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91" r:id="rId3"/>
    <p:sldId id="293" r:id="rId4"/>
    <p:sldId id="294" r:id="rId5"/>
    <p:sldId id="295" r:id="rId6"/>
    <p:sldId id="296" r:id="rId7"/>
    <p:sldId id="269" r:id="rId8"/>
    <p:sldId id="297" r:id="rId9"/>
    <p:sldId id="308" r:id="rId10"/>
    <p:sldId id="278" r:id="rId11"/>
    <p:sldId id="281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10" r:id="rId23"/>
    <p:sldId id="309" r:id="rId24"/>
    <p:sldId id="26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60"/>
  </p:normalViewPr>
  <p:slideViewPr>
    <p:cSldViewPr>
      <p:cViewPr varScale="1">
        <p:scale>
          <a:sx n="73" d="100"/>
          <a:sy n="73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G:\&#1055;&#1086;&#1083;&#1077;&#1085;&#1086;&#1074;&#1072;%20&#1052;.&#1040;\&#1057;&#1087;&#1088;&#1072;&#1074;&#1082;&#1072;%20&#1076;&#1083;&#1103;%20&#1054;&#1055;&#1052;%20&#1056;&#1040;&#1053;%20&#1086;&#1089;&#1077;&#1085;&#1100;%202015\&#1043;&#1088;&#1072;&#1092;&#1080;&#1082;&#1080;%20&#1076;&#1083;&#1103;%20&#1089;&#1087;&#1088;&#1072;&#1074;&#1082;&#1080;%20%20&#1080;%20&#1076;&#1086;&#1082;&#1083;&#1072;&#1076;&#1072;%20&#1054;&#1052;&#1053;%20&#1056;&#1040;&#1053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2921648682803505E-2"/>
          <c:y val="3.8007601918089051E-2"/>
          <c:w val="0.60420652279576159"/>
          <c:h val="0.8708619579965636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Лист1!$A$88</c:f>
              <c:strCache>
                <c:ptCount val="1"/>
                <c:pt idx="0">
                  <c:v>Функциональные отклонения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7.716049382716127E-3"/>
                  <c:y val="5.864608261269480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2DD-48C2-9D4C-306C13136619}"/>
                </c:ext>
              </c:extLst>
            </c:dLbl>
            <c:dLbl>
              <c:idx val="1"/>
              <c:layout>
                <c:manualLayout>
                  <c:x val="1.4145927120022523E-17"/>
                  <c:y val="8.67064092216403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2DD-48C2-9D4C-306C13136619}"/>
                </c:ext>
              </c:extLst>
            </c:dLbl>
            <c:dLbl>
              <c:idx val="2"/>
              <c:layout>
                <c:manualLayout>
                  <c:x val="4.6296296296296632E-3"/>
                  <c:y val="8.67064092216398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2DD-48C2-9D4C-306C13136619}"/>
                </c:ext>
              </c:extLst>
            </c:dLbl>
            <c:dLbl>
              <c:idx val="3"/>
              <c:layout>
                <c:manualLayout>
                  <c:x val="-6.1728395061728713E-3"/>
                  <c:y val="1.14766735830584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2DD-48C2-9D4C-306C13136619}"/>
                </c:ext>
              </c:extLst>
            </c:dLbl>
            <c:dLbl>
              <c:idx val="4"/>
              <c:layout>
                <c:manualLayout>
                  <c:x val="0"/>
                  <c:y val="3.05857560037500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2DD-48C2-9D4C-306C13136619}"/>
                </c:ext>
              </c:extLst>
            </c:dLbl>
            <c:dLbl>
              <c:idx val="5"/>
              <c:layout>
                <c:manualLayout>
                  <c:x val="6.17283950617284E-3"/>
                  <c:y val="-2.55348972141398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2DD-48C2-9D4C-306C13136619}"/>
                </c:ext>
              </c:extLst>
            </c:dLbl>
            <c:dLbl>
              <c:idx val="6"/>
              <c:layout>
                <c:manualLayout>
                  <c:x val="3.0864197530864404E-3"/>
                  <c:y val="2.52542939480504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2DD-48C2-9D4C-306C13136619}"/>
                </c:ext>
              </c:extLst>
            </c:dLbl>
            <c:dLbl>
              <c:idx val="7"/>
              <c:layout>
                <c:manualLayout>
                  <c:x val="5.6583708480089932E-17"/>
                  <c:y val="-1.65836530258864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2DD-48C2-9D4C-306C13136619}"/>
                </c:ext>
              </c:extLst>
            </c:dLbl>
            <c:dLbl>
              <c:idx val="8"/>
              <c:layout>
                <c:manualLayout>
                  <c:x val="0"/>
                  <c:y val="-8.16555504320307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2DD-48C2-9D4C-306C13136619}"/>
                </c:ext>
              </c:extLst>
            </c:dLbl>
            <c:dLbl>
              <c:idx val="9"/>
              <c:layout>
                <c:manualLayout>
                  <c:x val="4.6296296296296632E-3"/>
                  <c:y val="-5.35952238230849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2DD-48C2-9D4C-306C13136619}"/>
                </c:ext>
              </c:extLst>
            </c:dLbl>
            <c:dLbl>
              <c:idx val="10"/>
              <c:layout>
                <c:manualLayout>
                  <c:x val="1.5432098765432195E-3"/>
                  <c:y val="2.52542939480504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2DD-48C2-9D4C-306C131366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Лист1!$B$88:$L$88</c:f>
              <c:numCache>
                <c:formatCode>General</c:formatCode>
                <c:ptCount val="11"/>
                <c:pt idx="0">
                  <c:v>219</c:v>
                </c:pt>
                <c:pt idx="1">
                  <c:v>229</c:v>
                </c:pt>
                <c:pt idx="2">
                  <c:v>312</c:v>
                </c:pt>
                <c:pt idx="3">
                  <c:v>359</c:v>
                </c:pt>
                <c:pt idx="4">
                  <c:v>390</c:v>
                </c:pt>
                <c:pt idx="5">
                  <c:v>379</c:v>
                </c:pt>
                <c:pt idx="6">
                  <c:v>417</c:v>
                </c:pt>
                <c:pt idx="7">
                  <c:v>388</c:v>
                </c:pt>
                <c:pt idx="8">
                  <c:v>375</c:v>
                </c:pt>
                <c:pt idx="9">
                  <c:v>404</c:v>
                </c:pt>
                <c:pt idx="10">
                  <c:v>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2DD-48C2-9D4C-306C13136619}"/>
            </c:ext>
          </c:extLst>
        </c:ser>
        <c:ser>
          <c:idx val="2"/>
          <c:order val="1"/>
          <c:tx>
            <c:strRef>
              <c:f>Лист1!$A$89</c:f>
              <c:strCache>
                <c:ptCount val="1"/>
                <c:pt idx="0">
                  <c:v>Хронические заболевания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3"/>
              <c:layout>
                <c:manualLayout>
                  <c:x val="6.17283950617284E-3"/>
                  <c:y val="-5.6107396370672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92DD-48C2-9D4C-306C13136619}"/>
                </c:ext>
              </c:extLst>
            </c:dLbl>
            <c:dLbl>
              <c:idx val="4"/>
              <c:layout>
                <c:manualLayout>
                  <c:x val="4.6296296296296632E-3"/>
                  <c:y val="-5.35952238230840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2DD-48C2-9D4C-306C13136619}"/>
                </c:ext>
              </c:extLst>
            </c:dLbl>
            <c:dLbl>
              <c:idx val="5"/>
              <c:layout>
                <c:manualLayout>
                  <c:x val="1.5432098765432195E-3"/>
                  <c:y val="3.05857560037500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2DD-48C2-9D4C-306C13136619}"/>
                </c:ext>
              </c:extLst>
            </c:dLbl>
            <c:dLbl>
              <c:idx val="6"/>
              <c:layout>
                <c:manualLayout>
                  <c:x val="0"/>
                  <c:y val="-8.16555504320304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92DD-48C2-9D4C-306C13136619}"/>
                </c:ext>
              </c:extLst>
            </c:dLbl>
            <c:dLbl>
              <c:idx val="7"/>
              <c:layout>
                <c:manualLayout>
                  <c:x val="6.17283950617284E-3"/>
                  <c:y val="-2.55348972141398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92DD-48C2-9D4C-306C13136619}"/>
                </c:ext>
              </c:extLst>
            </c:dLbl>
            <c:dLbl>
              <c:idx val="8"/>
              <c:layout>
                <c:manualLayout>
                  <c:x val="9.2592592592593611E-3"/>
                  <c:y val="2.52542939480504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92DD-48C2-9D4C-306C13136619}"/>
                </c:ext>
              </c:extLst>
            </c:dLbl>
            <c:dLbl>
              <c:idx val="9"/>
              <c:layout>
                <c:manualLayout>
                  <c:x val="6.17283950617284E-3"/>
                  <c:y val="-1.37776203649919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92DD-48C2-9D4C-306C13136619}"/>
                </c:ext>
              </c:extLst>
            </c:dLbl>
            <c:dLbl>
              <c:idx val="10"/>
              <c:layout>
                <c:manualLayout>
                  <c:x val="1.2345679012345725E-2"/>
                  <c:y val="2.52542939480504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92DD-48C2-9D4C-306C131366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Лист1!$B$89:$L$89</c:f>
              <c:numCache>
                <c:formatCode>General</c:formatCode>
                <c:ptCount val="11"/>
                <c:pt idx="0">
                  <c:v>11</c:v>
                </c:pt>
                <c:pt idx="1">
                  <c:v>18</c:v>
                </c:pt>
                <c:pt idx="2">
                  <c:v>10</c:v>
                </c:pt>
                <c:pt idx="3">
                  <c:v>29</c:v>
                </c:pt>
                <c:pt idx="4">
                  <c:v>47</c:v>
                </c:pt>
                <c:pt idx="5">
                  <c:v>52</c:v>
                </c:pt>
                <c:pt idx="6">
                  <c:v>56</c:v>
                </c:pt>
                <c:pt idx="7">
                  <c:v>95</c:v>
                </c:pt>
                <c:pt idx="8">
                  <c:v>106</c:v>
                </c:pt>
                <c:pt idx="9">
                  <c:v>135</c:v>
                </c:pt>
                <c:pt idx="10">
                  <c:v>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2DD-48C2-9D4C-306C131366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7009024"/>
        <c:axId val="97009584"/>
      </c:barChart>
      <c:catAx>
        <c:axId val="970090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sz="1400" dirty="0" smtClean="0"/>
                  <a:t>классы</a:t>
                </a:r>
                <a:endParaRPr lang="ru-RU" sz="1400" dirty="0"/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7009584"/>
        <c:crosses val="autoZero"/>
        <c:auto val="1"/>
        <c:lblAlgn val="ctr"/>
        <c:lblOffset val="100"/>
        <c:noMultiLvlLbl val="0"/>
      </c:catAx>
      <c:valAx>
        <c:axId val="97009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700902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FC9D9-88A4-4B89-B7CD-7DF1ECF60AB9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D0F00-3D2C-42DD-9768-2EE2E9B88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D0F00-3D2C-42DD-9768-2EE2E9B8800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428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C6B26-F080-4A81-93E9-C477A4D2736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14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CB282-2522-4F12-88AC-69D9F9833044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37C23-9492-4EB3-804D-B2B8213097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8215370" cy="2286016"/>
          </a:xfrm>
        </p:spPr>
        <p:txBody>
          <a:bodyPr>
            <a:noAutofit/>
          </a:bodyPr>
          <a:lstStyle/>
          <a:p>
            <a:r>
              <a:rPr lang="ru-RU" sz="5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здоровья обучающихся </a:t>
            </a:r>
            <a:br>
              <a:rPr lang="ru-RU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процессе обучения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286124"/>
            <a:ext cx="6400800" cy="2951188"/>
          </a:xfrm>
        </p:spPr>
        <p:txBody>
          <a:bodyPr>
            <a:normAutofit/>
          </a:bodyPr>
          <a:lstStyle/>
          <a:p>
            <a:endParaRPr lang="ru-RU" sz="2800" dirty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ru-RU" sz="2800" dirty="0">
              <a:solidFill>
                <a:srgbClr val="002060"/>
              </a:solidFill>
              <a:latin typeface="Monotype Corsiva" pitchFamily="66" charset="0"/>
            </a:endParaRPr>
          </a:p>
          <a:p>
            <a:endParaRPr lang="ru-RU" sz="2800" dirty="0">
              <a:solidFill>
                <a:srgbClr val="002060"/>
              </a:solidFill>
              <a:latin typeface="Monotype Corsiva" pitchFamily="66" charset="0"/>
            </a:endParaRPr>
          </a:p>
          <a:p>
            <a:pPr lvl="0" eaLnBrk="0" fontAlgn="base" hangingPunct="0">
              <a:spcAft>
                <a:spcPct val="0"/>
              </a:spcAft>
            </a:pPr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Georgia"/>
              </a:rPr>
              <a:t>Волкова Светлана Семёновна, заместитель директора по воспитательной работе ГБОУ Республиканская гимназия-интернат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Georgia"/>
              </a:rPr>
              <a:t> имени </a:t>
            </a:r>
            <a:r>
              <a:rPr lang="ru-RU" sz="2000" b="1" dirty="0" err="1">
                <a:solidFill>
                  <a:srgbClr val="1F497D">
                    <a:lumMod val="75000"/>
                  </a:srgbClr>
                </a:solidFill>
                <a:latin typeface="Georgia"/>
              </a:rPr>
              <a:t>Газиза</a:t>
            </a:r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Georgia"/>
              </a:rPr>
              <a:t> </a:t>
            </a:r>
            <a:r>
              <a:rPr lang="ru-RU" sz="2000" b="1" dirty="0" err="1">
                <a:solidFill>
                  <a:srgbClr val="1F497D">
                    <a:lumMod val="75000"/>
                  </a:srgbClr>
                </a:solidFill>
                <a:latin typeface="Georgia"/>
              </a:rPr>
              <a:t>Альмухаметова</a:t>
            </a:r>
            <a:endParaRPr lang="ru-RU" sz="2000" dirty="0">
              <a:solidFill>
                <a:srgbClr val="1F497D">
                  <a:lumMod val="75000"/>
                </a:srgbClr>
              </a:solidFill>
              <a:latin typeface="Georgia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нарушения здоровья в школьной среде: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Сидячий динамический стереотип;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Системное пребывание тела в обездвиженности;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зрительного анализатора в режиме «близорукого»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узкоформатного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зрения;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Хроническая сенсорная депривация;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64691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Базарный В.Ф. -: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sz="4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</a:t>
            </a:r>
            <a:endParaRPr lang="ru-RU" sz="4000" dirty="0" smtClean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indent="0" algn="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учёный, врач,                                         музыкант, </a:t>
            </a:r>
          </a:p>
          <a:p>
            <a:pPr marL="0" indent="0" algn="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педагог-новатор, </a:t>
            </a:r>
          </a:p>
          <a:p>
            <a:pPr marL="0" indent="0" algn="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</a:t>
            </a:r>
          </a:p>
          <a:p>
            <a:pPr marL="0" indent="0" algn="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наук.  </a:t>
            </a:r>
          </a:p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2519362" cy="2967037"/>
          </a:xfrm>
          <a:prstGeom prst="rect">
            <a:avLst/>
          </a:prstGeom>
          <a:solidFill>
            <a:srgbClr val="A50021"/>
          </a:solidFill>
          <a:ln w="9525">
            <a:solidFill>
              <a:srgbClr val="A5002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144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96752"/>
            <a:ext cx="7643192" cy="5472608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СОСТОЯНИЯ ЗДОРОВЬЯ ДЕТЕЙ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/>
                </a:solidFill>
              </a:rPr>
              <a:t>в начале и конце учебного года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-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/>
                </a:solidFill>
              </a:rPr>
              <a:t> ЭКСПРЕСС-ДИАГНОСТИКА </a:t>
            </a:r>
            <a:r>
              <a:rPr lang="ru-RU" b="1" dirty="0" smtClean="0">
                <a:solidFill>
                  <a:schemeClr val="tx2"/>
                </a:solidFill>
              </a:rPr>
              <a:t>:</a:t>
            </a:r>
            <a:endParaRPr lang="ru-RU" b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Сердечно-сосудистая система</a:t>
            </a:r>
            <a:endParaRPr lang="ru-RU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Опорно-двигательный аппарат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Нервная система и психическая сфера</a:t>
            </a:r>
            <a:endParaRPr lang="ru-RU" dirty="0"/>
          </a:p>
          <a:p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Органы зрения</a:t>
            </a:r>
            <a:endParaRPr lang="ru-RU" dirty="0"/>
          </a:p>
          <a:p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Органы пищеварения</a:t>
            </a:r>
            <a:endParaRPr lang="ru-RU" dirty="0"/>
          </a:p>
          <a:p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Органы </a:t>
            </a: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дыхания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Психологического состояния </a:t>
            </a: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и мотивации ребёнка </a:t>
            </a:r>
          </a:p>
          <a:p>
            <a:pPr marL="0" indent="0">
              <a:buNone/>
            </a:pPr>
            <a:endParaRPr lang="ru-RU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buNone/>
            </a:pPr>
            <a:endParaRPr lang="ru-RU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0404" y="144745"/>
            <a:ext cx="8229600" cy="13681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ЭЛЕМЕНТЫ ЗСМ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501008"/>
            <a:ext cx="1438275" cy="20478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24944"/>
            <a:ext cx="15144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285212">
            <a:off x="-69214" y="483842"/>
            <a:ext cx="19760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356277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5" y="404664"/>
            <a:ext cx="7931225" cy="1498179"/>
          </a:xfrm>
        </p:spPr>
        <p:txBody>
          <a:bodyPr>
            <a:noAutofit/>
          </a:bodyPr>
          <a:lstStyle/>
          <a:p>
            <a:pPr marL="0" indent="0"/>
            <a:r>
              <a:rPr 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ОФТАЛЬМОЛОГИЧЕСКИЕ ТАБЛИЦЫ-ТРЕНАЖЁРЫ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профилактики остеохондроза шейного отдела позвоночника, ухудшение зрения, косоглазия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Users\user\YandexDisk\Елена\Архив\Проекты. Учеба\Проекты\Школьное образование\Здоровьесберегательные технологии\фото\rv5iFVJvhd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61048"/>
            <a:ext cx="4140865" cy="249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YandexDisk\Елена\Архив\Проекты. Учеба\Проекты\Школьное образование\Здоровьесберегательные технологии\ролик\Фото, презентации\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48880"/>
            <a:ext cx="316900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4355976" y="2276872"/>
            <a:ext cx="433082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Способствует улучшению координации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движения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глаз. 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Снимает статическое напряжение с мышц глаз и шеи. Улучшает кровообращение.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85212">
            <a:off x="-417714" y="89350"/>
            <a:ext cx="197605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</a:p>
          <a:p>
            <a:pPr algn="ctr"/>
            <a:endParaRPr lang="ru-RU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5912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76864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Эргономичный письменный стол (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КОНТОРКА)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C:\Users\user\Desktop\pkg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65729"/>
            <a:ext cx="2880320" cy="390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YandexDisk\Елена\Архив\Проекты. Учеба\Проекты\Школьное образование\Здоровьесберегательные технологии\ролик\Фото, презентации\d-h6jFQX6T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8"/>
          <a:stretch/>
        </p:blipFill>
        <p:spPr bwMode="auto">
          <a:xfrm>
            <a:off x="5107393" y="1484784"/>
            <a:ext cx="3713079" cy="209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626" y="4796608"/>
            <a:ext cx="1521492" cy="17682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221088"/>
            <a:ext cx="1916848" cy="16821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1" y="4796608"/>
            <a:ext cx="2080728" cy="172819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4" y="3650728"/>
            <a:ext cx="678932" cy="7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4" t="19614" r="12374" b="9343"/>
          <a:stretch/>
        </p:blipFill>
        <p:spPr bwMode="auto">
          <a:xfrm flipH="1">
            <a:off x="287524" y="1196753"/>
            <a:ext cx="648072" cy="97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5" t="45808" r="23143" b="14763"/>
          <a:stretch/>
        </p:blipFill>
        <p:spPr bwMode="auto">
          <a:xfrm>
            <a:off x="287524" y="3231147"/>
            <a:ext cx="607769" cy="34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7" t="18952" r="32571" b="5048"/>
          <a:stretch/>
        </p:blipFill>
        <p:spPr bwMode="auto">
          <a:xfrm>
            <a:off x="331289" y="2273139"/>
            <a:ext cx="529681" cy="82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 rot="285212">
            <a:off x="158036" y="-236237"/>
            <a:ext cx="19760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</a:p>
        </p:txBody>
      </p:sp>
      <p:sp>
        <p:nvSpPr>
          <p:cNvPr id="13" name="Прямоугольник 7"/>
          <p:cNvSpPr>
            <a:spLocks noChangeArrowheads="1"/>
          </p:cNvSpPr>
          <p:nvPr/>
        </p:nvSpPr>
        <p:spPr bwMode="auto">
          <a:xfrm>
            <a:off x="1188975" y="1339472"/>
            <a:ext cx="3960440" cy="227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Monotype Corsiva" panose="03010101010201010101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onotype Corsiva" panose="03010101010201010101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onotype Corsiva" panose="03010101010201010101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onotype Corsiva" panose="03010101010201010101" pitchFamily="66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Monotype Corsiva" panose="03010101010201010101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Monotype Corsiva" panose="03010101010201010101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Monotype Corsiva" panose="03010101010201010101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Monotype Corsiva" panose="03010101010201010101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Monotype Corsiva" panose="03010101010201010101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динамических поз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эффективно функционировать внутренним органам, укрепляет опорно-двигательный аппарат, творческие способности и иммунитет, уменьшает утомляемость.</a:t>
            </a:r>
            <a:endParaRPr kumimoji="1"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124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189" y="476585"/>
            <a:ext cx="7795932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ОРТОПЕДИЧЕСКИЕ КОВРИКИ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и </a:t>
            </a:r>
            <a:r>
              <a:rPr lang="ru-RU" sz="2800" b="1" dirty="0">
                <a:solidFill>
                  <a:srgbClr val="002060"/>
                </a:solidFill>
              </a:rPr>
              <a:t>частая смена положений тела ученика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90238"/>
            <a:ext cx="3396282" cy="45259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645024"/>
            <a:ext cx="3700020" cy="20402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437112"/>
            <a:ext cx="3700020" cy="21106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 rot="285212">
            <a:off x="86028" y="51969"/>
            <a:ext cx="19760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303036" y="2132856"/>
            <a:ext cx="4392488" cy="2708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500" dirty="0"/>
              <a:t>– гарантия формирования правильной стопы у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8319959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перьевые ручки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6"/>
          <a:stretch>
            <a:fillRect/>
          </a:stretch>
        </p:blipFill>
        <p:spPr>
          <a:xfrm>
            <a:off x="755576" y="1412776"/>
            <a:ext cx="3600400" cy="2760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324463" cy="1912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 rot="285212">
            <a:off x="-190895" y="51969"/>
            <a:ext cx="19760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3312368" cy="1989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4330757" y="4005064"/>
            <a:ext cx="4392488" cy="270892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sz="3600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"Экологически-чистые" </a:t>
            </a:r>
            <a:r>
              <a:rPr lang="ru-RU" altLang="ru-RU" sz="3600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прописи</a:t>
            </a:r>
          </a:p>
          <a:p>
            <a:pPr marL="0" indent="0" algn="ctr">
              <a:buNone/>
            </a:pPr>
            <a:endParaRPr lang="ru-RU" altLang="ru-RU" sz="3600" kern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Раскрепощение духовно-психических </a:t>
            </a:r>
            <a:r>
              <a:rPr lang="ru-RU" sz="3600" dirty="0">
                <a:solidFill>
                  <a:schemeClr val="tx2"/>
                </a:solidFill>
              </a:rPr>
              <a:t>потенциалов ребенка средствами художественно-образных экологически "чистых" </a:t>
            </a:r>
            <a:r>
              <a:rPr lang="ru-RU" sz="3600" dirty="0" smtClean="0">
                <a:solidFill>
                  <a:schemeClr val="tx2"/>
                </a:solidFill>
              </a:rPr>
              <a:t>прописей</a:t>
            </a:r>
          </a:p>
          <a:p>
            <a:r>
              <a:rPr lang="ru-RU" sz="3600" dirty="0">
                <a:solidFill>
                  <a:schemeClr val="tx2"/>
                </a:solidFill>
              </a:rPr>
              <a:t>Ритм </a:t>
            </a:r>
            <a:r>
              <a:rPr lang="ru-RU" sz="3600" dirty="0" smtClean="0">
                <a:solidFill>
                  <a:schemeClr val="tx2"/>
                </a:solidFill>
              </a:rPr>
              <a:t>письма, </a:t>
            </a:r>
            <a:r>
              <a:rPr lang="ru-RU" sz="3600" dirty="0">
                <a:solidFill>
                  <a:schemeClr val="tx2"/>
                </a:solidFill>
              </a:rPr>
              <a:t>сообразный природе эндогенных биоритмов человека</a:t>
            </a:r>
            <a:endParaRPr lang="ru-RU" sz="36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002755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Эмоционально-артистичная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информации ученикам 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(экологическое панно)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4466"/>
            <a:ext cx="3888432" cy="35283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919" y="4077072"/>
            <a:ext cx="5026401" cy="25202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 rot="285212">
            <a:off x="86027" y="265627"/>
            <a:ext cx="19760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355976" y="2058482"/>
            <a:ext cx="4392488" cy="201859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используется на каждом уроке и является основой, вокруг которой разворачивается сюжет урока. </a:t>
            </a:r>
          </a:p>
          <a:p>
            <a:r>
              <a:rPr lang="ru-RU" altLang="ru-RU" sz="36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 повышает эффективность формирования основных характеристик продуктивного воображения,  гармонизирует развитие личности в целом.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112349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416824" cy="122413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музыки и звуков природы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настроя при самостоятельной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хорового пения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мощное средство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гармонизирования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нервной системы и психики, профилактики заболеваний голосового аппарата и органов дыхания у детей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75" y="2831873"/>
            <a:ext cx="3744416" cy="3650418"/>
          </a:xfrm>
          <a:ln>
            <a:solidFill>
              <a:schemeClr val="tx1"/>
            </a:solidFill>
          </a:ln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2592288" cy="16549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 rot="285212">
            <a:off x="-274012" y="484017"/>
            <a:ext cx="19760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7,8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797" y="4456994"/>
            <a:ext cx="31146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073" y="2708920"/>
            <a:ext cx="30765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04720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05187" y="620688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Раздельно-параллельное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совместное обучение </a:t>
            </a:r>
            <a:r>
              <a:rPr lang="ru-RU" sz="2200" dirty="0" smtClean="0">
                <a:solidFill>
                  <a:schemeClr val="tx2"/>
                </a:solidFill>
              </a:rPr>
              <a:t/>
            </a:r>
            <a:br>
              <a:rPr lang="ru-RU" sz="2200" dirty="0" smtClean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ru-RU" sz="2200" dirty="0" smtClean="0">
                <a:solidFill>
                  <a:schemeClr val="tx2"/>
                </a:solidFill>
              </a:rPr>
              <a:t>по </a:t>
            </a:r>
            <a:r>
              <a:rPr lang="ru-RU" sz="2200" dirty="0">
                <a:solidFill>
                  <a:schemeClr val="tx2"/>
                </a:solidFill>
              </a:rPr>
              <a:t>желанию </a:t>
            </a:r>
            <a:r>
              <a:rPr lang="ru-RU" sz="2200" dirty="0" smtClean="0">
                <a:solidFill>
                  <a:schemeClr val="tx2"/>
                </a:solidFill>
              </a:rPr>
              <a:t>родителей</a:t>
            </a:r>
            <a:r>
              <a:rPr lang="ru-RU" sz="3000" dirty="0"/>
              <a:t/>
            </a:r>
            <a:br>
              <a:rPr lang="ru-RU" sz="3000" dirty="0"/>
            </a:br>
            <a:endParaRPr lang="ru-RU" sz="3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" t="3761" r="5537" b="3722"/>
          <a:stretch/>
        </p:blipFill>
        <p:spPr>
          <a:xfrm>
            <a:off x="5217942" y="3711016"/>
            <a:ext cx="3570515" cy="22206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06"/>
          <a:stretch/>
        </p:blipFill>
        <p:spPr>
          <a:xfrm>
            <a:off x="1544128" y="3789040"/>
            <a:ext cx="3531928" cy="2140175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92" y="2636438"/>
            <a:ext cx="2540000" cy="184912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1" r="25514"/>
          <a:stretch/>
        </p:blipFill>
        <p:spPr>
          <a:xfrm>
            <a:off x="6444208" y="1340768"/>
            <a:ext cx="2344249" cy="2301902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251519" y="5998869"/>
            <a:ext cx="8536937" cy="7424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dirty="0" smtClean="0"/>
              <a:t>«Беда ожидает тот народ, ту цивилизацию, </a:t>
            </a:r>
            <a:r>
              <a:rPr lang="ru-RU" b="1" dirty="0" smtClean="0"/>
              <a:t>которая перестанет воспитывать мужество у своих мальчиков</a:t>
            </a:r>
            <a:r>
              <a:rPr lang="ru-RU" dirty="0" smtClean="0"/>
              <a:t>. В среде этого народа </a:t>
            </a:r>
            <a:r>
              <a:rPr lang="ru-RU" b="1" dirty="0" smtClean="0"/>
              <a:t>поселяется страх, парализуется воля, растет хаос в духовной сфере</a:t>
            </a:r>
            <a:r>
              <a:rPr lang="ru-RU" dirty="0" smtClean="0"/>
              <a:t>.» </a:t>
            </a:r>
            <a:r>
              <a:rPr lang="ru-RU" sz="2300" dirty="0" smtClean="0"/>
              <a:t>Владимир Базарный</a:t>
            </a:r>
            <a:endParaRPr lang="ru-RU" sz="2300" dirty="0"/>
          </a:p>
        </p:txBody>
      </p:sp>
      <p:sp>
        <p:nvSpPr>
          <p:cNvPr id="10" name="Прямоугольник 9"/>
          <p:cNvSpPr/>
          <p:nvPr/>
        </p:nvSpPr>
        <p:spPr>
          <a:xfrm rot="285212">
            <a:off x="-129996" y="-308245"/>
            <a:ext cx="19760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99593" y="1844824"/>
            <a:ext cx="5688632" cy="757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2"/>
                </a:solidFill>
              </a:rPr>
              <a:t>для получения высокого </a:t>
            </a:r>
            <a:r>
              <a:rPr lang="ru-RU" sz="1800" dirty="0" smtClean="0">
                <a:solidFill>
                  <a:schemeClr val="tx2"/>
                </a:solidFill>
              </a:rPr>
              <a:t>качества образования </a:t>
            </a:r>
          </a:p>
          <a:p>
            <a:r>
              <a:rPr lang="ru-RU" sz="1800" dirty="0" smtClean="0">
                <a:solidFill>
                  <a:schemeClr val="tx2"/>
                </a:solidFill>
              </a:rPr>
              <a:t>и </a:t>
            </a:r>
            <a:r>
              <a:rPr lang="ru-RU" sz="1800" dirty="0">
                <a:solidFill>
                  <a:schemeClr val="tx2"/>
                </a:solidFill>
              </a:rPr>
              <a:t>сохранения </a:t>
            </a:r>
            <a:r>
              <a:rPr lang="ru-RU" sz="1800" dirty="0" smtClean="0">
                <a:solidFill>
                  <a:schemeClr val="tx2"/>
                </a:solidFill>
              </a:rPr>
              <a:t>здоровья </a:t>
            </a:r>
            <a:r>
              <a:rPr lang="ru-RU" sz="1800" dirty="0">
                <a:solidFill>
                  <a:schemeClr val="tx2"/>
                </a:solidFill>
              </a:rPr>
              <a:t>детей</a:t>
            </a:r>
          </a:p>
        </p:txBody>
      </p:sp>
    </p:spTree>
    <p:extLst>
      <p:ext uri="{BB962C8B-B14F-4D97-AF65-F5344CB8AC3E}">
        <p14:creationId xmlns:p14="http://schemas.microsoft.com/office/powerpoint/2010/main" val="219402830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59832" y="4725144"/>
            <a:ext cx="5904656" cy="172819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3068960"/>
            <a:ext cx="8064896" cy="144016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260648"/>
            <a:ext cx="8280920" cy="27003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496944" cy="6120680"/>
          </a:xfrm>
        </p:spPr>
        <p:txBody>
          <a:bodyPr>
            <a:normAutofit fontScale="55000" lnSpcReduction="20000"/>
          </a:bodyPr>
          <a:lstStyle/>
          <a:p>
            <a:pPr algn="r"/>
            <a:endParaRPr lang="ru-RU" b="1" dirty="0" smtClean="0"/>
          </a:p>
          <a:p>
            <a:r>
              <a:rPr lang="ru-RU" sz="4200" b="1" dirty="0" smtClean="0">
                <a:solidFill>
                  <a:srgbClr val="002060"/>
                </a:solidFill>
              </a:rPr>
              <a:t>1999</a:t>
            </a:r>
            <a:r>
              <a:rPr lang="ru-RU" sz="4200" dirty="0" smtClean="0">
                <a:solidFill>
                  <a:srgbClr val="002060"/>
                </a:solidFill>
              </a:rPr>
              <a:t> </a:t>
            </a:r>
            <a:r>
              <a:rPr lang="ru-RU" sz="4200" b="1" dirty="0" smtClean="0">
                <a:solidFill>
                  <a:srgbClr val="002060"/>
                </a:solidFill>
              </a:rPr>
              <a:t>г </a:t>
            </a:r>
            <a:r>
              <a:rPr lang="ru-RU" sz="4200" dirty="0" smtClean="0">
                <a:solidFill>
                  <a:srgbClr val="002060"/>
                </a:solidFill>
              </a:rPr>
              <a:t>-  по данным исследований *:</a:t>
            </a:r>
          </a:p>
          <a:p>
            <a:pPr marL="0" indent="0" algn="ctr">
              <a:buNone/>
            </a:pPr>
            <a:r>
              <a:rPr lang="ru-RU" sz="5600" b="1" dirty="0" smtClean="0">
                <a:solidFill>
                  <a:srgbClr val="002060"/>
                </a:solidFill>
              </a:rPr>
              <a:t>ТОЛЬКО 5% ДЕТЕЙ ЗДОРОВЫ</a:t>
            </a:r>
            <a:r>
              <a:rPr lang="ru-RU" sz="4800" b="1" dirty="0" smtClean="0">
                <a:solidFill>
                  <a:srgbClr val="002060"/>
                </a:solidFill>
              </a:rPr>
              <a:t>,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этом </a:t>
            </a:r>
            <a:r>
              <a:rPr lang="ru-RU" sz="4000" b="1" dirty="0" smtClean="0">
                <a:solidFill>
                  <a:srgbClr val="002060"/>
                </a:solidFill>
              </a:rPr>
              <a:t>79% ДЕТЕЙ </a:t>
            </a:r>
            <a:r>
              <a:rPr lang="ru-RU" dirty="0" smtClean="0">
                <a:solidFill>
                  <a:srgbClr val="002060"/>
                </a:solidFill>
              </a:rPr>
              <a:t>имели </a:t>
            </a:r>
            <a:r>
              <a:rPr lang="ru-RU" dirty="0">
                <a:solidFill>
                  <a:srgbClr val="002060"/>
                </a:solidFill>
              </a:rPr>
              <a:t>пограничные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НАРУШЕНИЯ ПСИХИЧЕСКОГО ЗДОРОВЬЯ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(* 1999 г. , Министерство </a:t>
            </a:r>
            <a:r>
              <a:rPr lang="ru-RU" dirty="0">
                <a:solidFill>
                  <a:srgbClr val="002060"/>
                </a:solidFill>
              </a:rPr>
              <a:t>образования РФ в Письме от 22.02.99 г. № 220/11-12 официально признало отрицательное влияние </a:t>
            </a:r>
            <a:r>
              <a:rPr lang="ru-RU" dirty="0" smtClean="0">
                <a:solidFill>
                  <a:srgbClr val="002060"/>
                </a:solidFill>
              </a:rPr>
              <a:t>существующей </a:t>
            </a:r>
            <a:r>
              <a:rPr lang="ru-RU" dirty="0">
                <a:solidFill>
                  <a:srgbClr val="002060"/>
                </a:solidFill>
              </a:rPr>
              <a:t>системы построения учебного </a:t>
            </a:r>
            <a:r>
              <a:rPr lang="ru-RU" dirty="0" smtClean="0">
                <a:solidFill>
                  <a:srgbClr val="002060"/>
                </a:solidFill>
              </a:rPr>
              <a:t>процесса в школе  </a:t>
            </a:r>
            <a:r>
              <a:rPr lang="ru-RU" dirty="0">
                <a:solidFill>
                  <a:srgbClr val="002060"/>
                </a:solidFill>
              </a:rPr>
              <a:t>на здоровье </a:t>
            </a:r>
            <a:r>
              <a:rPr lang="ru-RU" dirty="0" smtClean="0">
                <a:solidFill>
                  <a:srgbClr val="002060"/>
                </a:solidFill>
              </a:rPr>
              <a:t>детей).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sz="4500" b="1" dirty="0" smtClean="0">
                <a:solidFill>
                  <a:srgbClr val="002060"/>
                </a:solidFill>
              </a:rPr>
              <a:t>2007г. –     </a:t>
            </a:r>
            <a:r>
              <a:rPr lang="ru-RU" sz="5600" b="1" dirty="0" smtClean="0">
                <a:solidFill>
                  <a:srgbClr val="002060"/>
                </a:solidFill>
              </a:rPr>
              <a:t>рост общей заболеваемости </a:t>
            </a:r>
            <a:r>
              <a:rPr lang="ru-RU" sz="4500" b="1" dirty="0" smtClean="0">
                <a:solidFill>
                  <a:srgbClr val="002060"/>
                </a:solidFill>
              </a:rPr>
              <a:t>детей  </a:t>
            </a:r>
            <a:r>
              <a:rPr lang="ru-RU" sz="3600" b="1" dirty="0" smtClean="0">
                <a:solidFill>
                  <a:srgbClr val="002060"/>
                </a:solidFill>
              </a:rPr>
              <a:t>(по итогам </a:t>
            </a:r>
            <a:r>
              <a:rPr lang="ru-RU" sz="2800" dirty="0" smtClean="0">
                <a:solidFill>
                  <a:srgbClr val="002060"/>
                </a:solidFill>
              </a:rPr>
              <a:t>«федеральной </a:t>
            </a:r>
            <a:r>
              <a:rPr lang="ru-RU" sz="2800" dirty="0">
                <a:solidFill>
                  <a:srgbClr val="002060"/>
                </a:solidFill>
              </a:rPr>
              <a:t>целевой </a:t>
            </a:r>
            <a:r>
              <a:rPr lang="ru-RU" sz="2800" dirty="0" smtClean="0">
                <a:solidFill>
                  <a:srgbClr val="002060"/>
                </a:solidFill>
              </a:rPr>
              <a:t>программы </a:t>
            </a:r>
            <a:r>
              <a:rPr lang="ru-RU" sz="2800" dirty="0">
                <a:solidFill>
                  <a:srgbClr val="002060"/>
                </a:solidFill>
              </a:rPr>
              <a:t>«Дети России» на 2003 – 2006 годы</a:t>
            </a:r>
            <a:r>
              <a:rPr lang="ru-RU" sz="2800" dirty="0" smtClean="0">
                <a:solidFill>
                  <a:srgbClr val="002060"/>
                </a:solidFill>
              </a:rPr>
              <a:t>». Из «Отчёта» Счётной палаты (Бюллетень № 2, 122)</a:t>
            </a:r>
          </a:p>
          <a:p>
            <a:endParaRPr lang="ru-RU" sz="3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sz="45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4500" b="1" dirty="0" smtClean="0">
                <a:solidFill>
                  <a:srgbClr val="002060"/>
                </a:solidFill>
              </a:rPr>
              <a:t>2018 </a:t>
            </a:r>
            <a:r>
              <a:rPr lang="ru-RU" sz="4500" b="1" dirty="0">
                <a:solidFill>
                  <a:srgbClr val="002060"/>
                </a:solidFill>
              </a:rPr>
              <a:t>г</a:t>
            </a:r>
            <a:r>
              <a:rPr lang="ru-RU" sz="4500" dirty="0">
                <a:solidFill>
                  <a:srgbClr val="002060"/>
                </a:solidFill>
              </a:rPr>
              <a:t> – </a:t>
            </a:r>
            <a:r>
              <a:rPr lang="ru-RU" sz="4500" b="1" dirty="0">
                <a:solidFill>
                  <a:srgbClr val="002060"/>
                </a:solidFill>
              </a:rPr>
              <a:t>СЕГОДНЯ </a:t>
            </a:r>
          </a:p>
          <a:p>
            <a:pPr marL="0" indent="0" algn="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ПРОБЛЕМА УГАСАНИЯ ЗДОРОВЬЯ ДЕТЕЙ</a:t>
            </a:r>
          </a:p>
          <a:p>
            <a:pPr marL="0" indent="0" algn="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ru-RU" sz="3600" dirty="0">
                <a:solidFill>
                  <a:srgbClr val="002060"/>
                </a:solidFill>
              </a:rPr>
              <a:t>еще более </a:t>
            </a:r>
            <a:r>
              <a:rPr lang="ru-RU" sz="5000" b="1" dirty="0" smtClean="0">
                <a:solidFill>
                  <a:srgbClr val="002060"/>
                </a:solidFill>
              </a:rPr>
              <a:t>ОБОСТРИЛАСЬ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83568" y="944724"/>
            <a:ext cx="2520280" cy="4248472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86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ближнего зрения на дальнее 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«бегущие огни»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85212">
            <a:off x="14020" y="313702"/>
            <a:ext cx="197605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259632" y="1556792"/>
            <a:ext cx="346672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ru-RU" altLang="ru-RU" sz="20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ближнего зрения на дальнее 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способствует снятию напряжения с глаз, улучшает зрение. Для этого в классах на потолке размещена схема универсальных </a:t>
            </a:r>
            <a:r>
              <a:rPr lang="ru-RU" altLang="ru-RU" sz="16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символов (СУС) 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комплекс геометрических фигур в виде эллипсов, </a:t>
            </a:r>
            <a:r>
              <a:rPr lang="ru-RU" altLang="ru-RU" sz="16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кругов </a:t>
            </a:r>
            <a:r>
              <a:rPr lang="ru-RU" altLang="ru-RU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креста.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5032749" y="3933056"/>
            <a:ext cx="3910541" cy="27186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Автоматизированная система </a:t>
            </a:r>
            <a:r>
              <a:rPr lang="ru-RU" altLang="ru-RU" sz="1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сенсорнокоординаторного</a:t>
            </a:r>
            <a:r>
              <a:rPr lang="ru-RU" alt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тренажера (бегущие огни) </a:t>
            </a:r>
          </a:p>
          <a:p>
            <a:pPr marL="0" indent="0" algn="ctr"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позволяет выполнять зрительно-двигательные упражнения более интенсивными  ритмическими  движениями глаз, головы, туловища.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0" y="4941168"/>
            <a:ext cx="135255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0" t="39841" r="31310" b="12063"/>
          <a:stretch/>
        </p:blipFill>
        <p:spPr bwMode="auto">
          <a:xfrm>
            <a:off x="4932040" y="1268760"/>
            <a:ext cx="2057400" cy="1649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348880"/>
            <a:ext cx="1672411" cy="1505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9"/>
          <a:stretch/>
        </p:blipFill>
        <p:spPr bwMode="auto">
          <a:xfrm>
            <a:off x="7452320" y="1340768"/>
            <a:ext cx="1233051" cy="89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0" b="10133"/>
          <a:stretch/>
        </p:blipFill>
        <p:spPr bwMode="auto">
          <a:xfrm>
            <a:off x="1763688" y="4869160"/>
            <a:ext cx="273367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362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портивные 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внеурочные занятия, 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профилактических программ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2466" name="Picture 2" descr="http://ruslekar.info/images/original/8752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3525511" cy="2448272"/>
          </a:xfrm>
          <a:prstGeom prst="rect">
            <a:avLst/>
          </a:prstGeom>
          <a:noFill/>
        </p:spPr>
      </p:pic>
      <p:pic>
        <p:nvPicPr>
          <p:cNvPr id="62470" name="Picture 6" descr="http://nnimgt-a.akamaihd.net/transform/v1/crop/frm/hXTxBRxNyADhuiwMpWx9Hs/6025bb05-8f2e-40b4-b118-37ee87b5d297.jpg/r0_9_2200_1252_w1200_h678_fma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005064"/>
            <a:ext cx="4392488" cy="2481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181086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7142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бсуждение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вопросов здорового образа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жизни, проектная и исследовательская работа в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даннос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514" name="Picture 2" descr="https://fs01.infourok.ru/images/doc/85/101785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0454" y="3501008"/>
            <a:ext cx="4175514" cy="3131636"/>
          </a:xfrm>
          <a:prstGeom prst="rect">
            <a:avLst/>
          </a:prstGeom>
          <a:noFill/>
        </p:spPr>
      </p:pic>
      <p:pic>
        <p:nvPicPr>
          <p:cNvPr id="64516" name="Picture 4" descr="http://ds89.detkin-club.ru/images/events/shhdor_5b0c2280b533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844824"/>
            <a:ext cx="3888432" cy="275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496031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school4.k-ur.ru/index.files/image/zdor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2656"/>
            <a:ext cx="5904656" cy="60606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748215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>
                <a:solidFill>
                  <a:srgbClr val="002060"/>
                </a:solidFill>
                <a:latin typeface="Monotype Corsiva" pitchFamily="66" charset="0"/>
              </a:rPr>
              <a:t>Благодарю за внимание!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87624" y="548680"/>
            <a:ext cx="7651576" cy="1021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002060"/>
                </a:solidFill>
              </a:rPr>
              <a:t>Распространенность функциональных отклонений и хронических заболеваний органа зрения среди школьников в зависимости от класса (‰)</a:t>
            </a:r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>
            <p:extLst/>
          </p:nvPr>
        </p:nvGraphicFramePr>
        <p:xfrm>
          <a:off x="1403648" y="1752601"/>
          <a:ext cx="7435552" cy="4340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V="1">
            <a:off x="2267744" y="4149080"/>
            <a:ext cx="3672408" cy="151216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9557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48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</a:t>
            </a:r>
            <a:r>
              <a:rPr lang="ru-RU" sz="48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состояние полного физического, духовного и социального благополучия, а не только отсутствие болезней и физических дефектов» </a:t>
            </a:r>
          </a:p>
        </p:txBody>
      </p:sp>
    </p:spTree>
    <p:extLst>
      <p:ext uri="{BB962C8B-B14F-4D97-AF65-F5344CB8AC3E}">
        <p14:creationId xmlns:p14="http://schemas.microsoft.com/office/powerpoint/2010/main" val="150257000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школьного возраста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здоровья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физической активности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физической работоспособности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и подростковый травматизм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Избыток информации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Погружение в виртуальную среду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учебной и трудовой  мотивации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социальная активность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50534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Педагогические задачи: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учиться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сохранения здоровья обучающихся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здорового и безопасного образа жизни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8652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ФЗ-273 </a:t>
            </a: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"Об образовании в Российской Федерации"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41 Охрана здоровья обучающихся включает в себя: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«…организацию и создание условий для профилактики заболеваний и оздоровления обучающихся,…»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сохранения здоровья обучающихся в образовательных учреждениях: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всех заинтересованных лиц;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образовательного процесса;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нормы и требования;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питание;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22058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581528" cy="1584176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Сбалансированное горячее </a:t>
            </a: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endParaRPr lang="ru-RU" sz="3200" b="1" dirty="0">
              <a:solidFill>
                <a:schemeClr val="tx2"/>
              </a:solidFill>
            </a:endParaRPr>
          </a:p>
        </p:txBody>
      </p:sp>
      <p:pic>
        <p:nvPicPr>
          <p:cNvPr id="43010" name="Picture 2" descr="https://i.ytimg.com/vi/Nmf4mFUGeaM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44824"/>
            <a:ext cx="3911146" cy="2200020"/>
          </a:xfrm>
          <a:prstGeom prst="rect">
            <a:avLst/>
          </a:prstGeom>
          <a:noFill/>
        </p:spPr>
      </p:pic>
      <p:pic>
        <p:nvPicPr>
          <p:cNvPr id="43012" name="Picture 4" descr="http://img2.gorod.lv/images/news_item_in_cifs/pic/271576/big/IMG_4464.jpg?v=14691789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717032"/>
            <a:ext cx="4294132" cy="28649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74784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</TotalTime>
  <Words>654</Words>
  <Application>Microsoft Office PowerPoint</Application>
  <PresentationFormat>Экран (4:3)</PresentationFormat>
  <Paragraphs>134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Georgia</vt:lpstr>
      <vt:lpstr>Monotype Corsiva</vt:lpstr>
      <vt:lpstr>Segoe UI Semibold</vt:lpstr>
      <vt:lpstr>Times New Roman</vt:lpstr>
      <vt:lpstr>Тема Office</vt:lpstr>
      <vt:lpstr>  Сохранение здоровья обучающихся  в процессе обучения</vt:lpstr>
      <vt:lpstr>Презентация PowerPoint</vt:lpstr>
      <vt:lpstr>Презентация PowerPoint</vt:lpstr>
      <vt:lpstr>Презентация PowerPoint</vt:lpstr>
      <vt:lpstr>Проблемы школьного возраста</vt:lpstr>
      <vt:lpstr>Педагогические задачи:</vt:lpstr>
      <vt:lpstr>ФЗ-273 "Об образовании в Российской Федерации"</vt:lpstr>
      <vt:lpstr>Условия сохранения здоровья обучающихся в образовательных учреждениях:</vt:lpstr>
      <vt:lpstr>Сбалансированное горячее питание</vt:lpstr>
      <vt:lpstr>Условия нарушения здоровья в школьной среде:</vt:lpstr>
      <vt:lpstr>Базарный В.Ф. -:</vt:lpstr>
      <vt:lpstr>Презентация PowerPoint</vt:lpstr>
      <vt:lpstr>ОФТАЛЬМОЛОГИЧЕСКИЕ ТАБЛИЦЫ-ТРЕНАЖЁРЫ  (для профилактики остеохондроза шейного отдела позвоночника, ухудшение зрения, косоглазия)</vt:lpstr>
      <vt:lpstr>Эргономичный письменный стол (КОНТОРКА)</vt:lpstr>
      <vt:lpstr>ОРТОПЕДИЧЕСКИЕ КОВРИКИ  и частая смена положений тела ученика</vt:lpstr>
      <vt:lpstr>Современные перьевые ручки</vt:lpstr>
      <vt:lpstr>Эмоционально-артистичная подача информации ученикам  (экологическое панно)</vt:lpstr>
      <vt:lpstr>Использование музыки и звуков природы для создания настроя при самостоятельной работе + Уроки хорового пения – мощное средство гармонизирования нервной системы и психики, профилактики заболеваний голосового аппарата и органов дыхания у детей</vt:lpstr>
      <vt:lpstr>Раздельно-параллельное  и совместное обучение   по желанию родителей </vt:lpstr>
      <vt:lpstr>Презентация PowerPoint</vt:lpstr>
      <vt:lpstr>Спортивные  и внеурочные занятия,  реализация профилактических программ</vt:lpstr>
      <vt:lpstr> Обсуждение с детьми вопросов здорового образа жизни, проектная и исследовательская работа в даннос направлении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Патриотическое воспитание как фактор социализации личности обучающихся в современных условиях</dc:title>
  <dc:creator>1</dc:creator>
  <cp:lastModifiedBy>User</cp:lastModifiedBy>
  <cp:revision>25</cp:revision>
  <dcterms:created xsi:type="dcterms:W3CDTF">2016-08-22T07:26:55Z</dcterms:created>
  <dcterms:modified xsi:type="dcterms:W3CDTF">2018-11-07T06:23:55Z</dcterms:modified>
</cp:coreProperties>
</file>