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59" r:id="rId2"/>
  </p:sldMasterIdLst>
  <p:notesMasterIdLst>
    <p:notesMasterId r:id="rId49"/>
  </p:notesMasterIdLst>
  <p:sldIdLst>
    <p:sldId id="256" r:id="rId3"/>
    <p:sldId id="307" r:id="rId4"/>
    <p:sldId id="295" r:id="rId5"/>
    <p:sldId id="340" r:id="rId6"/>
    <p:sldId id="259" r:id="rId7"/>
    <p:sldId id="345" r:id="rId8"/>
    <p:sldId id="350" r:id="rId9"/>
    <p:sldId id="261" r:id="rId10"/>
    <p:sldId id="263" r:id="rId11"/>
    <p:sldId id="264" r:id="rId12"/>
    <p:sldId id="267" r:id="rId13"/>
    <p:sldId id="265" r:id="rId14"/>
    <p:sldId id="348" r:id="rId15"/>
    <p:sldId id="349" r:id="rId16"/>
    <p:sldId id="268" r:id="rId17"/>
    <p:sldId id="269" r:id="rId18"/>
    <p:sldId id="270" r:id="rId19"/>
    <p:sldId id="346" r:id="rId20"/>
    <p:sldId id="297" r:id="rId21"/>
    <p:sldId id="302" r:id="rId22"/>
    <p:sldId id="303" r:id="rId23"/>
    <p:sldId id="304" r:id="rId24"/>
    <p:sldId id="305" r:id="rId25"/>
    <p:sldId id="298" r:id="rId26"/>
    <p:sldId id="274" r:id="rId27"/>
    <p:sldId id="276" r:id="rId28"/>
    <p:sldId id="293" r:id="rId29"/>
    <p:sldId id="299" r:id="rId30"/>
    <p:sldId id="312" r:id="rId31"/>
    <p:sldId id="318" r:id="rId32"/>
    <p:sldId id="319" r:id="rId33"/>
    <p:sldId id="320" r:id="rId34"/>
    <p:sldId id="321" r:id="rId35"/>
    <p:sldId id="322" r:id="rId36"/>
    <p:sldId id="325" r:id="rId37"/>
    <p:sldId id="326" r:id="rId38"/>
    <p:sldId id="327" r:id="rId39"/>
    <p:sldId id="328" r:id="rId40"/>
    <p:sldId id="330" r:id="rId41"/>
    <p:sldId id="333" r:id="rId42"/>
    <p:sldId id="334" r:id="rId43"/>
    <p:sldId id="335" r:id="rId44"/>
    <p:sldId id="336" r:id="rId45"/>
    <p:sldId id="338" r:id="rId46"/>
    <p:sldId id="351" r:id="rId47"/>
    <p:sldId id="339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77136" autoAdjust="0"/>
  </p:normalViewPr>
  <p:slideViewPr>
    <p:cSldViewPr>
      <p:cViewPr>
        <p:scale>
          <a:sx n="62" d="100"/>
          <a:sy n="62" d="100"/>
        </p:scale>
        <p:origin x="-2050" y="-2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51F545-211F-4C88-8239-F59535319583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C1927F-7758-4611-80F5-EECA8D2277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930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Происхождение слова «диета» одни связывают с латинским «</a:t>
            </a:r>
            <a:r>
              <a:rPr lang="en-US" dirty="0" smtClean="0"/>
              <a:t>dies</a:t>
            </a:r>
            <a:r>
              <a:rPr lang="ru-RU" dirty="0" smtClean="0"/>
              <a:t>» - день, другие считают, что оно произошло от созвучного греческого слова «</a:t>
            </a:r>
            <a:r>
              <a:rPr lang="en-US" dirty="0" err="1" smtClean="0"/>
              <a:t>díaita</a:t>
            </a:r>
            <a:r>
              <a:rPr lang="ru-RU" smtClean="0"/>
              <a:t>», означающего манеру жить, образ жизни.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1927F-7758-4611-80F5-EECA8D2277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424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ru-RU" sz="1200" dirty="0" smtClean="0">
                <a:solidFill>
                  <a:srgbClr val="FF0000"/>
                </a:solidFill>
                <a:latin typeface="Tahoma" pitchFamily="34" charset="0"/>
              </a:rPr>
              <a:t>Рациональное питание </a:t>
            </a:r>
            <a:r>
              <a:rPr lang="ru-RU" sz="1200" dirty="0" smtClean="0">
                <a:latin typeface="Tahoma" pitchFamily="34" charset="0"/>
              </a:rPr>
              <a:t>(от лат. «</a:t>
            </a:r>
            <a:r>
              <a:rPr lang="ru-RU" sz="1200" dirty="0" err="1" smtClean="0">
                <a:latin typeface="Tahoma" pitchFamily="34" charset="0"/>
              </a:rPr>
              <a:t>rationalis</a:t>
            </a:r>
            <a:r>
              <a:rPr lang="ru-RU" sz="1200" dirty="0" smtClean="0">
                <a:latin typeface="Tahoma" pitchFamily="34" charset="0"/>
              </a:rPr>
              <a:t>»  — разумный) —  физиологически полноценное питание здоровых людей с учетом их пола, возраста, характера труда и других факторов </a:t>
            </a:r>
          </a:p>
          <a:p>
            <a:pPr>
              <a:spcBef>
                <a:spcPct val="50000"/>
              </a:spcBef>
            </a:pPr>
            <a:r>
              <a:rPr lang="ru-RU" sz="1200" dirty="0" smtClean="0">
                <a:latin typeface="Tahoma" pitchFamily="34" charset="0"/>
              </a:rPr>
              <a:t>- способствует сохранению здоровья, </a:t>
            </a:r>
          </a:p>
          <a:p>
            <a:pPr>
              <a:spcBef>
                <a:spcPct val="50000"/>
              </a:spcBef>
            </a:pPr>
            <a:r>
              <a:rPr lang="ru-RU" sz="1200" dirty="0" smtClean="0">
                <a:latin typeface="Tahoma" pitchFamily="34" charset="0"/>
              </a:rPr>
              <a:t>- сопротивляемости вредным факторам окружающей среды, </a:t>
            </a:r>
          </a:p>
          <a:p>
            <a:pPr>
              <a:spcBef>
                <a:spcPct val="50000"/>
              </a:spcBef>
            </a:pPr>
            <a:r>
              <a:rPr lang="ru-RU" sz="1200" dirty="0" smtClean="0">
                <a:latin typeface="Tahoma" pitchFamily="34" charset="0"/>
              </a:rPr>
              <a:t>- физической и умственной работоспособности,</a:t>
            </a:r>
          </a:p>
          <a:p>
            <a:pPr>
              <a:spcBef>
                <a:spcPct val="50000"/>
              </a:spcBef>
            </a:pPr>
            <a:r>
              <a:rPr lang="ru-RU" sz="1200" dirty="0" smtClean="0">
                <a:latin typeface="Tahoma" pitchFamily="34" charset="0"/>
              </a:rPr>
              <a:t>- активному долголетию. </a:t>
            </a:r>
          </a:p>
          <a:p>
            <a:pPr>
              <a:spcBef>
                <a:spcPct val="50000"/>
              </a:spcBef>
            </a:pPr>
            <a:r>
              <a:rPr lang="ru-RU" sz="1200" dirty="0" smtClean="0">
                <a:latin typeface="Tahoma" pitchFamily="34" charset="0"/>
              </a:rPr>
              <a:t>Термину рациональное питание соответствует термин адекватное питание, который принят в настоящее время в отечественной и зарубежной нутрициологии.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1927F-7758-4611-80F5-EECA8D2277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005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Умеренность (употребление небольшими порциями);</a:t>
            </a:r>
          </a:p>
          <a:p>
            <a:r>
              <a:rPr lang="ru-RU" sz="1200" dirty="0" smtClean="0"/>
              <a:t>Сбалансированность (биологическая полноценность);</a:t>
            </a:r>
          </a:p>
          <a:p>
            <a:r>
              <a:rPr lang="ru-RU" sz="1200" dirty="0" smtClean="0"/>
              <a:t>Разнообразие.</a:t>
            </a:r>
          </a:p>
          <a:p>
            <a:r>
              <a:rPr lang="ru-RU" sz="1200" dirty="0" smtClean="0"/>
              <a:t>Рациональное питание-важное условие сохранения здоровья и высокой работоспособности взрослых, а для детей еще и  необходимое условие роста и развития.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1927F-7758-4611-80F5-EECA8D2277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122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Приоритетными направлениями  в питании являются:</a:t>
            </a:r>
          </a:p>
          <a:p>
            <a:r>
              <a:rPr lang="ru-RU" dirty="0" smtClean="0"/>
              <a:t>- Эпидемиология питания (изучение фактического питания, пищевого статуса населения, мероприятия по рационализации питания);</a:t>
            </a:r>
          </a:p>
          <a:p>
            <a:r>
              <a:rPr lang="ru-RU" dirty="0" smtClean="0"/>
              <a:t>- Обеспечение качества продовольственного сырья и продуктов;</a:t>
            </a:r>
          </a:p>
          <a:p>
            <a:r>
              <a:rPr lang="ru-RU" dirty="0" smtClean="0"/>
              <a:t>- Развитие исследований  в области биохимии и физиологии питания;</a:t>
            </a:r>
          </a:p>
          <a:p>
            <a:r>
              <a:rPr lang="ru-RU" dirty="0" smtClean="0"/>
              <a:t>- Разработка новых технологий производств продуктов питания и совершенствование традиционных;</a:t>
            </a:r>
          </a:p>
          <a:p>
            <a:r>
              <a:rPr lang="ru-RU" dirty="0" smtClean="0"/>
              <a:t>- Разработка единой государственной политики в области питания;</a:t>
            </a:r>
          </a:p>
          <a:p>
            <a:r>
              <a:rPr lang="ru-RU" dirty="0" smtClean="0"/>
              <a:t>- Создание и эффективное использование банка данных по состоянию фактического питания и здоровья населения.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1927F-7758-4611-80F5-EECA8D22776D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1484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 незаменимым питательным веществам относятся белки, некоторые жирные кислоты, витамины, минеральные вещества и вода</a:t>
            </a:r>
          </a:p>
          <a:p>
            <a:r>
              <a:rPr lang="ru-RU" dirty="0" smtClean="0"/>
              <a:t>К заменимым веществам относятся жиры и углеводы. Или их называют еще </a:t>
            </a:r>
            <a:r>
              <a:rPr lang="ru-RU" dirty="0" err="1" smtClean="0"/>
              <a:t>макронутриентами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Пищевые волокна (клетчатка, пектины и другие вещества) не усваиваются организмом, однако они нужны для нормальной деятельности органов пищеварения.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1927F-7758-4611-80F5-EECA8D22776D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3201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Чаще всего, если дети не пользуются услугами столовой, родители</a:t>
            </a:r>
            <a:r>
              <a:rPr lang="ru-RU" baseline="0" dirty="0" smtClean="0"/>
              <a:t> дают им с собой в школу …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1927F-7758-4611-80F5-EECA8D22776D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926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smtClean="0"/>
              <a:t>Своевременность…</a:t>
            </a:r>
          </a:p>
        </p:txBody>
      </p:sp>
      <p:sp>
        <p:nvSpPr>
          <p:cNvPr id="573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7047D00-A2F7-4203-9293-66D07E78B43E}" type="slidenum">
              <a:rPr lang="ru-RU">
                <a:solidFill>
                  <a:prstClr val="black"/>
                </a:solidFill>
              </a:rPr>
              <a:pPr eaLnBrk="1" hangingPunct="1"/>
              <a:t>28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9532ADE-F28D-4CA9-818B-6175CCEB622E}" type="slidenum">
              <a:rPr lang="ru-RU" smtClean="0"/>
              <a:pPr eaLnBrk="1" hangingPunct="1"/>
              <a:t>39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Рекомендации не содержат категорических призывов прекратить потребление каких-то видов пищи, пищевых веществ или, напротив, предлагают только один вид пищи. Суть рекомендаций в сбалансированном ограничении одного вида пищи или в увеличении потреблении другого.</a:t>
            </a:r>
            <a:br>
              <a:rPr lang="ru-RU" smtClean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1927F-7758-4611-80F5-EECA8D22776D}" type="slidenum">
              <a:rPr lang="ru-RU" smtClean="0"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598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39E886-30B8-4EB0-82A7-2F039DCB5528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9CDB5C-793D-4A77-8E21-853F09D4E1CE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1ADD2-71A9-4F16-B939-C8F714E6DF33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BB4768-A025-4FF1-94B2-A6662A6D1E2D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900FA-5D95-472D-BF3E-0F8210A8316E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127B76-EC47-4AA7-A477-77009B4D5D2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DBE233-A106-480C-89F7-A47F14F3936F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DDA260-1BAA-4200-9C24-2A0582EA896F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7A211F-AD4B-4B04-87C7-71DF497FB1E4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0F549C-FDF8-4150-A774-2E1884744643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78F304-1AF3-4A49-966C-61A2132D3DCD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B2F807-F361-4AFD-999C-63CCD40386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750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Основы здорового питания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Ялалова Р.Г.</a:t>
            </a:r>
          </a:p>
          <a:p>
            <a:r>
              <a:rPr lang="ru-RU" dirty="0" smtClean="0"/>
              <a:t>главный специалист диетолог </a:t>
            </a:r>
          </a:p>
          <a:p>
            <a:r>
              <a:rPr lang="ru-RU" dirty="0" smtClean="0"/>
              <a:t>Минздрава Республики Башкортостан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Изменение структуры питания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/>
              <a:t>Избыточное потребление животных жиров</a:t>
            </a:r>
          </a:p>
          <a:p>
            <a:pPr lvl="0"/>
            <a:r>
              <a:rPr lang="ru-RU" dirty="0" smtClean="0"/>
              <a:t>Избыточное потребление пустых калорий</a:t>
            </a:r>
          </a:p>
          <a:p>
            <a:pPr lvl="0"/>
            <a:r>
              <a:rPr lang="ru-RU" dirty="0" smtClean="0"/>
              <a:t>Дефицит ПНЖК</a:t>
            </a:r>
          </a:p>
          <a:p>
            <a:pPr lvl="0"/>
            <a:r>
              <a:rPr lang="ru-RU" dirty="0" smtClean="0"/>
              <a:t>Дефицит полноценных белков</a:t>
            </a:r>
          </a:p>
          <a:p>
            <a:pPr lvl="0"/>
            <a:r>
              <a:rPr lang="ru-RU" dirty="0" smtClean="0"/>
              <a:t>Дефицит </a:t>
            </a:r>
            <a:r>
              <a:rPr lang="ru-RU" dirty="0" smtClean="0"/>
              <a:t>витаминов</a:t>
            </a:r>
            <a:endParaRPr lang="ru-RU" dirty="0" smtClean="0"/>
          </a:p>
          <a:p>
            <a:pPr lvl="0"/>
            <a:r>
              <a:rPr lang="ru-RU" dirty="0" smtClean="0"/>
              <a:t>Дефицит </a:t>
            </a:r>
            <a:r>
              <a:rPr lang="ru-RU" dirty="0" err="1" smtClean="0"/>
              <a:t>Са</a:t>
            </a:r>
            <a:r>
              <a:rPr lang="ru-RU" dirty="0" smtClean="0"/>
              <a:t>, </a:t>
            </a:r>
            <a:r>
              <a:rPr lang="en-US" dirty="0" smtClean="0"/>
              <a:t>Fe</a:t>
            </a:r>
            <a:r>
              <a:rPr lang="ru-RU" dirty="0" smtClean="0"/>
              <a:t>, </a:t>
            </a:r>
            <a:r>
              <a:rPr lang="en-US" dirty="0" smtClean="0"/>
              <a:t>I</a:t>
            </a:r>
            <a:r>
              <a:rPr lang="ru-RU" dirty="0" smtClean="0"/>
              <a:t>, </a:t>
            </a:r>
            <a:r>
              <a:rPr lang="en-US" dirty="0" smtClean="0"/>
              <a:t>F</a:t>
            </a:r>
            <a:r>
              <a:rPr lang="ru-RU" dirty="0" smtClean="0"/>
              <a:t>, </a:t>
            </a:r>
            <a:r>
              <a:rPr lang="en-US" dirty="0" smtClean="0"/>
              <a:t>Se</a:t>
            </a:r>
            <a:r>
              <a:rPr lang="ru-RU" dirty="0" smtClean="0"/>
              <a:t>,</a:t>
            </a:r>
            <a:r>
              <a:rPr lang="en-US" dirty="0" smtClean="0"/>
              <a:t>Zn</a:t>
            </a:r>
            <a:endParaRPr lang="ru-RU" dirty="0" smtClean="0"/>
          </a:p>
          <a:p>
            <a:pPr lvl="0"/>
            <a:r>
              <a:rPr lang="ru-RU" dirty="0" smtClean="0"/>
              <a:t>Дефицит пищевых волокон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Нутрициология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rmAutofit fontScale="85000" lnSpcReduction="20000"/>
          </a:bodyPr>
          <a:lstStyle/>
          <a:p>
            <a:r>
              <a:rPr lang="ru-RU" sz="3600" dirty="0" smtClean="0"/>
              <a:t>Наука, занимающаяся </a:t>
            </a:r>
            <a:r>
              <a:rPr lang="ru-RU" sz="3600" dirty="0"/>
              <a:t>изучением пищи, питания, продуктов питания, пищевых веществ и других компонентов в составе продуктов,  их действие и взаимодействие, их потребление, усвоение, расходование и выведение из организма, их роль в поддержании здоровья или в развитии болезней.</a:t>
            </a:r>
          </a:p>
          <a:p>
            <a:r>
              <a:rPr lang="ru-RU" sz="3600" dirty="0" smtClean="0"/>
              <a:t>Изучается пищевое </a:t>
            </a:r>
            <a:r>
              <a:rPr lang="ru-RU" sz="3600" dirty="0"/>
              <a:t>поведение человека,  выбор продуктов питания,  их обработка и хранение, пищевое законодательство и ряд других вопросов. 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96720"/>
          </a:xfrm>
        </p:spPr>
        <p:txBody>
          <a:bodyPr>
            <a:normAutofit/>
          </a:bodyPr>
          <a:lstStyle/>
          <a:p>
            <a:pPr algn="ctr"/>
            <a:r>
              <a:rPr lang="ru-RU" sz="5400" dirty="0" err="1" smtClean="0"/>
              <a:t>Нутриенты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Белки (протеины)</a:t>
            </a:r>
            <a:endParaRPr lang="ru-RU" dirty="0" smtClean="0"/>
          </a:p>
          <a:p>
            <a:r>
              <a:rPr lang="ru-RU" dirty="0" smtClean="0"/>
              <a:t>Жиры</a:t>
            </a:r>
          </a:p>
          <a:p>
            <a:r>
              <a:rPr lang="ru-RU" dirty="0" smtClean="0"/>
              <a:t>Углеводы</a:t>
            </a:r>
          </a:p>
          <a:p>
            <a:r>
              <a:rPr lang="ru-RU" dirty="0" smtClean="0"/>
              <a:t>Витамины</a:t>
            </a:r>
          </a:p>
          <a:p>
            <a:r>
              <a:rPr lang="ru-RU" dirty="0" smtClean="0"/>
              <a:t>Минеральные вещества</a:t>
            </a:r>
          </a:p>
          <a:p>
            <a:r>
              <a:rPr lang="ru-RU" dirty="0" smtClean="0"/>
              <a:t>Вода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1nside\Desktop\Новая папка\Таблица 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530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1nside\Desktop\Новая папка\Функции белков жиров и углеводов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598" y="539870"/>
            <a:ext cx="7308304" cy="548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66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96720"/>
          </a:xfrm>
        </p:spPr>
        <p:txBody>
          <a:bodyPr/>
          <a:lstStyle/>
          <a:p>
            <a:pPr algn="ctr"/>
            <a:r>
              <a:rPr lang="ru-RU" dirty="0" smtClean="0"/>
              <a:t>Пищевые продукты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u="sng" dirty="0" smtClean="0"/>
              <a:t>Усвоение пищи </a:t>
            </a:r>
            <a:r>
              <a:rPr lang="ru-RU" dirty="0" smtClean="0"/>
              <a:t>начинается с ее переваривания в пищеварительном тракте, продолжается при всасывании пищевых веществ в кровь и лимфу и заканчивается усвоением пищевых веществ клетками и тканями организма.</a:t>
            </a:r>
          </a:p>
          <a:p>
            <a:r>
              <a:rPr lang="ru-RU" b="1" dirty="0" smtClean="0"/>
              <a:t> </a:t>
            </a:r>
            <a:r>
              <a:rPr lang="ru-RU" b="1" u="sng" dirty="0" smtClean="0"/>
              <a:t>Усвояемость пищи </a:t>
            </a:r>
            <a:r>
              <a:rPr lang="ru-RU" b="1" dirty="0" smtClean="0"/>
              <a:t>- </a:t>
            </a:r>
            <a:r>
              <a:rPr lang="ru-RU" dirty="0" smtClean="0"/>
              <a:t>это степень использования организмом содержащихся в ней пищевых (питательных) веществ. </a:t>
            </a:r>
          </a:p>
          <a:p>
            <a:r>
              <a:rPr lang="ru-RU" b="1" u="sng" dirty="0" smtClean="0"/>
              <a:t>Удобоваримость пищи –</a:t>
            </a:r>
            <a:r>
              <a:rPr lang="ru-RU" dirty="0" smtClean="0"/>
              <a:t> это степень напряжения секреторной и двигательной функций органов пищеварения при переваривании пищи. </a:t>
            </a:r>
            <a:r>
              <a:rPr lang="ru-RU" b="1" u="sng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Усвояемость пищи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Количественную способность к всасыванию (коэффициент усвояемости) выражают в % к общему содержанию данного пищевого вещества в продукте или рационе.</a:t>
            </a:r>
          </a:p>
          <a:p>
            <a:r>
              <a:rPr lang="ru-RU" dirty="0" smtClean="0"/>
              <a:t>При обычном смешанном питании коэффициент усвояемости белков – 84,5%, жиров-94%, углеводов-95,6%. Эти коэффициенты используются при расчете питательной ценности блюд и всего рациона.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/>
          <a:lstStyle/>
          <a:p>
            <a:pPr algn="ctr"/>
            <a:r>
              <a:rPr lang="ru-RU" b="1" dirty="0" smtClean="0"/>
              <a:t>Удобоваримость пищи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Характеризуется степенью напряжения секреторной и двигательной функций органов пищеварения при переваривании пищи. </a:t>
            </a:r>
          </a:p>
          <a:p>
            <a:r>
              <a:rPr lang="ru-RU" dirty="0" smtClean="0"/>
              <a:t>К </a:t>
            </a:r>
            <a:r>
              <a:rPr lang="ru-RU" dirty="0" err="1" smtClean="0"/>
              <a:t>малоудобоваримой</a:t>
            </a:r>
            <a:r>
              <a:rPr lang="ru-RU" dirty="0" smtClean="0"/>
              <a:t> пище относят: бобовые, грибы, богатое соединительной тканью мясо, свежий теплый хлеб, незрелые фрукты, пережаренные и очень жирные изделия.</a:t>
            </a:r>
          </a:p>
          <a:p>
            <a:r>
              <a:rPr lang="ru-RU" dirty="0" smtClean="0"/>
              <a:t>Иногда показатели удобоваримости и усвояемости не совпадают: например, сваренное вкрутую яйцо долго перевариваются и напрягают функции органов пищеварения, но пищевые вещества яиц усваиваются хорошо.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0077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 материалам  </a:t>
            </a:r>
            <a:r>
              <a:rPr lang="en-US" dirty="0" smtClean="0"/>
              <a:t>XVII </a:t>
            </a:r>
            <a:r>
              <a:rPr lang="ru-RU" dirty="0" smtClean="0"/>
              <a:t>Всероссийского конгресса с международным участием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687688"/>
          </a:xfrm>
        </p:spPr>
        <p:txBody>
          <a:bodyPr/>
          <a:lstStyle/>
          <a:p>
            <a:r>
              <a:rPr lang="ru-RU" dirty="0"/>
              <a:t>Изучение домашнего питания </a:t>
            </a:r>
            <a:r>
              <a:rPr lang="ru-RU" dirty="0" smtClean="0"/>
              <a:t>школьников по данным НИИ гигиены и охраны здоровья детей и подростков ФГАУ «</a:t>
            </a:r>
            <a:r>
              <a:rPr lang="ru-RU" dirty="0" err="1" smtClean="0"/>
              <a:t>НацМИЦ</a:t>
            </a:r>
            <a:r>
              <a:rPr lang="ru-RU" dirty="0" smtClean="0"/>
              <a:t> здоровья детей» Минздрава России.</a:t>
            </a:r>
          </a:p>
          <a:p>
            <a:r>
              <a:rPr lang="ru-RU" dirty="0" smtClean="0"/>
              <a:t>Цель: проанализировать привычное домашнее питание школьников в будние, выходные и праздничные дни.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4240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Актуальность домашнего питания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51784"/>
          </a:xfrm>
        </p:spPr>
        <p:txBody>
          <a:bodyPr>
            <a:normAutofit lnSpcReduction="10000"/>
          </a:bodyPr>
          <a:lstStyle/>
          <a:p>
            <a:r>
              <a:rPr lang="ru-RU" sz="3200" dirty="0" smtClean="0"/>
              <a:t>Формирует пищевые привычки</a:t>
            </a:r>
          </a:p>
          <a:p>
            <a:r>
              <a:rPr lang="ru-RU" sz="3200" dirty="0" smtClean="0"/>
              <a:t>Влияет на потребление (</a:t>
            </a:r>
            <a:r>
              <a:rPr lang="ru-RU" sz="3200" dirty="0" err="1" smtClean="0"/>
              <a:t>съедаемость</a:t>
            </a:r>
            <a:r>
              <a:rPr lang="ru-RU" sz="3200" dirty="0" smtClean="0"/>
              <a:t>)школьных завтраков и обедов  (так как многие школьники не едят нелюбимые или незнакомые им блюда).</a:t>
            </a:r>
          </a:p>
          <a:p>
            <a:r>
              <a:rPr lang="ru-RU" sz="3200" dirty="0" smtClean="0"/>
              <a:t>Все это делает актуальным и изучение привычного домашнего питания школьников.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0107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питание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1896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Результаты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/>
          <a:lstStyle/>
          <a:p>
            <a:r>
              <a:rPr lang="ru-RU" dirty="0" smtClean="0"/>
              <a:t>1. Около 70% регулярно завтракают дома, но число учащихся снижается к старшим классам.</a:t>
            </a:r>
          </a:p>
          <a:p>
            <a:r>
              <a:rPr lang="ru-RU" dirty="0" smtClean="0"/>
              <a:t>- чаще овсяная и гречневая каши (34-68%)</a:t>
            </a:r>
          </a:p>
          <a:p>
            <a:r>
              <a:rPr lang="ru-RU" dirty="0" smtClean="0"/>
              <a:t>-бутерброды с колбасой  (46-80%)</a:t>
            </a:r>
          </a:p>
          <a:p>
            <a:r>
              <a:rPr lang="ru-RU" dirty="0" smtClean="0"/>
              <a:t>Редкое употребление молока и молочных продуктов. Чаще  йогурт</a:t>
            </a:r>
          </a:p>
          <a:p>
            <a:r>
              <a:rPr lang="ru-RU" dirty="0" smtClean="0"/>
              <a:t>2. Обед: борщ (61-92%) и куриный суп (26-83%)</a:t>
            </a:r>
          </a:p>
          <a:p>
            <a:r>
              <a:rPr lang="ru-RU" dirty="0" smtClean="0"/>
              <a:t>Овощной суп (17%)</a:t>
            </a:r>
          </a:p>
        </p:txBody>
      </p:sp>
    </p:spTree>
    <p:extLst>
      <p:ext uri="{BB962C8B-B14F-4D97-AF65-F5344CB8AC3E}">
        <p14:creationId xmlns:p14="http://schemas.microsoft.com/office/powerpoint/2010/main" val="41341162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Результаты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/>
          <a:lstStyle/>
          <a:p>
            <a:r>
              <a:rPr lang="ru-RU" dirty="0" smtClean="0"/>
              <a:t>3. Ужин: гарнир: макароны и рис. Мясо с гарниром (71-97%)</a:t>
            </a:r>
          </a:p>
          <a:p>
            <a:r>
              <a:rPr lang="ru-RU" dirty="0" smtClean="0"/>
              <a:t>4. Фрукты и сладкое на десерт получают 35-40% учащихся младших классов, и всего 9% учащиеся старших классов</a:t>
            </a:r>
          </a:p>
          <a:p>
            <a:r>
              <a:rPr lang="ru-RU" dirty="0" smtClean="0"/>
              <a:t>Чаще ужинают пельменями в будние дни (11-17%), в выходные – 5-7%</a:t>
            </a:r>
          </a:p>
          <a:p>
            <a:r>
              <a:rPr lang="ru-RU" dirty="0" smtClean="0"/>
              <a:t>Ассортимент: 28 наименований в младших классах, в старших классах – до 16 наименований.</a:t>
            </a:r>
          </a:p>
          <a:p>
            <a:r>
              <a:rPr lang="ru-RU" dirty="0" smtClean="0"/>
              <a:t>Популярны: </a:t>
            </a:r>
            <a:r>
              <a:rPr lang="ru-RU" dirty="0" smtClean="0"/>
              <a:t>запеченное </a:t>
            </a:r>
            <a:r>
              <a:rPr lang="ru-RU" dirty="0" smtClean="0"/>
              <a:t>мясо птицы, говядина, свинины, салаты.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20801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Результаты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/>
          <a:lstStyle/>
          <a:p>
            <a:r>
              <a:rPr lang="ru-RU" dirty="0" smtClean="0"/>
              <a:t>Редко встречаются: блюда из рыбы (8-10%)</a:t>
            </a:r>
          </a:p>
          <a:p>
            <a:r>
              <a:rPr lang="ru-RU" dirty="0" smtClean="0"/>
              <a:t>В младших классах –редко в праздничном меню фрукты 2%, в старших классах – 28-44%)</a:t>
            </a:r>
          </a:p>
          <a:p>
            <a:r>
              <a:rPr lang="ru-RU" dirty="0" smtClean="0"/>
              <a:t>30% родителей не дают продукты с собой.</a:t>
            </a:r>
          </a:p>
          <a:p>
            <a:r>
              <a:rPr lang="ru-RU" u="sng" dirty="0" smtClean="0"/>
              <a:t>Дети не пользуются услугами столовой, с собой:</a:t>
            </a:r>
          </a:p>
          <a:p>
            <a:r>
              <a:rPr lang="ru-RU" dirty="0" smtClean="0"/>
              <a:t>Фрукты, бутерброды, сок, выпечку, печенье, йогурт (48-58% - родители младших классов;</a:t>
            </a:r>
          </a:p>
          <a:p>
            <a:r>
              <a:rPr lang="ru-RU" dirty="0" smtClean="0"/>
              <a:t>(25% - родители старших классов)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16375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Заключение: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/>
          <a:lstStyle/>
          <a:p>
            <a:r>
              <a:rPr lang="ru-RU" dirty="0" smtClean="0"/>
              <a:t>Привычный рацион питания школьников всех классов дефицитен по овощным супам и овощным гарнирам, молочным продуктам и фруктам;</a:t>
            </a:r>
          </a:p>
          <a:p>
            <a:r>
              <a:rPr lang="ru-RU" dirty="0" smtClean="0"/>
              <a:t>Чрезмерное потребление колбас.</a:t>
            </a:r>
          </a:p>
          <a:p>
            <a:r>
              <a:rPr lang="ru-RU" dirty="0" smtClean="0"/>
              <a:t>К старшим классам ученики пренебрегают домашним завтраком, редко употребляют каши, супы и овощные гарниры.</a:t>
            </a:r>
          </a:p>
          <a:p>
            <a:r>
              <a:rPr lang="ru-RU" dirty="0" smtClean="0"/>
              <a:t>Привычное домашнее питание требует коррекции, т.е. необходима образовательная работа с родителями. 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067664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/>
              <a:t>Перечень пищевых продуктов,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не </a:t>
            </a:r>
            <a:r>
              <a:rPr lang="ru-RU" sz="3200" b="1" dirty="0"/>
              <a:t>рекомендуемых для реализации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в </a:t>
            </a:r>
            <a:r>
              <a:rPr lang="ru-RU" sz="3200" b="1" dirty="0"/>
              <a:t>школьных буфетах</a:t>
            </a:r>
            <a:r>
              <a:rPr lang="ru-RU" sz="3200" b="1" dirty="0" smtClean="0"/>
              <a:t>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1</a:t>
            </a:r>
            <a:r>
              <a:rPr lang="ru-RU" dirty="0"/>
              <a:t>.      Чипсы.</a:t>
            </a:r>
          </a:p>
          <a:p>
            <a:r>
              <a:rPr lang="ru-RU" dirty="0"/>
              <a:t>2.      Гамбургеры, </a:t>
            </a:r>
            <a:r>
              <a:rPr lang="ru-RU" dirty="0" err="1"/>
              <a:t>чизбургеры</a:t>
            </a:r>
            <a:r>
              <a:rPr lang="ru-RU" dirty="0"/>
              <a:t>.</a:t>
            </a:r>
          </a:p>
          <a:p>
            <a:r>
              <a:rPr lang="ru-RU" dirty="0"/>
              <a:t>3.      Сосательные и  жевательные конфеты с высоким содержанием сахара.</a:t>
            </a:r>
          </a:p>
          <a:p>
            <a:r>
              <a:rPr lang="ru-RU" dirty="0"/>
              <a:t>4.      Сильногазированные напитки.</a:t>
            </a:r>
          </a:p>
          <a:p>
            <a:r>
              <a:rPr lang="ru-RU" dirty="0"/>
              <a:t>5.      Мучные жареные кулинарные изделия.</a:t>
            </a:r>
          </a:p>
          <a:p>
            <a:r>
              <a:rPr lang="ru-RU" dirty="0"/>
              <a:t>6.      Кумыс и другие кисломолочные продукты с содержанием этанола (более 0,5%).</a:t>
            </a:r>
          </a:p>
          <a:p>
            <a:r>
              <a:rPr lang="ru-RU" dirty="0"/>
              <a:t>7.      Безалкогольные тонизирующие напитки.</a:t>
            </a:r>
          </a:p>
          <a:p>
            <a:r>
              <a:rPr lang="ru-RU" dirty="0"/>
              <a:t>8.      Натуральный кофе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77307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Физиологические нормы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Нормы питания - обоснование физиологических потребностей в пищевых веществах и энергии для различных групп населения.</a:t>
            </a:r>
          </a:p>
          <a:p>
            <a:r>
              <a:rPr lang="ru-RU" dirty="0" smtClean="0"/>
              <a:t>В обосновании норм питания участвуют ВОЗ, специалисты отдельных стран, которые разрабатывают национальные медицинские нормы питания. 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500042"/>
            <a:ext cx="8501122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 разработке данных норм участвует ряд факторов:</a:t>
            </a:r>
          </a:p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Нормы питания базируются на основных принципах рационального питания</a:t>
            </a:r>
            <a:r>
              <a:rPr lang="ru-RU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Нормы питания периодически (примерно каждые 10-15 лет) пересматриваются;</a:t>
            </a: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Нормы питания рассчитаны не на отдельного человека, а большие группы людей, объединенных по полу, возрасту, характеру труда и другим факторам;</a:t>
            </a: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Нормы питания важны для каждого человека как ориентир при самоконтроле за своим питанием - составной частью здорового образа жизни.  </a:t>
            </a: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E:\zdorovoe-pitanie-8282-larg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16912"/>
            <a:ext cx="9144000" cy="5024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400" dirty="0" smtClean="0"/>
              <a:t>Наиболее рационален 4-разовый режим питания: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 smtClean="0"/>
              <a:t> 1-й завтрак - 25% суточной </a:t>
            </a:r>
            <a:r>
              <a:rPr lang="ru-RU" sz="2400" dirty="0" err="1" smtClean="0"/>
              <a:t>энергоценности</a:t>
            </a:r>
            <a:r>
              <a:rPr lang="ru-RU" sz="2400" dirty="0" smtClean="0"/>
              <a:t> рациона.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 smtClean="0"/>
              <a:t> 2-й завтрак - 15-20%.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 smtClean="0"/>
              <a:t> Обед - 30-35%.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dirty="0" smtClean="0"/>
              <a:t> Ужин - 20-25%.   </a:t>
            </a:r>
          </a:p>
          <a:p>
            <a:pPr lvl="1" algn="r" eaLnBrk="1" hangingPunct="1">
              <a:lnSpc>
                <a:spcPct val="90000"/>
              </a:lnSpc>
              <a:buFontTx/>
              <a:buNone/>
              <a:defRPr/>
            </a:pPr>
            <a:r>
              <a:rPr lang="ru-RU" sz="2000" dirty="0" smtClean="0"/>
              <a:t>    </a:t>
            </a:r>
          </a:p>
          <a:p>
            <a:pPr lvl="1" algn="r" eaLnBrk="1" hangingPunct="1">
              <a:lnSpc>
                <a:spcPct val="90000"/>
              </a:lnSpc>
              <a:buFontTx/>
              <a:buNone/>
              <a:defRPr/>
            </a:pPr>
            <a:endParaRPr lang="ru-RU" sz="2000" dirty="0" smtClean="0"/>
          </a:p>
          <a:p>
            <a:pPr lvl="1" algn="r" eaLnBrk="1" hangingPunct="1">
              <a:lnSpc>
                <a:spcPct val="90000"/>
              </a:lnSpc>
              <a:buFontTx/>
              <a:buNone/>
              <a:defRPr/>
            </a:pPr>
            <a:r>
              <a:rPr lang="ru-RU" sz="2000" dirty="0" smtClean="0"/>
              <a:t> </a:t>
            </a:r>
            <a:r>
              <a:rPr lang="ru-RU" sz="2400" dirty="0" smtClean="0"/>
              <a:t>Вечером  </a:t>
            </a:r>
          </a:p>
          <a:p>
            <a:pPr lvl="1" algn="r"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/>
              <a:t>желательно  </a:t>
            </a:r>
          </a:p>
          <a:p>
            <a:pPr lvl="1" algn="r"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/>
              <a:t>          употребление  </a:t>
            </a:r>
          </a:p>
          <a:p>
            <a:pPr lvl="1" algn="r"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/>
              <a:t>кисломолочных </a:t>
            </a:r>
          </a:p>
          <a:p>
            <a:pPr lvl="1" algn="r"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/>
              <a:t>напитков и фруктов.</a:t>
            </a:r>
          </a:p>
        </p:txBody>
      </p:sp>
      <p:sp>
        <p:nvSpPr>
          <p:cNvPr id="428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Режим питания</a:t>
            </a:r>
          </a:p>
        </p:txBody>
      </p:sp>
    </p:spTree>
    <p:extLst>
      <p:ext uri="{BB962C8B-B14F-4D97-AF65-F5344CB8AC3E}">
        <p14:creationId xmlns:p14="http://schemas.microsoft.com/office/powerpoint/2010/main" val="1294378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20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229600" cy="533400"/>
          </a:xfrm>
          <a:noFill/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Энергетические затраты ученика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 (при массе тела 50 кг)</a:t>
            </a:r>
          </a:p>
        </p:txBody>
      </p:sp>
      <p:graphicFrame>
        <p:nvGraphicFramePr>
          <p:cNvPr id="55514" name="Group 218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298719069"/>
              </p:ext>
            </p:extLst>
          </p:nvPr>
        </p:nvGraphicFramePr>
        <p:xfrm>
          <a:off x="467544" y="955940"/>
          <a:ext cx="8229600" cy="5867401"/>
        </p:xfrm>
        <a:graphic>
          <a:graphicData uri="http://schemas.openxmlformats.org/drawingml/2006/table">
            <a:tbl>
              <a:tblPr/>
              <a:tblGrid>
                <a:gridCol w="4352925"/>
                <a:gridCol w="2073275"/>
                <a:gridCol w="1803400"/>
              </a:tblGrid>
              <a:tr h="457225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Сон 9 ч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0,83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373,5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6604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Прием пищи 2,5 ч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2,5 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x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1.4 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x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50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175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92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Письмо 5 ч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x 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1,7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x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50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425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92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Чтение вслух 1 ч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x 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1,5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x 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75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6604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Подметание пола 0,5 ч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0,5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x 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2,4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x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50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92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Мытье посуды 1 час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x 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2,1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50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105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92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Беседа стоя 2 ч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x 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3,15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x 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315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004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Ходьба по ровной дороге 2,5 ч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2,5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x 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3,2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x 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400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92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Физкультура 0,5 ч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0,5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x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6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x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50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150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004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Итого за 24 часа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2078,5 ккал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3694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E: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53" y="-6965"/>
            <a:ext cx="9153287" cy="68649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686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11138" y="92075"/>
            <a:ext cx="8932862" cy="651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>
              <a:latin typeface="Tahoma" pitchFamily="34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FontTx/>
              <a:buNone/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Закон соблюдения режима приема пищи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endParaRPr lang="ru-RU" sz="2800" u="sng" dirty="0" smtClean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1800" dirty="0" smtClean="0"/>
              <a:t>     </a:t>
            </a:r>
            <a:r>
              <a:rPr lang="ru-RU" sz="2800" dirty="0" smtClean="0"/>
              <a:t>Общие принципы рационального режима питания: 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800" dirty="0" smtClean="0"/>
              <a:t>1) дробный прием пищи (не реже 4 раз в сутки); 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ru-RU" sz="2800" dirty="0" smtClean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800" dirty="0" smtClean="0"/>
              <a:t>2) прием пищи в одни и те же часы;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ru-RU" sz="2800" dirty="0" smtClean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800" dirty="0" smtClean="0"/>
              <a:t>3) продолжительность промежутков между приемами пищи — не более 3 ч.;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800" dirty="0" smtClean="0"/>
              <a:t> 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800" dirty="0" smtClean="0"/>
              <a:t>4) прием пищи не ранее чем через 30-40 мин. после физических нагрузок; 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ru-RU" sz="2800" dirty="0" smtClean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800" dirty="0" smtClean="0"/>
              <a:t>5) ужин не менее чем за 2 часа до сна. </a:t>
            </a: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152400" y="3429000"/>
            <a:ext cx="7593013" cy="219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631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11138" y="92075"/>
            <a:ext cx="8932862" cy="651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>
              <a:latin typeface="Tahoma" pitchFamily="34" charset="0"/>
            </a:endParaRPr>
          </a:p>
        </p:txBody>
      </p:sp>
      <p:sp>
        <p:nvSpPr>
          <p:cNvPr id="16387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>
                <a:solidFill>
                  <a:srgbClr val="002060"/>
                </a:solidFill>
              </a:rPr>
              <a:t>Распределение суточного рациона </a:t>
            </a:r>
            <a:br>
              <a:rPr lang="ru-RU" sz="3200" smtClean="0">
                <a:solidFill>
                  <a:srgbClr val="002060"/>
                </a:solidFill>
              </a:rPr>
            </a:br>
            <a:r>
              <a:rPr lang="ru-RU" sz="3200" smtClean="0">
                <a:solidFill>
                  <a:srgbClr val="002060"/>
                </a:solidFill>
              </a:rPr>
              <a:t>при четырехразовом питании</a:t>
            </a:r>
            <a:endParaRPr lang="ru-RU" sz="4000" smtClean="0"/>
          </a:p>
        </p:txBody>
      </p:sp>
      <p:sp>
        <p:nvSpPr>
          <p:cNvPr id="16388" name="Rectangle 7"/>
          <p:cNvSpPr>
            <a:spLocks noGrp="1" noChangeArrowheads="1"/>
          </p:cNvSpPr>
          <p:nvPr>
            <p:ph sz="quarter" idx="13"/>
          </p:nvPr>
        </p:nvSpPr>
        <p:spPr>
          <a:xfrm>
            <a:off x="755576" y="2204864"/>
            <a:ext cx="3175265" cy="3417560"/>
          </a:xfrm>
        </p:spPr>
        <p:txBody>
          <a:bodyPr/>
          <a:lstStyle/>
          <a:p>
            <a:pPr>
              <a:buFontTx/>
              <a:buNone/>
            </a:pPr>
            <a:r>
              <a:rPr lang="ru-RU" dirty="0" smtClean="0"/>
              <a:t>	</a:t>
            </a:r>
          </a:p>
          <a:p>
            <a:pPr>
              <a:buFontTx/>
              <a:buNone/>
            </a:pPr>
            <a:r>
              <a:rPr lang="ru-RU" dirty="0" smtClean="0"/>
              <a:t>	Вариант 1</a:t>
            </a:r>
          </a:p>
          <a:p>
            <a:pPr>
              <a:buFontTx/>
              <a:buNone/>
            </a:pPr>
            <a:endParaRPr lang="ru-RU" dirty="0" smtClean="0"/>
          </a:p>
          <a:p>
            <a:r>
              <a:rPr lang="ru-RU" dirty="0" smtClean="0"/>
              <a:t>Первый завтрак-25%</a:t>
            </a:r>
          </a:p>
          <a:p>
            <a:r>
              <a:rPr lang="ru-RU" dirty="0" smtClean="0"/>
              <a:t>Второй завтрак-10%</a:t>
            </a:r>
          </a:p>
          <a:p>
            <a:r>
              <a:rPr lang="ru-RU" dirty="0" smtClean="0"/>
              <a:t>Обед-45%</a:t>
            </a:r>
          </a:p>
          <a:p>
            <a:r>
              <a:rPr lang="ru-RU" dirty="0" smtClean="0"/>
              <a:t>Ужин-20%</a:t>
            </a:r>
          </a:p>
        </p:txBody>
      </p:sp>
      <p:sp>
        <p:nvSpPr>
          <p:cNvPr id="16389" name="Rectangle 8"/>
          <p:cNvSpPr>
            <a:spLocks noGrp="1" noChangeArrowheads="1"/>
          </p:cNvSpPr>
          <p:nvPr>
            <p:ph sz="quarter" idx="14"/>
          </p:nvPr>
        </p:nvSpPr>
        <p:spPr>
          <a:xfrm>
            <a:off x="3997080" y="2338393"/>
            <a:ext cx="2375120" cy="3057520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ru-RU" dirty="0" smtClean="0"/>
              <a:t>	</a:t>
            </a:r>
          </a:p>
          <a:p>
            <a:pPr>
              <a:buFontTx/>
              <a:buNone/>
            </a:pPr>
            <a:r>
              <a:rPr lang="ru-RU" dirty="0" smtClean="0"/>
              <a:t>	Вариант2</a:t>
            </a:r>
          </a:p>
          <a:p>
            <a:pPr>
              <a:buFontTx/>
              <a:buNone/>
            </a:pPr>
            <a:endParaRPr lang="ru-RU" dirty="0" smtClean="0"/>
          </a:p>
          <a:p>
            <a:r>
              <a:rPr lang="ru-RU" dirty="0" smtClean="0"/>
              <a:t>Завтрак-30%</a:t>
            </a:r>
          </a:p>
          <a:p>
            <a:r>
              <a:rPr lang="ru-RU" dirty="0" smtClean="0"/>
              <a:t>Обед- 40%</a:t>
            </a:r>
          </a:p>
          <a:p>
            <a:r>
              <a:rPr lang="ru-RU" dirty="0" smtClean="0"/>
              <a:t>Полдник -10%</a:t>
            </a:r>
          </a:p>
          <a:p>
            <a:r>
              <a:rPr lang="ru-RU" dirty="0" smtClean="0"/>
              <a:t>Ужин -20%</a:t>
            </a:r>
          </a:p>
        </p:txBody>
      </p:sp>
      <p:sp>
        <p:nvSpPr>
          <p:cNvPr id="16390" name="Rectangle 4"/>
          <p:cNvSpPr>
            <a:spLocks noChangeArrowheads="1"/>
          </p:cNvSpPr>
          <p:nvPr/>
        </p:nvSpPr>
        <p:spPr bwMode="auto">
          <a:xfrm>
            <a:off x="533400" y="3200400"/>
            <a:ext cx="7593013" cy="219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>
              <a:latin typeface="Tahoma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553" y="4725144"/>
            <a:ext cx="2585484" cy="1731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7807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1219200"/>
            <a:ext cx="8763000" cy="5410200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ru-RU" sz="2400" dirty="0" smtClean="0"/>
              <a:t>связана с индивидуальными особенностями суточного биоритма функций организма</a:t>
            </a:r>
          </a:p>
          <a:p>
            <a:pPr>
              <a:defRPr/>
            </a:pPr>
            <a:r>
              <a:rPr lang="ru-RU" sz="2400" dirty="0" smtClean="0"/>
              <a:t>У одних людей увеличение интенсивности этих функций происходит в первой половине дня («утренний тип», или «жаворонки»),они нормально воспринимают плотный завтрак. </a:t>
            </a:r>
          </a:p>
          <a:p>
            <a:pPr>
              <a:defRPr/>
            </a:pPr>
            <a:r>
              <a:rPr lang="ru-RU" sz="2400" dirty="0" smtClean="0"/>
              <a:t>У других людей по утрам уровень функций организма понижен («вечерний тип», или «совы»), повышается во второй половине дня и даже к вечеру, для них завтрак и ужин должны быть сдвинуты на более поздние часы. </a:t>
            </a:r>
          </a:p>
          <a:p>
            <a:pPr>
              <a:defRPr/>
            </a:pPr>
            <a:endParaRPr lang="ru-RU" sz="2400" dirty="0" smtClean="0"/>
          </a:p>
          <a:p>
            <a:pPr marL="0" indent="0" algn="ctr">
              <a:buFontTx/>
              <a:buNone/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Не вызывает сомнения нежелательность обильной еды перед сном</a:t>
            </a:r>
            <a:r>
              <a:rPr lang="ru-RU" dirty="0" smtClean="0">
                <a:solidFill>
                  <a:srgbClr val="FF0000"/>
                </a:solidFill>
              </a:rPr>
              <a:t>. </a:t>
            </a:r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/>
          </a:p>
        </p:txBody>
      </p:sp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ru-RU" smtClean="0">
                <a:solidFill>
                  <a:srgbClr val="002060"/>
                </a:solidFill>
              </a:rPr>
              <a:t>Потребность в приеме пищи</a:t>
            </a:r>
          </a:p>
        </p:txBody>
      </p:sp>
    </p:spTree>
    <p:extLst>
      <p:ext uri="{BB962C8B-B14F-4D97-AF65-F5344CB8AC3E}">
        <p14:creationId xmlns:p14="http://schemas.microsoft.com/office/powerpoint/2010/main" val="201308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Объект 2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601345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2800" smtClean="0"/>
              <a:t>главными приемами пищи признаются завтраки и обеды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2800" smtClean="0"/>
              <a:t>Это обусловлено национальными русскими традициями в питании, как и почти обязательное включение в обед сытных первых блюд (щей, борщей и т. д.), которые отсутствуют в питании других народов.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2800" smtClean="0"/>
              <a:t>В настоящее время для многих народов,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2800" smtClean="0"/>
              <a:t>в особенности жителей городов,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/>
              <a:t> характерен утренний «маленький завтрак» —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2800" smtClean="0"/>
              <a:t>не более 10% суточной энергоценности рациона (например, кофе, рогалик, джем и т. д.)</a:t>
            </a:r>
          </a:p>
          <a:p>
            <a:pPr algn="ctr">
              <a:buFontTx/>
              <a:buNone/>
            </a:pPr>
            <a:r>
              <a:rPr lang="ru-RU" sz="2800" smtClean="0"/>
              <a:t>в 12-14 часов «большой завтрак» (типа обеда, но без супа), а к вечеру- «обеда-ужина».</a:t>
            </a:r>
            <a:r>
              <a:rPr lang="ru-RU" smtClean="0"/>
              <a:t> </a:t>
            </a:r>
          </a:p>
        </p:txBody>
      </p:sp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857250"/>
          </a:xfrm>
        </p:spPr>
        <p:txBody>
          <a:bodyPr/>
          <a:lstStyle/>
          <a:p>
            <a:r>
              <a:rPr lang="ru-RU" sz="3600" smtClean="0">
                <a:solidFill>
                  <a:srgbClr val="002060"/>
                </a:solidFill>
              </a:rPr>
              <a:t>В отечественной  литературе</a:t>
            </a:r>
            <a:r>
              <a:rPr lang="ru-RU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13420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Пирамид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1800"/>
            <a:ext cx="9144000" cy="553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582738"/>
          </a:xfrm>
          <a:noFill/>
        </p:spPr>
        <p:txBody>
          <a:bodyPr/>
          <a:lstStyle/>
          <a:p>
            <a:pPr eaLnBrk="1" hangingPunct="1"/>
            <a:r>
              <a:rPr lang="ru-RU" sz="1800" smtClean="0"/>
              <a:t>Новая пирамида дает общее представление о правильном питании и о том, что каждый человек индивидуален, поэтому свой рацион необходимо составлять индивидуально. Каждый может написать свое меню здоровое питание на месяц.</a:t>
            </a:r>
          </a:p>
        </p:txBody>
      </p:sp>
    </p:spTree>
    <p:extLst>
      <p:ext uri="{BB962C8B-B14F-4D97-AF65-F5344CB8AC3E}">
        <p14:creationId xmlns:p14="http://schemas.microsoft.com/office/powerpoint/2010/main" val="9997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04800" y="381000"/>
            <a:ext cx="8534400" cy="3480048"/>
          </a:xfrm>
        </p:spPr>
        <p:txBody>
          <a:bodyPr/>
          <a:lstStyle/>
          <a:p>
            <a:pPr eaLnBrk="1" hangingPunct="1"/>
            <a:r>
              <a:rPr lang="ru-RU" sz="2800" b="1" i="1" dirty="0" smtClean="0">
                <a:solidFill>
                  <a:schemeClr val="bg1"/>
                </a:solidFill>
              </a:rPr>
              <a:t>«Вода, у  тебя нет ни вкуса, ни цвета, ни запаха. Тебя невозможно описать, тобой наслаждаются, не ведая, что ты такое! Нельзя сказать, что ты необходима для жизни: ты - сама жизнь. </a:t>
            </a:r>
            <a:br>
              <a:rPr lang="ru-RU" sz="2800" b="1" i="1" dirty="0" smtClean="0">
                <a:solidFill>
                  <a:schemeClr val="bg1"/>
                </a:solidFill>
              </a:rPr>
            </a:br>
            <a:r>
              <a:rPr lang="ru-RU" sz="2800" b="1" i="1" dirty="0" smtClean="0">
                <a:solidFill>
                  <a:schemeClr val="bg1"/>
                </a:solidFill>
              </a:rPr>
              <a:t>Ты самое большое богатство на свете»</a:t>
            </a:r>
            <a:r>
              <a:rPr lang="ru-RU" sz="2000" i="1" dirty="0" smtClean="0">
                <a:solidFill>
                  <a:schemeClr val="bg1"/>
                </a:solidFill>
              </a:rPr>
              <a:t>	</a:t>
            </a:r>
            <a:br>
              <a:rPr lang="ru-RU" sz="2000" i="1" dirty="0" smtClean="0">
                <a:solidFill>
                  <a:schemeClr val="bg1"/>
                </a:solidFill>
              </a:rPr>
            </a:br>
            <a:r>
              <a:rPr lang="ru-RU" sz="2000" i="1" dirty="0" smtClean="0">
                <a:solidFill>
                  <a:schemeClr val="bg1"/>
                </a:solidFill>
              </a:rPr>
              <a:t>					</a:t>
            </a:r>
          </a:p>
        </p:txBody>
      </p:sp>
      <p:sp>
        <p:nvSpPr>
          <p:cNvPr id="22531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293096"/>
            <a:ext cx="6400800" cy="864096"/>
          </a:xfrm>
        </p:spPr>
        <p:txBody>
          <a:bodyPr/>
          <a:lstStyle/>
          <a:p>
            <a:pPr algn="r" eaLnBrk="1" hangingPunct="1"/>
            <a:r>
              <a:rPr lang="ru-RU" sz="2000" i="1" dirty="0" smtClean="0"/>
              <a:t>Антуан де Сент-Экзюпери</a:t>
            </a:r>
          </a:p>
        </p:txBody>
      </p:sp>
    </p:spTree>
    <p:extLst>
      <p:ext uri="{BB962C8B-B14F-4D97-AF65-F5344CB8AC3E}">
        <p14:creationId xmlns:p14="http://schemas.microsoft.com/office/powerpoint/2010/main" val="1379274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0" y="2060848"/>
            <a:ext cx="9144000" cy="3168352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sz="2800" dirty="0" smtClean="0"/>
          </a:p>
          <a:p>
            <a:pPr algn="ctr" eaLnBrk="1" hangingPunct="1"/>
            <a:r>
              <a:rPr lang="ru-RU" sz="2800" dirty="0" smtClean="0"/>
              <a:t>Вода является важнейшей частью пищевого рациона, она обеспечивает течение метаболических процессов, пищеварение, выведение с мочой продуктов обмена веществ, теплорегуляцию и т. д.</a:t>
            </a:r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/>
          <a:lstStyle/>
          <a:p>
            <a:pPr eaLnBrk="1" hangingPunct="1"/>
            <a:r>
              <a:rPr lang="tt-RU" sz="3200" b="1" smtClean="0">
                <a:solidFill>
                  <a:srgbClr val="002060"/>
                </a:solidFill>
              </a:rPr>
              <a:t>Водный обмен и питьевой режим</a:t>
            </a:r>
            <a:endParaRPr lang="ru-RU" sz="3200" b="1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009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28600"/>
            <a:ext cx="9144000" cy="5897563"/>
          </a:xfrm>
        </p:spPr>
        <p:txBody>
          <a:bodyPr/>
          <a:lstStyle/>
          <a:p>
            <a:pPr eaLnBrk="1" hangingPunct="1"/>
            <a:r>
              <a:rPr lang="ru-RU" sz="2400" smtClean="0"/>
              <a:t>Потребность организма в воде занимает второе место после потребности в кислороде!</a:t>
            </a:r>
          </a:p>
          <a:p>
            <a:pPr eaLnBrk="1" hangingPunct="1"/>
            <a:r>
              <a:rPr lang="ru-RU" sz="2400" smtClean="0"/>
              <a:t>В норме содержание воды в организме взрослого человека составляет 30-45 л (45-65% от массы тела), из которых большая часть находится внутри клеток.</a:t>
            </a:r>
          </a:p>
          <a:p>
            <a:pPr eaLnBrk="1" hangingPunct="1"/>
            <a:r>
              <a:rPr lang="ru-RU" sz="2400" smtClean="0"/>
              <a:t> Вне клеток содержится 10 -15 л воды, причем около 75% — в межклеточном пространстве и 25% — в сосудистом русле в составе плазмы крови.</a:t>
            </a:r>
            <a:r>
              <a:rPr lang="ru-RU" sz="2800" smtClean="0"/>
              <a:t> </a:t>
            </a:r>
            <a:endParaRPr lang="ru-RU" sz="1800" smtClean="0"/>
          </a:p>
        </p:txBody>
      </p:sp>
      <p:pic>
        <p:nvPicPr>
          <p:cNvPr id="24579" name="Picture 4" descr="вода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429000"/>
            <a:ext cx="38862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Rectangle 5"/>
          <p:cNvSpPr>
            <a:spLocks noChangeArrowheads="1"/>
          </p:cNvSpPr>
          <p:nvPr/>
        </p:nvSpPr>
        <p:spPr bwMode="auto">
          <a:xfrm>
            <a:off x="0" y="4162425"/>
            <a:ext cx="556260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sz="2000">
                <a:latin typeface="Tahoma" pitchFamily="34" charset="0"/>
              </a:rPr>
              <a:t>Вода в организме человека</a:t>
            </a:r>
          </a:p>
          <a:p>
            <a:pPr algn="ctr"/>
            <a:r>
              <a:rPr lang="ru-RU" sz="2000">
                <a:latin typeface="Tahoma" pitchFamily="34" charset="0"/>
              </a:rPr>
              <a:t>  </a:t>
            </a:r>
          </a:p>
          <a:p>
            <a:pPr algn="ctr"/>
            <a:r>
              <a:rPr lang="ru-RU" sz="2000">
                <a:latin typeface="Tahoma" pitchFamily="34" charset="0"/>
              </a:rPr>
              <a:t>Кровь 83%              Печень 70%</a:t>
            </a:r>
          </a:p>
          <a:p>
            <a:pPr algn="ctr"/>
            <a:r>
              <a:rPr lang="ru-RU" sz="2000">
                <a:latin typeface="Tahoma" pitchFamily="34" charset="0"/>
              </a:rPr>
              <a:t>Почки 82%          Кожа 70%</a:t>
            </a:r>
          </a:p>
          <a:p>
            <a:pPr algn="ctr"/>
            <a:r>
              <a:rPr lang="ru-RU" sz="2000">
                <a:latin typeface="Tahoma" pitchFamily="34" charset="0"/>
              </a:rPr>
              <a:t>Мышцы 76%	     Кости 22%</a:t>
            </a:r>
          </a:p>
          <a:p>
            <a:pPr algn="ctr"/>
            <a:r>
              <a:rPr lang="ru-RU" sz="2000">
                <a:latin typeface="Tahoma" pitchFamily="34" charset="0"/>
              </a:rPr>
              <a:t>Связки 76%	Жир 20%  </a:t>
            </a:r>
          </a:p>
          <a:p>
            <a:pPr algn="ctr"/>
            <a:r>
              <a:rPr lang="ru-RU" sz="2000">
                <a:latin typeface="Tahoma" pitchFamily="34" charset="0"/>
              </a:rPr>
              <a:t>Мозг 75% </a:t>
            </a:r>
          </a:p>
        </p:txBody>
      </p:sp>
    </p:spTree>
    <p:extLst>
      <p:ext uri="{BB962C8B-B14F-4D97-AF65-F5344CB8AC3E}">
        <p14:creationId xmlns:p14="http://schemas.microsoft.com/office/powerpoint/2010/main" val="585153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4"/>
          <p:cNvSpPr>
            <a:spLocks noGrp="1" noChangeArrowheads="1"/>
          </p:cNvSpPr>
          <p:nvPr>
            <p:ph idx="1"/>
          </p:nvPr>
        </p:nvSpPr>
        <p:spPr>
          <a:xfrm>
            <a:off x="0" y="1143000"/>
            <a:ext cx="9144000" cy="53340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2400" smtClean="0"/>
              <a:t>Определяют потребность в воде из расчета на энергоценность пищевого рациона: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/>
              <a:t>	1 мл/ккал, что при рационе в 2500 ккал составляет 2,5 л/сутки.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/>
              <a:t>Не менее 1,5-2 л в день для нормального функционирования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Активное снижение веса требует увеличения нормы потребления воды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Дополнительно для каждого часа физической нагрузки нужно 1-3 стакана воды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В жаркую и холодную погоду требуется больше воды, чтобы регулировать водный баланс и температуру тела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При добавлении к рациону витаминов, минералов других добавок  к пище потребление воды нужно увеличить, для усваивания организмом питательных веществ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С увеличением белка в рационе потребность в воде также возрастает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000" smtClean="0"/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229600" cy="1295400"/>
          </a:xfrm>
        </p:spPr>
        <p:txBody>
          <a:bodyPr/>
          <a:lstStyle/>
          <a:p>
            <a:pPr eaLnBrk="1" hangingPunct="1"/>
            <a:r>
              <a:rPr lang="ru-RU" sz="3600" b="1" smtClean="0">
                <a:solidFill>
                  <a:srgbClr val="002060"/>
                </a:solidFill>
              </a:rPr>
              <a:t>Потребность  организма в воде</a:t>
            </a:r>
            <a:r>
              <a:rPr lang="ru-RU" sz="4000" smtClean="0">
                <a:solidFill>
                  <a:srgbClr val="3C8C93"/>
                </a:solidFill>
              </a:rPr>
              <a:t/>
            </a:r>
            <a:br>
              <a:rPr lang="ru-RU" sz="4000" smtClean="0">
                <a:solidFill>
                  <a:srgbClr val="3C8C93"/>
                </a:solidFill>
              </a:rPr>
            </a:br>
            <a:endParaRPr lang="ru-RU" sz="4000" smtClean="0">
              <a:solidFill>
                <a:srgbClr val="3C8C9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783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rgbClr val="002060"/>
                </a:solidFill>
              </a:rPr>
              <a:t>Среднесуточное потребление и выделение жидкости взрослым здоровым человеком</a:t>
            </a:r>
          </a:p>
        </p:txBody>
      </p:sp>
      <p:graphicFrame>
        <p:nvGraphicFramePr>
          <p:cNvPr id="77884" name="Group 60"/>
          <p:cNvGraphicFramePr>
            <a:graphicFrameLocks noGrp="1"/>
          </p:cNvGraphicFramePr>
          <p:nvPr>
            <p:ph type="tbl" idx="1"/>
          </p:nvPr>
        </p:nvGraphicFramePr>
        <p:xfrm>
          <a:off x="228600" y="1143000"/>
          <a:ext cx="8686800" cy="4826000"/>
        </p:xfrm>
        <a:graphic>
          <a:graphicData uri="http://schemas.openxmlformats.org/drawingml/2006/table">
            <a:tbl>
              <a:tblPr/>
              <a:tblGrid>
                <a:gridCol w="3136900"/>
                <a:gridCol w="965200"/>
                <a:gridCol w="3136900"/>
                <a:gridCol w="1447800"/>
              </a:tblGrid>
              <a:tr h="96044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Потребление жидкости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Объем, л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Выделение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жидкости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Объем, л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46303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Свободная жидкость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(вода, чай, соки, компоты, жидкая часть супов и др.)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1,3-1,5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Через почки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1,5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440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 составе твердых и полутвердых продуктов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0,7-0,8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Через кожу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(потоотделение и испарение)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0,6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5565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Оксидационная вода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0,3-0,4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Через легкие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(выдыхаемый воздух)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0,4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67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  калом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0,1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575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Всего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2,5-2,7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2,6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7685" name="Rectangle 47"/>
          <p:cNvSpPr>
            <a:spLocks noChangeArrowheads="1"/>
          </p:cNvSpPr>
          <p:nvPr/>
        </p:nvSpPr>
        <p:spPr bwMode="auto">
          <a:xfrm>
            <a:off x="0" y="6127750"/>
            <a:ext cx="88392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1200">
                <a:latin typeface="Tahoma" pitchFamily="34" charset="0"/>
              </a:rPr>
              <a:t>  </a:t>
            </a:r>
            <a:r>
              <a:rPr lang="ru-RU" sz="1400">
                <a:latin typeface="Tahoma" pitchFamily="34" charset="0"/>
              </a:rPr>
              <a:t>Оксидационная  вода:  при  окислении в  организме   1   г белков,  углеводов и жиров образуется соответственно 0,4, 0,6 и 1,1 мл воды</a:t>
            </a:r>
            <a:r>
              <a:rPr lang="ru-RU" sz="1000">
                <a:latin typeface="Tahoma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97353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ChangeArrowheads="1"/>
          </p:cNvSpPr>
          <p:nvPr/>
        </p:nvSpPr>
        <p:spPr bwMode="auto">
          <a:xfrm>
            <a:off x="0" y="0"/>
            <a:ext cx="9144000" cy="3933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ru-RU" sz="2000" dirty="0">
              <a:latin typeface="Tahoma" pitchFamily="34" charset="0"/>
            </a:endParaRPr>
          </a:p>
          <a:p>
            <a:pPr algn="ctr"/>
            <a:r>
              <a:rPr lang="ru-RU" sz="2800" dirty="0">
                <a:solidFill>
                  <a:srgbClr val="FF0000"/>
                </a:solidFill>
                <a:latin typeface="Tahoma" pitchFamily="34" charset="0"/>
              </a:rPr>
              <a:t>Здоровый образ жизни предполагает </a:t>
            </a:r>
          </a:p>
          <a:p>
            <a:pPr algn="ctr"/>
            <a:r>
              <a:rPr lang="ru-RU" sz="2800" dirty="0">
                <a:latin typeface="Tahoma" pitchFamily="34" charset="0"/>
              </a:rPr>
              <a:t>наличие активной физической </a:t>
            </a:r>
          </a:p>
          <a:p>
            <a:pPr algn="ctr"/>
            <a:r>
              <a:rPr lang="ru-RU" sz="2800" dirty="0">
                <a:latin typeface="Tahoma" pitchFamily="34" charset="0"/>
              </a:rPr>
              <a:t>и умственной деятельности, </a:t>
            </a:r>
          </a:p>
          <a:p>
            <a:pPr algn="ctr"/>
            <a:r>
              <a:rPr lang="ru-RU" sz="2800" dirty="0">
                <a:latin typeface="Tahoma" pitchFamily="34" charset="0"/>
              </a:rPr>
              <a:t>постоянство ежедневного распорядка дня </a:t>
            </a:r>
          </a:p>
          <a:p>
            <a:pPr algn="ctr"/>
            <a:r>
              <a:rPr lang="ru-RU" sz="2800" dirty="0">
                <a:latin typeface="Tahoma" pitchFamily="34" charset="0"/>
              </a:rPr>
              <a:t>(работа, еда, досуг),</a:t>
            </a:r>
          </a:p>
          <a:p>
            <a:pPr algn="ctr"/>
            <a:r>
              <a:rPr lang="ru-RU" sz="2800" dirty="0">
                <a:latin typeface="Tahoma" pitchFamily="34" charset="0"/>
              </a:rPr>
              <a:t> полноценный ночной сон,</a:t>
            </a:r>
          </a:p>
          <a:p>
            <a:pPr algn="ctr"/>
            <a:r>
              <a:rPr lang="ru-RU" sz="2800" dirty="0">
                <a:latin typeface="Tahoma" pitchFamily="34" charset="0"/>
              </a:rPr>
              <a:t>отсутствие вредных привычек ,</a:t>
            </a:r>
          </a:p>
          <a:p>
            <a:pPr algn="ctr"/>
            <a:r>
              <a:rPr lang="ru-RU" sz="2800" dirty="0">
                <a:latin typeface="Tahoma" pitchFamily="34" charset="0"/>
              </a:rPr>
              <a:t>рациональное питание</a:t>
            </a:r>
          </a:p>
        </p:txBody>
      </p:sp>
      <p:pic>
        <p:nvPicPr>
          <p:cNvPr id="3075" name="Picture 6" descr="Лыж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11"/>
          <a:stretch>
            <a:fillRect/>
          </a:stretch>
        </p:blipFill>
        <p:spPr bwMode="auto">
          <a:xfrm>
            <a:off x="1288256" y="3933056"/>
            <a:ext cx="6567488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6085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Объект 2"/>
          <p:cNvSpPr>
            <a:spLocks noGrp="1"/>
          </p:cNvSpPr>
          <p:nvPr>
            <p:ph idx="1"/>
          </p:nvPr>
        </p:nvSpPr>
        <p:spPr>
          <a:xfrm>
            <a:off x="0" y="1916832"/>
            <a:ext cx="9144000" cy="3312368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2800" dirty="0" smtClean="0"/>
              <a:t>если спортсмен принуждает себя пить больше воды, чем требует чувство жажды, то его выносливость резко </a:t>
            </a:r>
            <a:r>
              <a:rPr lang="ru-RU" sz="2800" dirty="0" smtClean="0"/>
              <a:t>повышается;</a:t>
            </a:r>
            <a:endParaRPr lang="ru-RU" sz="2800" dirty="0" smtClean="0"/>
          </a:p>
          <a:p>
            <a:pPr eaLnBrk="1" hangingPunct="1">
              <a:lnSpc>
                <a:spcPct val="80000"/>
              </a:lnSpc>
            </a:pPr>
            <a:r>
              <a:rPr lang="ru-RU" sz="2800" dirty="0" smtClean="0"/>
              <a:t>немецкие </a:t>
            </a:r>
            <a:r>
              <a:rPr lang="ru-RU" sz="2800" dirty="0" smtClean="0"/>
              <a:t>ученые, проводя испытания на студентах-добровольцах, пришли к выводу, что те, которые </a:t>
            </a:r>
            <a:r>
              <a:rPr lang="ru-RU" sz="2800" dirty="0" smtClean="0">
                <a:solidFill>
                  <a:srgbClr val="FF0000"/>
                </a:solidFill>
              </a:rPr>
              <a:t>пьют много воды и напитков больше</a:t>
            </a:r>
            <a:r>
              <a:rPr lang="ru-RU" sz="2800" dirty="0" smtClean="0"/>
              <a:t>, проявляют больше выдержки и склонности к творчеству, чем пьющие меньше.</a:t>
            </a:r>
          </a:p>
          <a:p>
            <a:endParaRPr lang="ru-RU" sz="2800" dirty="0" smtClean="0"/>
          </a:p>
        </p:txBody>
      </p:sp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Исследования показали: </a:t>
            </a:r>
          </a:p>
        </p:txBody>
      </p:sp>
    </p:spTree>
    <p:extLst>
      <p:ext uri="{BB962C8B-B14F-4D97-AF65-F5344CB8AC3E}">
        <p14:creationId xmlns:p14="http://schemas.microsoft.com/office/powerpoint/2010/main" val="3197366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810000"/>
          </a:xfrm>
        </p:spPr>
        <p:txBody>
          <a:bodyPr/>
          <a:lstStyle/>
          <a:p>
            <a:pPr>
              <a:defRPr/>
            </a:pPr>
            <a:r>
              <a:rPr lang="ru-RU" sz="2400" dirty="0" smtClean="0"/>
              <a:t>Принято считать, что при избыточном употреблении воды создается повышенная нагрузка на сердце и почки, из организма выводятся минеральные вещества и витамины. При ограничении потребления воды увеличивается концентрация мочи, в ней могут выпадать осадки солей, уменьшается выделение из крови продуктов обмена веществ </a:t>
            </a:r>
          </a:p>
          <a:p>
            <a:pPr marL="0" indent="0">
              <a:buFontTx/>
              <a:buNone/>
              <a:defRPr/>
            </a:pPr>
            <a:r>
              <a:rPr lang="ru-RU" sz="2400" dirty="0" smtClean="0"/>
              <a:t>В целом эти положения верны, но не для всех людей в равной степени</a:t>
            </a:r>
            <a:endParaRPr lang="ru-RU" sz="2400" dirty="0"/>
          </a:p>
        </p:txBody>
      </p:sp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smtClean="0">
                <a:solidFill>
                  <a:srgbClr val="002060"/>
                </a:solidFill>
              </a:rPr>
              <a:t>Водная нагрузка</a:t>
            </a:r>
            <a:endParaRPr lang="ru-RU" smtClean="0">
              <a:solidFill>
                <a:srgbClr val="002060"/>
              </a:solidFill>
            </a:endParaRPr>
          </a:p>
        </p:txBody>
      </p:sp>
      <p:pic>
        <p:nvPicPr>
          <p:cNvPr id="31748" name="Picture 4" descr="voda-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648200"/>
            <a:ext cx="35814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3998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228600"/>
            <a:ext cx="9144000" cy="6629400"/>
          </a:xfrm>
        </p:spPr>
        <p:txBody>
          <a:bodyPr/>
          <a:lstStyle/>
          <a:p>
            <a:pPr>
              <a:defRPr/>
            </a:pPr>
            <a:r>
              <a:rPr lang="ru-RU" sz="2800" dirty="0" smtClean="0"/>
              <a:t>Многое зависит от индивидуальных особенностей конкретного человека, состояния его здоровья и характера питания.</a:t>
            </a:r>
          </a:p>
          <a:p>
            <a:pPr marL="0" indent="0" algn="ctr">
              <a:buFontTx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богатые натрием </a:t>
            </a:r>
            <a:r>
              <a:rPr lang="ru-RU" sz="2800" dirty="0" smtClean="0"/>
              <a:t>продукты способствуют </a:t>
            </a:r>
          </a:p>
          <a:p>
            <a:pPr marL="0" indent="0" algn="ctr">
              <a:buFontTx/>
              <a:buNone/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задержке воды</a:t>
            </a:r>
            <a:r>
              <a:rPr lang="ru-RU" sz="2800" dirty="0" smtClean="0"/>
              <a:t> в организме,</a:t>
            </a:r>
          </a:p>
          <a:p>
            <a:pPr marL="0" indent="0" algn="ctr">
              <a:buFontTx/>
              <a:buNone/>
              <a:defRPr/>
            </a:pPr>
            <a:r>
              <a:rPr lang="ru-RU" sz="2800" dirty="0" smtClean="0"/>
              <a:t> продукты</a:t>
            </a:r>
            <a:r>
              <a:rPr lang="ru-RU" sz="2800" b="1" dirty="0" smtClean="0">
                <a:solidFill>
                  <a:srgbClr val="7030A0"/>
                </a:solidFill>
              </a:rPr>
              <a:t>, богатые калием или кальцием</a:t>
            </a:r>
            <a:r>
              <a:rPr lang="ru-RU" sz="2800" dirty="0" smtClean="0"/>
              <a:t>, оказывают противоположное действие </a:t>
            </a:r>
          </a:p>
          <a:p>
            <a:pPr marL="0" indent="0" algn="ctr">
              <a:buFontTx/>
              <a:buNone/>
              <a:defRPr/>
            </a:pPr>
            <a:endParaRPr lang="ru-RU" sz="2800" dirty="0" smtClean="0"/>
          </a:p>
          <a:p>
            <a:pPr>
              <a:defRPr/>
            </a:pPr>
            <a:r>
              <a:rPr lang="ru-RU" sz="2800" dirty="0" smtClean="0"/>
              <a:t>Безусловно : нет смысла без медицинских показаний специально резко увеличивать или  ограничивать употребление воды в надежде на особые оздоровительные результаты согласно указаниям сторонников разных видов нетрадиционного питания и водопотребления</a:t>
            </a:r>
            <a:r>
              <a:rPr lang="ru-RU" sz="2400" dirty="0" smtClean="0"/>
              <a:t>.</a:t>
            </a:r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8831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0" y="990600"/>
            <a:ext cx="9144000" cy="57912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ru-RU" sz="2800" dirty="0" smtClean="0"/>
              <a:t>Поступление воды в организм определяется чувством жажды, которое формируется соответствующим центром, расположенным в </a:t>
            </a:r>
            <a:r>
              <a:rPr lang="ru-RU" sz="2800" b="1" dirty="0" smtClean="0">
                <a:solidFill>
                  <a:srgbClr val="7030A0"/>
                </a:solidFill>
              </a:rPr>
              <a:t>гипоталамусе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800" dirty="0" smtClean="0"/>
              <a:t> Сигналом для возбуждения его нейронов является </a:t>
            </a:r>
            <a:r>
              <a:rPr lang="ru-RU" sz="2800" dirty="0" err="1" smtClean="0">
                <a:solidFill>
                  <a:srgbClr val="7030A0"/>
                </a:solidFill>
              </a:rPr>
              <a:t>гиперосмия</a:t>
            </a:r>
            <a:r>
              <a:rPr lang="ru-RU" sz="2800" dirty="0" smtClean="0">
                <a:solidFill>
                  <a:srgbClr val="7030A0"/>
                </a:solidFill>
              </a:rPr>
              <a:t> внеклеточной жидкости. 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/>
              <a:t>Однако ощущение жажды иногда не совпадает с действительной потребностью в воде, обусловленной сгущением крови, а вызывается сухостью во рту от </a:t>
            </a:r>
            <a:r>
              <a:rPr lang="ru-RU" sz="2800" dirty="0" smtClean="0">
                <a:solidFill>
                  <a:srgbClr val="7030A0"/>
                </a:solidFill>
              </a:rPr>
              <a:t>уменьшения слюноотделения. 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800" dirty="0" smtClean="0"/>
              <a:t>В этих случаях  достаточно прополоскать рот.</a:t>
            </a:r>
            <a:r>
              <a:rPr lang="ru-RU" sz="2800" dirty="0" smtClean="0">
                <a:solidFill>
                  <a:srgbClr val="7030A0"/>
                </a:solidFill>
              </a:rPr>
              <a:t> Усилению </a:t>
            </a:r>
            <a:r>
              <a:rPr lang="ru-RU" sz="2800" dirty="0" smtClean="0"/>
              <a:t>слюноотделения способствуют лимонная, яблочная и другие органические кислоты. Поэтому лучше утоляет жажду вода, подкисленная лимонной или аскорбиновой кислотой.</a:t>
            </a:r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eaLnBrk="1" hangingPunct="1"/>
            <a:r>
              <a:rPr lang="tt-RU" b="1" smtClean="0">
                <a:solidFill>
                  <a:srgbClr val="002060"/>
                </a:solidFill>
              </a:rPr>
              <a:t>Водная нагрузка</a:t>
            </a:r>
            <a:endParaRPr lang="ru-RU" b="1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851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430560"/>
            <a:ext cx="8388424" cy="3142456"/>
          </a:xfrm>
        </p:spPr>
        <p:txBody>
          <a:bodyPr>
            <a:normAutofit/>
          </a:bodyPr>
          <a:lstStyle/>
          <a:p>
            <a:pPr marL="0" indent="0" algn="ctr" eaLnBrk="1" hangingPunct="1">
              <a:buFontTx/>
              <a:buNone/>
            </a:pPr>
            <a:r>
              <a:rPr lang="ru-RU" sz="3200" dirty="0" smtClean="0"/>
              <a:t>Регулярное потребление </a:t>
            </a:r>
            <a:r>
              <a:rPr lang="ru-RU" sz="3200" dirty="0" smtClean="0"/>
              <a:t>чистой воды </a:t>
            </a:r>
            <a:r>
              <a:rPr lang="ru-RU" sz="3200" dirty="0" smtClean="0"/>
              <a:t>в </a:t>
            </a:r>
            <a:r>
              <a:rPr lang="ru-RU" sz="3200" dirty="0" smtClean="0"/>
              <a:t>достаточном количестве обеспечит вам выносливость  и жизненный тонус, избавит от недомоганий, и  многих серьезных заболеваний </a:t>
            </a:r>
          </a:p>
        </p:txBody>
      </p:sp>
      <p:pic>
        <p:nvPicPr>
          <p:cNvPr id="35843" name="Picture 4" descr="art_1_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73016"/>
            <a:ext cx="4801481" cy="3140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5" descr="Поддерживайте массу тела в рекомендуемых предела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3" y="3417680"/>
            <a:ext cx="3423813" cy="328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375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916832"/>
            <a:ext cx="8352927" cy="4209331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sz="3200" dirty="0" smtClean="0"/>
              <a:t>Создание </a:t>
            </a:r>
            <a:r>
              <a:rPr lang="ru-RU" sz="3200" dirty="0"/>
              <a:t>высокого уровня питания </a:t>
            </a:r>
            <a:r>
              <a:rPr lang="ru-RU" sz="3200" dirty="0" smtClean="0"/>
              <a:t>в </a:t>
            </a:r>
            <a:r>
              <a:rPr lang="ru-RU" sz="3200" dirty="0"/>
              <a:t>домашних условиях является залогом здоровья и нормального развития детей, а также хорошей учебной работоспособности.</a:t>
            </a:r>
          </a:p>
          <a:p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8062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066800"/>
            <a:ext cx="7772400" cy="1431925"/>
          </a:xfrm>
        </p:spPr>
        <p:txBody>
          <a:bodyPr/>
          <a:lstStyle/>
          <a:p>
            <a:pPr eaLnBrk="1" hangingPunct="1"/>
            <a:r>
              <a:rPr lang="tt-RU" smtClean="0"/>
              <a:t>Благодарю за внимание</a:t>
            </a:r>
            <a:r>
              <a:rPr lang="en-US" smtClean="0"/>
              <a:t>!</a:t>
            </a:r>
            <a:endParaRPr lang="ru-RU" smtClean="0"/>
          </a:p>
        </p:txBody>
      </p:sp>
      <p:pic>
        <p:nvPicPr>
          <p:cNvPr id="36867" name="Picture 3" descr="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505200"/>
            <a:ext cx="4019550" cy="298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5925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 smtClean="0"/>
              <a:t>Рациональное </a:t>
            </a:r>
            <a:r>
              <a:rPr lang="ru-RU" sz="4400" dirty="0" smtClean="0"/>
              <a:t>питание (</a:t>
            </a:r>
            <a:r>
              <a:rPr lang="ru-RU" sz="4400" dirty="0">
                <a:latin typeface="Tahoma" pitchFamily="34" charset="0"/>
              </a:rPr>
              <a:t>«</a:t>
            </a:r>
            <a:r>
              <a:rPr lang="ru-RU" sz="4400" dirty="0" err="1">
                <a:latin typeface="Tahoma" pitchFamily="34" charset="0"/>
              </a:rPr>
              <a:t>rationalis</a:t>
            </a:r>
            <a:r>
              <a:rPr lang="ru-RU" sz="4400" dirty="0">
                <a:latin typeface="Tahoma" pitchFamily="34" charset="0"/>
              </a:rPr>
              <a:t>»  — </a:t>
            </a:r>
            <a:r>
              <a:rPr lang="ru-RU" sz="4400" dirty="0" smtClean="0">
                <a:latin typeface="Tahoma" pitchFamily="34" charset="0"/>
              </a:rPr>
              <a:t>разумный)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sz="3200" dirty="0" smtClean="0"/>
              <a:t>Рациональное питание - это физиологически полноценное питание здоровых людей с учетом их пола, возраста, характера труда, климатических особенностей.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Рациональное питание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479776"/>
          </a:xfrm>
        </p:spPr>
        <p:txBody>
          <a:bodyPr/>
          <a:lstStyle/>
          <a:p>
            <a:r>
              <a:rPr lang="ru-RU" sz="3200" dirty="0" smtClean="0"/>
              <a:t>Индивидуальность</a:t>
            </a:r>
          </a:p>
          <a:p>
            <a:r>
              <a:rPr lang="ru-RU" sz="3200" dirty="0" smtClean="0"/>
              <a:t>Семейные привычки</a:t>
            </a:r>
          </a:p>
          <a:p>
            <a:r>
              <a:rPr lang="ru-RU" sz="3200" dirty="0" smtClean="0"/>
              <a:t>Национальные привычки</a:t>
            </a:r>
          </a:p>
          <a:p>
            <a:r>
              <a:rPr lang="ru-RU" sz="3200" dirty="0" smtClean="0"/>
              <a:t>Территориальные привычки (питание региона)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9531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211138" y="92075"/>
            <a:ext cx="8932862" cy="651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>
              <a:latin typeface="Tahoma" pitchFamily="34" charset="0"/>
            </a:endParaRPr>
          </a:p>
        </p:txBody>
      </p:sp>
      <p:pic>
        <p:nvPicPr>
          <p:cNvPr id="12291" name="Picture 3" descr="питание 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-152400"/>
            <a:ext cx="9448800" cy="723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3536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Факторы, формирующие здоровое питание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3500430" y="3714752"/>
            <a:ext cx="2000264" cy="10715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Здоровое питание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642910" y="4714884"/>
            <a:ext cx="2571768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Уровень образования в вопросах питания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3214678" y="1643050"/>
            <a:ext cx="2500330" cy="10715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Экономичекие</a:t>
            </a:r>
            <a:r>
              <a:rPr lang="ru-RU" dirty="0" smtClean="0"/>
              <a:t> возможности населения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5715008" y="4857760"/>
            <a:ext cx="2571768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Ассортимент пищевых продуктов</a:t>
            </a:r>
            <a:endParaRPr lang="ru-RU" dirty="0"/>
          </a:p>
        </p:txBody>
      </p:sp>
      <p:sp>
        <p:nvSpPr>
          <p:cNvPr id="9" name="Стрелка вниз 8"/>
          <p:cNvSpPr/>
          <p:nvPr/>
        </p:nvSpPr>
        <p:spPr>
          <a:xfrm>
            <a:off x="4286248" y="2786058"/>
            <a:ext cx="484632" cy="8572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лево 9"/>
          <p:cNvSpPr/>
          <p:nvPr/>
        </p:nvSpPr>
        <p:spPr>
          <a:xfrm rot="1498905">
            <a:off x="5485824" y="4327315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20626376">
            <a:off x="2477085" y="419899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Состояние здоровья населения: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снизились антропометрические показатели у детей, </a:t>
            </a:r>
          </a:p>
          <a:p>
            <a:r>
              <a:rPr lang="ru-RU" dirty="0" smtClean="0"/>
              <a:t>возросла проблема недостатка в питании витаминов, незаменимых питательных  веществ и микроэлементов (йода, железа, фтора и т.д.), </a:t>
            </a:r>
          </a:p>
          <a:p>
            <a:r>
              <a:rPr lang="ru-RU" dirty="0" smtClean="0"/>
              <a:t>рост неинфекционных заболеваний</a:t>
            </a:r>
            <a:r>
              <a:rPr lang="ru-RU" dirty="0" smtClean="0"/>
              <a:t>.</a:t>
            </a:r>
          </a:p>
          <a:p>
            <a:r>
              <a:rPr lang="ru-RU" dirty="0" smtClean="0"/>
              <a:t>изменение структуры питания в современных условиях в углеводную сторону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731</TotalTime>
  <Words>2149</Words>
  <Application>Microsoft Office PowerPoint</Application>
  <PresentationFormat>Экран (4:3)</PresentationFormat>
  <Paragraphs>301</Paragraphs>
  <Slides>46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46</vt:i4>
      </vt:variant>
    </vt:vector>
  </HeadingPairs>
  <TitlesOfParts>
    <vt:vector size="48" baseType="lpstr">
      <vt:lpstr>Поток</vt:lpstr>
      <vt:lpstr>Волна</vt:lpstr>
      <vt:lpstr>Основы здорового питания</vt:lpstr>
      <vt:lpstr>Презентация PowerPoint</vt:lpstr>
      <vt:lpstr>Презентация PowerPoint</vt:lpstr>
      <vt:lpstr>Презентация PowerPoint</vt:lpstr>
      <vt:lpstr>Рациональное питание («rationalis»  — разумный)</vt:lpstr>
      <vt:lpstr>Рациональное питание</vt:lpstr>
      <vt:lpstr>Презентация PowerPoint</vt:lpstr>
      <vt:lpstr>Факторы, формирующие здоровое питание</vt:lpstr>
      <vt:lpstr>Состояние здоровья населения:</vt:lpstr>
      <vt:lpstr>Изменение структуры питания</vt:lpstr>
      <vt:lpstr>Нутрициология</vt:lpstr>
      <vt:lpstr>Нутриенты</vt:lpstr>
      <vt:lpstr>Презентация PowerPoint</vt:lpstr>
      <vt:lpstr>Презентация PowerPoint</vt:lpstr>
      <vt:lpstr>Пищевые продукты</vt:lpstr>
      <vt:lpstr>Усвояемость пищи</vt:lpstr>
      <vt:lpstr>Удобоваримость пищи </vt:lpstr>
      <vt:lpstr>По материалам  XVII Всероссийского конгресса с международным участием</vt:lpstr>
      <vt:lpstr>Актуальность домашнего питания</vt:lpstr>
      <vt:lpstr>Результаты</vt:lpstr>
      <vt:lpstr>Результаты</vt:lpstr>
      <vt:lpstr>Результаты</vt:lpstr>
      <vt:lpstr>Заключение:</vt:lpstr>
      <vt:lpstr>Перечень пищевых продуктов,  не рекомендуемых для реализации  в школьных буфетах.</vt:lpstr>
      <vt:lpstr>Физиологические нормы</vt:lpstr>
      <vt:lpstr>Презентация PowerPoint</vt:lpstr>
      <vt:lpstr>Презентация PowerPoint</vt:lpstr>
      <vt:lpstr>Режим питания</vt:lpstr>
      <vt:lpstr>Энергетические затраты ученика  (при массе тела 50 кг)</vt:lpstr>
      <vt:lpstr>Презентация PowerPoint</vt:lpstr>
      <vt:lpstr>Распределение суточного рациона  при четырехразовом питании</vt:lpstr>
      <vt:lpstr>Потребность в приеме пищи</vt:lpstr>
      <vt:lpstr>В отечественной  литературе </vt:lpstr>
      <vt:lpstr>Новая пирамида дает общее представление о правильном питании и о том, что каждый человек индивидуален, поэтому свой рацион необходимо составлять индивидуально. Каждый может написать свое меню здоровое питание на месяц.</vt:lpstr>
      <vt:lpstr>«Вода, у  тебя нет ни вкуса, ни цвета, ни запаха. Тебя невозможно описать, тобой наслаждаются, не ведая, что ты такое! Нельзя сказать, что ты необходима для жизни: ты - сама жизнь.  Ты самое большое богатство на свете»       </vt:lpstr>
      <vt:lpstr>Водный обмен и питьевой режим</vt:lpstr>
      <vt:lpstr>Презентация PowerPoint</vt:lpstr>
      <vt:lpstr>Потребность  организма в воде </vt:lpstr>
      <vt:lpstr>Среднесуточное потребление и выделение жидкости взрослым здоровым человеком</vt:lpstr>
      <vt:lpstr>Исследования показали: </vt:lpstr>
      <vt:lpstr>Водная нагрузка</vt:lpstr>
      <vt:lpstr>Презентация PowerPoint</vt:lpstr>
      <vt:lpstr>Водная нагрузка</vt:lpstr>
      <vt:lpstr>Презентация PowerPoint</vt:lpstr>
      <vt:lpstr>Презентация PowerPoint</vt:lpstr>
      <vt:lpstr>Благодарю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Рациональное питания</dc:title>
  <dc:creator>Фидель</dc:creator>
  <cp:lastModifiedBy>Ялалова Р.Г.</cp:lastModifiedBy>
  <cp:revision>57</cp:revision>
  <dcterms:created xsi:type="dcterms:W3CDTF">2016-01-21T14:59:46Z</dcterms:created>
  <dcterms:modified xsi:type="dcterms:W3CDTF">2018-11-06T12:14:33Z</dcterms:modified>
</cp:coreProperties>
</file>