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4"/>
  </p:sldMasterIdLst>
  <p:notesMasterIdLst>
    <p:notesMasterId r:id="rId16"/>
  </p:notesMasterIdLst>
  <p:handoutMasterIdLst>
    <p:handoutMasterId r:id="rId17"/>
  </p:handoutMasterIdLst>
  <p:sldIdLst>
    <p:sldId id="614" r:id="rId5"/>
    <p:sldId id="615" r:id="rId6"/>
    <p:sldId id="618" r:id="rId7"/>
    <p:sldId id="619" r:id="rId8"/>
    <p:sldId id="620" r:id="rId9"/>
    <p:sldId id="621" r:id="rId10"/>
    <p:sldId id="622" r:id="rId11"/>
    <p:sldId id="627" r:id="rId12"/>
    <p:sldId id="629" r:id="rId13"/>
    <p:sldId id="630" r:id="rId14"/>
    <p:sldId id="631" r:id="rId15"/>
  </p:sldIdLst>
  <p:sldSz cx="9144000" cy="5143500" type="screen16x9"/>
  <p:notesSz cx="10018713" cy="68881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F497D"/>
    <a:srgbClr val="FF9999"/>
    <a:srgbClr val="FF5050"/>
    <a:srgbClr val="B45608"/>
    <a:srgbClr val="DA9710"/>
    <a:srgbClr val="FFFFCC"/>
    <a:srgbClr val="CC0000"/>
    <a:srgbClr val="99CCFF"/>
    <a:srgbClr val="A46DCD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94" autoAdjust="0"/>
    <p:restoredTop sz="96947" autoAdjust="0"/>
  </p:normalViewPr>
  <p:slideViewPr>
    <p:cSldViewPr>
      <p:cViewPr>
        <p:scale>
          <a:sx n="90" d="100"/>
          <a:sy n="90" d="100"/>
        </p:scale>
        <p:origin x="-234" y="-88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41709" cy="344408"/>
          </a:xfrm>
          <a:prstGeom prst="rect">
            <a:avLst/>
          </a:prstGeom>
        </p:spPr>
        <p:txBody>
          <a:bodyPr vert="horz" lIns="91993" tIns="45996" rIns="91993" bIns="4599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75406" y="0"/>
            <a:ext cx="4341708" cy="344408"/>
          </a:xfrm>
          <a:prstGeom prst="rect">
            <a:avLst/>
          </a:prstGeom>
        </p:spPr>
        <p:txBody>
          <a:bodyPr vert="horz" lIns="91993" tIns="45996" rIns="91993" bIns="4599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06.11.2018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542161"/>
            <a:ext cx="4341709" cy="344408"/>
          </a:xfrm>
          <a:prstGeom prst="rect">
            <a:avLst/>
          </a:prstGeom>
        </p:spPr>
        <p:txBody>
          <a:bodyPr vert="horz" lIns="91993" tIns="45996" rIns="91993" bIns="4599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75406" y="6542161"/>
            <a:ext cx="4341708" cy="344408"/>
          </a:xfrm>
          <a:prstGeom prst="rect">
            <a:avLst/>
          </a:prstGeom>
        </p:spPr>
        <p:txBody>
          <a:bodyPr vert="horz" lIns="91993" tIns="45996" rIns="91993" bIns="4599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41709" cy="3444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993" tIns="45996" rIns="91993" bIns="45996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75406" y="0"/>
            <a:ext cx="4341708" cy="3444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993" tIns="45996" rIns="91993" bIns="4599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06.11.2018</a:t>
            </a:fld>
            <a:endParaRPr lang="ru-RU" dirty="0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713038" y="515938"/>
            <a:ext cx="4592637" cy="2584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02671" y="3271877"/>
            <a:ext cx="8014970" cy="309967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993" tIns="45996" rIns="91993" bIns="459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542161"/>
            <a:ext cx="4341709" cy="3444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993" tIns="45996" rIns="91993" bIns="45996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75406" y="6542161"/>
            <a:ext cx="4341708" cy="3444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993" tIns="45996" rIns="91993" bIns="45996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D4B4D-AEEA-4696-BF59-3AAA42E31135}" type="datetime1">
              <a:rPr lang="ru-RU" smtClean="0"/>
              <a:pPr>
                <a:defRPr/>
              </a:pPr>
              <a:t>06.11.2018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84411-1D85-4485-897E-7B343FC6154E}" type="datetime1">
              <a:rPr lang="ru-RU" smtClean="0"/>
              <a:pPr>
                <a:defRPr/>
              </a:pPr>
              <a:t>06.11.2018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DCA5F-9723-4C4C-A5ED-813874655D7D}" type="datetime1">
              <a:rPr lang="ru-RU" smtClean="0"/>
              <a:pPr>
                <a:defRPr/>
              </a:pPr>
              <a:t>06.11.2018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ACE83-C84E-49AC-BEC8-8383FC9F1B8F}" type="datetime1">
              <a:rPr lang="ru-RU" smtClean="0"/>
              <a:pPr>
                <a:defRPr/>
              </a:pPr>
              <a:t>06.11.2018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63758-F77E-4ECF-B377-C22CEFB5CD59}" type="datetime1">
              <a:rPr lang="ru-RU" smtClean="0"/>
              <a:pPr>
                <a:defRPr/>
              </a:pPr>
              <a:t>06.11.2018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FDB90-FC13-438E-9DF0-5F9B71B5AF8A}" type="datetime1">
              <a:rPr lang="ru-RU" smtClean="0"/>
              <a:pPr>
                <a:defRPr/>
              </a:pPr>
              <a:t>06.11.2018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18E6D-D501-49E1-BFFC-6E301CD311A8}" type="datetime1">
              <a:rPr lang="ru-RU" smtClean="0"/>
              <a:pPr>
                <a:defRPr/>
              </a:pPr>
              <a:t>06.11.2018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34A30-D9F4-48AD-8A9F-AAA0D648A876}" type="datetime1">
              <a:rPr lang="ru-RU" smtClean="0"/>
              <a:pPr>
                <a:defRPr/>
              </a:pPr>
              <a:t>06.11.2018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40C21-D0B3-4244-A4C9-AB4763D604B2}" type="datetime1">
              <a:rPr lang="ru-RU" smtClean="0"/>
              <a:pPr>
                <a:defRPr/>
              </a:pPr>
              <a:t>06.11.2018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777A3-177E-44CD-A374-D3C50F2F57F1}" type="datetime1">
              <a:rPr lang="ru-RU" smtClean="0"/>
              <a:pPr>
                <a:defRPr/>
              </a:pPr>
              <a:t>06.11.2018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99CDF-C808-4A19-8759-E0EB1BD6FBD1}" type="datetime1">
              <a:rPr lang="ru-RU" smtClean="0"/>
              <a:pPr>
                <a:defRPr/>
              </a:pPr>
              <a:t>06.11.2018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F572A0-ABB9-41DD-9DE7-462D9C413A51}" type="datetime1">
              <a:rPr lang="ru-RU" smtClean="0"/>
              <a:pPr>
                <a:defRPr/>
              </a:pPr>
              <a:t>06.11.2018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908794"/>
              </p:ext>
            </p:extLst>
          </p:nvPr>
        </p:nvGraphicFramePr>
        <p:xfrm>
          <a:off x="435684" y="718703"/>
          <a:ext cx="8240771" cy="38611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91346"/>
                <a:gridCol w="3549425"/>
              </a:tblGrid>
              <a:tr h="6972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Районы</a:t>
                      </a:r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Школы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548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Демский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548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Калининский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548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Кировский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548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Ленинский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548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Октябрьский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548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Орджоникидзевский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548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Советский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548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 по городу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4" y="195486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общеобразовательных учреждений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92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771550"/>
            <a:ext cx="5832648" cy="41764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195486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МБОУ Школа № </a:t>
            </a:r>
            <a:r>
              <a:rPr lang="ru-RU" sz="2800" b="1" dirty="0" smtClean="0">
                <a:solidFill>
                  <a:srgbClr val="002060"/>
                </a:solidFill>
              </a:rPr>
              <a:t>71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863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pic>
        <p:nvPicPr>
          <p:cNvPr id="1026" name="Picture 2" descr="C:\Users\Админ\Desktop\фото\Лицей №160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18706"/>
            <a:ext cx="4176463" cy="422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195486"/>
            <a:ext cx="8064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МБОУ </a:t>
            </a:r>
            <a:r>
              <a:rPr lang="ru-RU" sz="2800" b="1" dirty="0" smtClean="0">
                <a:solidFill>
                  <a:srgbClr val="002060"/>
                </a:solidFill>
              </a:rPr>
              <a:t>Лицей </a:t>
            </a:r>
            <a:r>
              <a:rPr lang="ru-RU" sz="2800" b="1" dirty="0">
                <a:solidFill>
                  <a:srgbClr val="002060"/>
                </a:solidFill>
              </a:rPr>
              <a:t>№ </a:t>
            </a:r>
            <a:r>
              <a:rPr lang="ru-RU" sz="2800" b="1" dirty="0" smtClean="0">
                <a:solidFill>
                  <a:srgbClr val="002060"/>
                </a:solidFill>
              </a:rPr>
              <a:t>160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1" b="1940"/>
          <a:stretch/>
        </p:blipFill>
        <p:spPr>
          <a:xfrm>
            <a:off x="4571999" y="721264"/>
            <a:ext cx="4139438" cy="422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11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195486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питания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аутсорсерами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562196"/>
              </p:ext>
            </p:extLst>
          </p:nvPr>
        </p:nvGraphicFramePr>
        <p:xfrm>
          <a:off x="539552" y="1026488"/>
          <a:ext cx="7920880" cy="38137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25240"/>
                <a:gridCol w="2362345"/>
                <a:gridCol w="2533295"/>
              </a:tblGrid>
              <a:tr h="5200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оператора питания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Обслуживаемые районы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школ</a:t>
                      </a:r>
                    </a:p>
                    <a:p>
                      <a:pPr algn="ctr" fontAlgn="ctr"/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rowSpan="5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МУП «Центр школьного и       детского питания»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Демский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Кировский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Ленинский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Советский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Итого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МУП Комбинат школьного и детского питания «Спектр»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Калининский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Орджоникидзевский</a:t>
                      </a: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Итого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rowSpan="4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МАУ «Центр детского и диетического питания»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Октябрьский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Орджоникидзевский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l" fontAlgn="b"/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Городские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l" fontAlgn="b"/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</a:t>
                      </a: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639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936563"/>
              </p:ext>
            </p:extLst>
          </p:nvPr>
        </p:nvGraphicFramePr>
        <p:xfrm>
          <a:off x="467544" y="843557"/>
          <a:ext cx="8083530" cy="30564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4510"/>
                <a:gridCol w="2694510"/>
                <a:gridCol w="2694510"/>
              </a:tblGrid>
              <a:tr h="896471"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1-4 классы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5-11 классы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Завтрак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менее 55 руб.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менее 60 руб.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Обед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менее 65 руб.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менее 70 руб.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Полдник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менее 22 руб.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менее 22 руб.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55576" y="195486"/>
            <a:ext cx="7795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Стоимость сбалансированного питания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83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4940818"/>
              </p:ext>
            </p:extLst>
          </p:nvPr>
        </p:nvGraphicFramePr>
        <p:xfrm>
          <a:off x="488886" y="718706"/>
          <a:ext cx="8208912" cy="42519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59178"/>
                <a:gridCol w="3549734"/>
              </a:tblGrid>
              <a:tr h="13778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Категории получателей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Размер доплаты в день на 1 ребенка из бюджета городского округа г. Уфа РБ (руб.) 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719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Дети-сироты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22528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Дети, оставшиеся без попечения родителей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22528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из семей, находящихся в социально опасном положении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719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из малоимущих семей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55576" y="195486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поддержка обучающихся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20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026592"/>
              </p:ext>
            </p:extLst>
          </p:nvPr>
        </p:nvGraphicFramePr>
        <p:xfrm>
          <a:off x="482063" y="987575"/>
          <a:ext cx="8208912" cy="38164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04456"/>
                <a:gridCol w="4104456"/>
              </a:tblGrid>
              <a:tr h="1417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Источник финансирования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питания в день на 1 ребенка (рублей)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9564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Бюджет РБ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9564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Бюджет ГО г. Уфа РБ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9564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4" y="195486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поддержка обучающихся с ОВЗ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31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670926"/>
              </p:ext>
            </p:extLst>
          </p:nvPr>
        </p:nvGraphicFramePr>
        <p:xfrm>
          <a:off x="467544" y="1347614"/>
          <a:ext cx="8208912" cy="34427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04456"/>
                <a:gridCol w="4104456"/>
              </a:tblGrid>
              <a:tr h="2214246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Источник финансирования</a:t>
                      </a:r>
                    </a:p>
                    <a:p>
                      <a:pPr algn="ctr" fontAlgn="b"/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питания в день на 1 ребенка (рублей)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28524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Бюджет РБ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4" y="267494"/>
            <a:ext cx="8208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поддержка обучающихся из многодетных малоимущих семей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34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077340"/>
              </p:ext>
            </p:extLst>
          </p:nvPr>
        </p:nvGraphicFramePr>
        <p:xfrm>
          <a:off x="488886" y="718706"/>
          <a:ext cx="8208912" cy="3724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96729"/>
                <a:gridCol w="3212183"/>
              </a:tblGrid>
              <a:tr h="923921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Категории получателей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Дети-сироты, дети, оставшиеся без попечения родителей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824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из малоимущих семей</a:t>
                      </a: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3 844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из семей, находящихся в социально опасном положении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152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из многодетных малоимущих семей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4 871</a:t>
                      </a: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с ограниченными возможностями здоровья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1 852</a:t>
                      </a: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11 543</a:t>
                      </a: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55576" y="195486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Льготная категория обучающихся,чел.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69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99542"/>
            <a:ext cx="4104456" cy="417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195486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МБОУ Школа № 128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admin\Desktop\s1.JPG"/>
          <p:cNvPicPr>
            <a:picLocks noChangeAspect="1" noChangeArrowheads="1"/>
          </p:cNvPicPr>
          <p:nvPr/>
        </p:nvPicPr>
        <p:blipFill>
          <a:blip r:embed="rId3" cstate="print"/>
          <a:srcRect b="3401"/>
          <a:stretch>
            <a:fillRect/>
          </a:stretch>
        </p:blipFill>
        <p:spPr bwMode="auto">
          <a:xfrm>
            <a:off x="4572000" y="699542"/>
            <a:ext cx="4104008" cy="41764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1998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718706"/>
            <a:ext cx="5760640" cy="42293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9552" y="195486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МБОУ </a:t>
            </a:r>
            <a:r>
              <a:rPr lang="ru-RU" sz="2800" b="1" dirty="0" smtClean="0">
                <a:solidFill>
                  <a:srgbClr val="002060"/>
                </a:solidFill>
              </a:rPr>
              <a:t>Инженерный лицей </a:t>
            </a:r>
            <a:r>
              <a:rPr lang="ru-RU" sz="2800" b="1" dirty="0">
                <a:solidFill>
                  <a:srgbClr val="002060"/>
                </a:solidFill>
              </a:rPr>
              <a:t>№ </a:t>
            </a:r>
            <a:r>
              <a:rPr lang="ru-RU" sz="2800" b="1" dirty="0" smtClean="0">
                <a:solidFill>
                  <a:srgbClr val="002060"/>
                </a:solidFill>
              </a:rPr>
              <a:t>83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100777"/>
      </p:ext>
    </p:extLst>
  </p:cSld>
  <p:clrMapOvr>
    <a:masterClrMapping/>
  </p:clrMapOvr>
</p:sld>
</file>

<file path=ppt/theme/theme1.xml><?xml version="1.0" encoding="utf-8"?>
<a:theme xmlns:a="http://schemas.openxmlformats.org/drawingml/2006/main" name="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279c20c3caf3300dae6b438536eb8c56">
  <xsd:schema xmlns:xsd="http://www.w3.org/2001/XMLSchema" xmlns:p="http://schemas.microsoft.com/office/2006/metadata/properties" targetNamespace="http://schemas.microsoft.com/office/2006/metadata/properties" ma:root="true" ma:fieldsID="0d2e1ca116041f9e11471c52c4c9d60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6E3516-0C5C-4828-B44E-2D1F324CEE30}">
  <ds:schemaRefs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F3D0827-AA87-4126-B93C-1B75A9C630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7C4F29D8-DF1C-4165-97F4-B126EC24C1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Zased_W_</Template>
  <TotalTime>1428</TotalTime>
  <Words>313</Words>
  <Application>Microsoft Office PowerPoint</Application>
  <PresentationFormat>Экран (16:9)</PresentationFormat>
  <Paragraphs>119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Zased_W_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Админ</cp:lastModifiedBy>
  <cp:revision>172</cp:revision>
  <cp:lastPrinted>2018-10-05T04:16:12Z</cp:lastPrinted>
  <dcterms:created xsi:type="dcterms:W3CDTF">2014-06-03T04:33:56Z</dcterms:created>
  <dcterms:modified xsi:type="dcterms:W3CDTF">2018-11-06T13:33:08Z</dcterms:modified>
</cp:coreProperties>
</file>