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3" r:id="rId2"/>
    <p:sldId id="274" r:id="rId3"/>
    <p:sldId id="276" r:id="rId4"/>
    <p:sldId id="278" r:id="rId5"/>
    <p:sldId id="279" r:id="rId6"/>
    <p:sldId id="280" r:id="rId7"/>
    <p:sldId id="283" r:id="rId8"/>
    <p:sldId id="284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10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A70336-301A-4B7E-A0CE-887096ECE65E}" type="doc">
      <dgm:prSet loTypeId="urn:microsoft.com/office/officeart/2008/layout/LinedList" loCatId="hierarchy" qsTypeId="urn:microsoft.com/office/officeart/2005/8/quickstyle/3d4" qsCatId="3D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5BD40A94-6D2C-48D3-8599-52D1C1734877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построение систематического, эффективного взаимодействия всех групп субъектов по вопросам сопровождения профессионального самоопределения школьников</a:t>
          </a:r>
        </a:p>
        <a:p>
          <a:pPr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0098B9B5-5B1C-4B40-AD52-5E3BC3FC36F6}" type="parTrans" cxnId="{36F1A4C6-66BD-43BA-8517-DDBC2F522BBE}">
      <dgm:prSet/>
      <dgm:spPr/>
      <dgm:t>
        <a:bodyPr/>
        <a:lstStyle/>
        <a:p>
          <a:pPr algn="l"/>
          <a:endParaRPr lang="ru-RU"/>
        </a:p>
      </dgm:t>
    </dgm:pt>
    <dgm:pt modelId="{7E8A1627-95B6-486C-A657-487527042530}" type="sibTrans" cxnId="{36F1A4C6-66BD-43BA-8517-DDBC2F522BBE}">
      <dgm:prSet/>
      <dgm:spPr/>
      <dgm:t>
        <a:bodyPr/>
        <a:lstStyle/>
        <a:p>
          <a:pPr algn="l"/>
          <a:endParaRPr lang="ru-RU"/>
        </a:p>
      </dgm:t>
    </dgm:pt>
    <dgm:pt modelId="{1B5356A5-1C03-4009-A966-FC65D0895C65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организация сетевого сотрудничества образовательных организаций всех типов по обеспечению непрерывности и преемственности профориентационной работы</a:t>
          </a:r>
        </a:p>
        <a:p>
          <a:pPr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6235C35E-B742-410F-8017-10F48521FCE1}" type="parTrans" cxnId="{CE46AE49-EDF8-430F-AF99-D8484E1FDA58}">
      <dgm:prSet/>
      <dgm:spPr/>
      <dgm:t>
        <a:bodyPr/>
        <a:lstStyle/>
        <a:p>
          <a:pPr algn="l"/>
          <a:endParaRPr lang="ru-RU"/>
        </a:p>
      </dgm:t>
    </dgm:pt>
    <dgm:pt modelId="{51B1A53B-F50C-441A-9304-448A74ACA2A5}" type="sibTrans" cxnId="{CE46AE49-EDF8-430F-AF99-D8484E1FDA58}">
      <dgm:prSet/>
      <dgm:spPr/>
      <dgm:t>
        <a:bodyPr/>
        <a:lstStyle/>
        <a:p>
          <a:pPr algn="l"/>
          <a:endParaRPr lang="ru-RU"/>
        </a:p>
      </dgm:t>
    </dgm:pt>
    <dgm:pt modelId="{8C7988B7-0259-41EC-8A1A-A19E2BDFA6B0}">
      <dgm:prSet phldrT="[Текст]" custT="1"/>
      <dgm:spPr/>
      <dgm:t>
        <a:bodyPr/>
        <a:lstStyle/>
        <a:p>
          <a:pPr algn="l"/>
          <a:r>
            <a:rPr lang="ru-RU" sz="1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организация межведомственного взаимодействия между органами управления и организациями различной ведомственной принадлежности по координации работы по созданию единой стандартизованной нормативно-методической и информационной базы профориентации в республике</a:t>
          </a:r>
          <a:endParaRPr lang="ru-RU" sz="1400" dirty="0"/>
        </a:p>
      </dgm:t>
    </dgm:pt>
    <dgm:pt modelId="{CA6EF8C8-E5DC-451B-9FD4-CC6F5B8835F3}" type="parTrans" cxnId="{0F3B553A-7883-474E-A045-A6C8AB0A5C37}">
      <dgm:prSet/>
      <dgm:spPr/>
      <dgm:t>
        <a:bodyPr/>
        <a:lstStyle/>
        <a:p>
          <a:pPr algn="l"/>
          <a:endParaRPr lang="ru-RU"/>
        </a:p>
      </dgm:t>
    </dgm:pt>
    <dgm:pt modelId="{A02BB4A8-FF43-47C9-B06D-7B9A6C3E228F}" type="sibTrans" cxnId="{0F3B553A-7883-474E-A045-A6C8AB0A5C37}">
      <dgm:prSet/>
      <dgm:spPr/>
      <dgm:t>
        <a:bodyPr/>
        <a:lstStyle/>
        <a:p>
          <a:pPr algn="l"/>
          <a:endParaRPr lang="ru-RU"/>
        </a:p>
      </dgm:t>
    </dgm:pt>
    <dgm:pt modelId="{EC187714-4840-4740-A4F2-0DBB09DC6DCD}">
      <dgm:prSet phldrT="[Текст]" phldr="1"/>
      <dgm:spPr/>
      <dgm:t>
        <a:bodyPr/>
        <a:lstStyle/>
        <a:p>
          <a:pPr algn="l"/>
          <a:endParaRPr lang="ru-RU" dirty="0"/>
        </a:p>
      </dgm:t>
    </dgm:pt>
    <dgm:pt modelId="{6C387923-030C-413F-BB01-73853DCB1857}" type="sibTrans" cxnId="{ECB2D657-1CC6-4B94-AB57-D5286FE0E0CF}">
      <dgm:prSet/>
      <dgm:spPr/>
      <dgm:t>
        <a:bodyPr/>
        <a:lstStyle/>
        <a:p>
          <a:pPr algn="l"/>
          <a:endParaRPr lang="ru-RU"/>
        </a:p>
      </dgm:t>
    </dgm:pt>
    <dgm:pt modelId="{63BCE272-4676-4912-B29F-0C6442C28167}" type="parTrans" cxnId="{ECB2D657-1CC6-4B94-AB57-D5286FE0E0CF}">
      <dgm:prSet/>
      <dgm:spPr/>
      <dgm:t>
        <a:bodyPr/>
        <a:lstStyle/>
        <a:p>
          <a:pPr algn="l"/>
          <a:endParaRPr lang="ru-RU"/>
        </a:p>
      </dgm:t>
    </dgm:pt>
    <dgm:pt modelId="{51772482-A01F-45CC-AD52-B3482DFD549E}">
      <dgm:prSet phldrT="[Текст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системная и комплексная деятельность по кадровому обеспечению профориентационной работы</a:t>
          </a:r>
        </a:p>
        <a:p>
          <a:pPr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C53AEFD3-1714-45E4-AF91-1374862C3AA3}" type="parTrans" cxnId="{1553D913-82F4-4D97-8F66-BB0AA6C69621}">
      <dgm:prSet/>
      <dgm:spPr/>
      <dgm:t>
        <a:bodyPr/>
        <a:lstStyle/>
        <a:p>
          <a:pPr algn="l"/>
          <a:endParaRPr lang="ru-RU"/>
        </a:p>
      </dgm:t>
    </dgm:pt>
    <dgm:pt modelId="{F8DE8ED2-CD88-420A-8187-78D0B6F815F6}" type="sibTrans" cxnId="{1553D913-82F4-4D97-8F66-BB0AA6C69621}">
      <dgm:prSet/>
      <dgm:spPr/>
      <dgm:t>
        <a:bodyPr/>
        <a:lstStyle/>
        <a:p>
          <a:pPr algn="l"/>
          <a:endParaRPr lang="ru-RU"/>
        </a:p>
      </dgm:t>
    </dgm:pt>
    <dgm:pt modelId="{53456398-ED9A-4925-AA7C-2BB310F20090}" type="pres">
      <dgm:prSet presAssocID="{FEA70336-301A-4B7E-A0CE-887096ECE65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5A8D69B-1E5E-41E6-9D5B-9C2AC1008FAF}" type="pres">
      <dgm:prSet presAssocID="{EC187714-4840-4740-A4F2-0DBB09DC6DCD}" presName="thickLine" presStyleLbl="alignNode1" presStyleIdx="0" presStyleCnt="1"/>
      <dgm:spPr/>
    </dgm:pt>
    <dgm:pt modelId="{45F69DD2-86F9-4F02-B499-D77DE1A2650B}" type="pres">
      <dgm:prSet presAssocID="{EC187714-4840-4740-A4F2-0DBB09DC6DCD}" presName="horz1" presStyleCnt="0"/>
      <dgm:spPr/>
    </dgm:pt>
    <dgm:pt modelId="{377824B5-6760-4FF5-B0ED-B4C61529E31E}" type="pres">
      <dgm:prSet presAssocID="{EC187714-4840-4740-A4F2-0DBB09DC6DCD}" presName="tx1" presStyleLbl="revTx" presStyleIdx="0" presStyleCnt="5" custScaleX="5691"/>
      <dgm:spPr/>
      <dgm:t>
        <a:bodyPr/>
        <a:lstStyle/>
        <a:p>
          <a:endParaRPr lang="ru-RU"/>
        </a:p>
      </dgm:t>
    </dgm:pt>
    <dgm:pt modelId="{E034AB9E-E454-44CD-9CEA-2569572A20DD}" type="pres">
      <dgm:prSet presAssocID="{EC187714-4840-4740-A4F2-0DBB09DC6DCD}" presName="vert1" presStyleCnt="0"/>
      <dgm:spPr/>
    </dgm:pt>
    <dgm:pt modelId="{E615F369-C2D7-4BE5-AEBA-17674078C550}" type="pres">
      <dgm:prSet presAssocID="{5BD40A94-6D2C-48D3-8599-52D1C1734877}" presName="vertSpace2a" presStyleCnt="0"/>
      <dgm:spPr/>
    </dgm:pt>
    <dgm:pt modelId="{B586A64D-36EE-414F-8DE5-001E9B6C960C}" type="pres">
      <dgm:prSet presAssocID="{5BD40A94-6D2C-48D3-8599-52D1C1734877}" presName="horz2" presStyleCnt="0"/>
      <dgm:spPr/>
    </dgm:pt>
    <dgm:pt modelId="{A1DABC48-B60B-444D-A1F2-12C83FE4C624}" type="pres">
      <dgm:prSet presAssocID="{5BD40A94-6D2C-48D3-8599-52D1C1734877}" presName="horzSpace2" presStyleCnt="0"/>
      <dgm:spPr/>
    </dgm:pt>
    <dgm:pt modelId="{ACB1EFD0-B238-4CC4-ABF9-6A2591E22DFE}" type="pres">
      <dgm:prSet presAssocID="{5BD40A94-6D2C-48D3-8599-52D1C1734877}" presName="tx2" presStyleLbl="revTx" presStyleIdx="1" presStyleCnt="5"/>
      <dgm:spPr/>
      <dgm:t>
        <a:bodyPr/>
        <a:lstStyle/>
        <a:p>
          <a:endParaRPr lang="ru-RU"/>
        </a:p>
      </dgm:t>
    </dgm:pt>
    <dgm:pt modelId="{4AC87997-C0D1-477D-86CC-9DB9C16B2385}" type="pres">
      <dgm:prSet presAssocID="{5BD40A94-6D2C-48D3-8599-52D1C1734877}" presName="vert2" presStyleCnt="0"/>
      <dgm:spPr/>
    </dgm:pt>
    <dgm:pt modelId="{595C68E7-E569-47F6-94EC-B82807F06967}" type="pres">
      <dgm:prSet presAssocID="{5BD40A94-6D2C-48D3-8599-52D1C1734877}" presName="thinLine2b" presStyleLbl="callout" presStyleIdx="0" presStyleCnt="4"/>
      <dgm:spPr/>
    </dgm:pt>
    <dgm:pt modelId="{7577DEB6-E1C3-49F0-AF24-0C0357A5D6D4}" type="pres">
      <dgm:prSet presAssocID="{5BD40A94-6D2C-48D3-8599-52D1C1734877}" presName="vertSpace2b" presStyleCnt="0"/>
      <dgm:spPr/>
    </dgm:pt>
    <dgm:pt modelId="{D8118FEA-FB4B-484D-B14F-002B7AFD6618}" type="pres">
      <dgm:prSet presAssocID="{1B5356A5-1C03-4009-A966-FC65D0895C65}" presName="horz2" presStyleCnt="0"/>
      <dgm:spPr/>
    </dgm:pt>
    <dgm:pt modelId="{93DDB023-EEAB-41CC-9951-91AB068CD1F3}" type="pres">
      <dgm:prSet presAssocID="{1B5356A5-1C03-4009-A966-FC65D0895C65}" presName="horzSpace2" presStyleCnt="0"/>
      <dgm:spPr/>
    </dgm:pt>
    <dgm:pt modelId="{E8A598CA-7D2D-4E42-86FF-5A01C22C040D}" type="pres">
      <dgm:prSet presAssocID="{1B5356A5-1C03-4009-A966-FC65D0895C65}" presName="tx2" presStyleLbl="revTx" presStyleIdx="2" presStyleCnt="5"/>
      <dgm:spPr/>
      <dgm:t>
        <a:bodyPr/>
        <a:lstStyle/>
        <a:p>
          <a:endParaRPr lang="ru-RU"/>
        </a:p>
      </dgm:t>
    </dgm:pt>
    <dgm:pt modelId="{A4BF0C4F-1D2E-4E47-A409-08DE692D5014}" type="pres">
      <dgm:prSet presAssocID="{1B5356A5-1C03-4009-A966-FC65D0895C65}" presName="vert2" presStyleCnt="0"/>
      <dgm:spPr/>
    </dgm:pt>
    <dgm:pt modelId="{0BF41D32-69D2-4DC8-8529-AD79A7976F53}" type="pres">
      <dgm:prSet presAssocID="{1B5356A5-1C03-4009-A966-FC65D0895C65}" presName="thinLine2b" presStyleLbl="callout" presStyleIdx="1" presStyleCnt="4"/>
      <dgm:spPr/>
    </dgm:pt>
    <dgm:pt modelId="{69ADE7F0-AFD5-4595-BBD6-B73BA31809AC}" type="pres">
      <dgm:prSet presAssocID="{1B5356A5-1C03-4009-A966-FC65D0895C65}" presName="vertSpace2b" presStyleCnt="0"/>
      <dgm:spPr/>
    </dgm:pt>
    <dgm:pt modelId="{68556877-D41E-4031-BC91-E0D8B5A7BEFC}" type="pres">
      <dgm:prSet presAssocID="{8C7988B7-0259-41EC-8A1A-A19E2BDFA6B0}" presName="horz2" presStyleCnt="0"/>
      <dgm:spPr/>
    </dgm:pt>
    <dgm:pt modelId="{D8379B3A-7716-4AA4-9F9E-F0F7E84DDF88}" type="pres">
      <dgm:prSet presAssocID="{8C7988B7-0259-41EC-8A1A-A19E2BDFA6B0}" presName="horzSpace2" presStyleCnt="0"/>
      <dgm:spPr/>
    </dgm:pt>
    <dgm:pt modelId="{42808933-8277-4EEF-83BF-B92CAA539C67}" type="pres">
      <dgm:prSet presAssocID="{8C7988B7-0259-41EC-8A1A-A19E2BDFA6B0}" presName="tx2" presStyleLbl="revTx" presStyleIdx="3" presStyleCnt="5"/>
      <dgm:spPr/>
      <dgm:t>
        <a:bodyPr/>
        <a:lstStyle/>
        <a:p>
          <a:endParaRPr lang="ru-RU"/>
        </a:p>
      </dgm:t>
    </dgm:pt>
    <dgm:pt modelId="{090D272F-A4B8-4FF1-A37C-B3A0C8654AF2}" type="pres">
      <dgm:prSet presAssocID="{8C7988B7-0259-41EC-8A1A-A19E2BDFA6B0}" presName="vert2" presStyleCnt="0"/>
      <dgm:spPr/>
    </dgm:pt>
    <dgm:pt modelId="{AECAB8BF-B423-4405-AA01-389A1C1A94C8}" type="pres">
      <dgm:prSet presAssocID="{8C7988B7-0259-41EC-8A1A-A19E2BDFA6B0}" presName="thinLine2b" presStyleLbl="callout" presStyleIdx="2" presStyleCnt="4"/>
      <dgm:spPr/>
    </dgm:pt>
    <dgm:pt modelId="{2AE845F8-2470-4822-9A20-E69A5961DE81}" type="pres">
      <dgm:prSet presAssocID="{8C7988B7-0259-41EC-8A1A-A19E2BDFA6B0}" presName="vertSpace2b" presStyleCnt="0"/>
      <dgm:spPr/>
    </dgm:pt>
    <dgm:pt modelId="{EED5F72D-E3C3-4CBF-9DDC-6F40854D8690}" type="pres">
      <dgm:prSet presAssocID="{51772482-A01F-45CC-AD52-B3482DFD549E}" presName="horz2" presStyleCnt="0"/>
      <dgm:spPr/>
    </dgm:pt>
    <dgm:pt modelId="{9534BA75-2BFA-4903-A14A-BCFE33099B97}" type="pres">
      <dgm:prSet presAssocID="{51772482-A01F-45CC-AD52-B3482DFD549E}" presName="horzSpace2" presStyleCnt="0"/>
      <dgm:spPr/>
    </dgm:pt>
    <dgm:pt modelId="{6B91562E-30ED-45C0-A4A9-CEE600F392C9}" type="pres">
      <dgm:prSet presAssocID="{51772482-A01F-45CC-AD52-B3482DFD549E}" presName="tx2" presStyleLbl="revTx" presStyleIdx="4" presStyleCnt="5"/>
      <dgm:spPr/>
      <dgm:t>
        <a:bodyPr/>
        <a:lstStyle/>
        <a:p>
          <a:endParaRPr lang="ru-RU"/>
        </a:p>
      </dgm:t>
    </dgm:pt>
    <dgm:pt modelId="{31636BFB-9984-4176-AC94-933A05D0B5BD}" type="pres">
      <dgm:prSet presAssocID="{51772482-A01F-45CC-AD52-B3482DFD549E}" presName="vert2" presStyleCnt="0"/>
      <dgm:spPr/>
    </dgm:pt>
    <dgm:pt modelId="{A58DDBCB-D539-4D1C-AB5B-F256E8210187}" type="pres">
      <dgm:prSet presAssocID="{51772482-A01F-45CC-AD52-B3482DFD549E}" presName="thinLine2b" presStyleLbl="callout" presStyleIdx="3" presStyleCnt="4"/>
      <dgm:spPr/>
    </dgm:pt>
    <dgm:pt modelId="{922462D6-0F4E-4BCD-BA15-CA2C463AC510}" type="pres">
      <dgm:prSet presAssocID="{51772482-A01F-45CC-AD52-B3482DFD549E}" presName="vertSpace2b" presStyleCnt="0"/>
      <dgm:spPr/>
    </dgm:pt>
  </dgm:ptLst>
  <dgm:cxnLst>
    <dgm:cxn modelId="{0F3B553A-7883-474E-A045-A6C8AB0A5C37}" srcId="{EC187714-4840-4740-A4F2-0DBB09DC6DCD}" destId="{8C7988B7-0259-41EC-8A1A-A19E2BDFA6B0}" srcOrd="2" destOrd="0" parTransId="{CA6EF8C8-E5DC-451B-9FD4-CC6F5B8835F3}" sibTransId="{A02BB4A8-FF43-47C9-B06D-7B9A6C3E228F}"/>
    <dgm:cxn modelId="{ECB2D657-1CC6-4B94-AB57-D5286FE0E0CF}" srcId="{FEA70336-301A-4B7E-A0CE-887096ECE65E}" destId="{EC187714-4840-4740-A4F2-0DBB09DC6DCD}" srcOrd="0" destOrd="0" parTransId="{63BCE272-4676-4912-B29F-0C6442C28167}" sibTransId="{6C387923-030C-413F-BB01-73853DCB1857}"/>
    <dgm:cxn modelId="{3D46DB36-FAFF-414C-AA64-4B915F92A998}" type="presOf" srcId="{8C7988B7-0259-41EC-8A1A-A19E2BDFA6B0}" destId="{42808933-8277-4EEF-83BF-B92CAA539C67}" srcOrd="0" destOrd="0" presId="urn:microsoft.com/office/officeart/2008/layout/LinedList"/>
    <dgm:cxn modelId="{1553D913-82F4-4D97-8F66-BB0AA6C69621}" srcId="{EC187714-4840-4740-A4F2-0DBB09DC6DCD}" destId="{51772482-A01F-45CC-AD52-B3482DFD549E}" srcOrd="3" destOrd="0" parTransId="{C53AEFD3-1714-45E4-AF91-1374862C3AA3}" sibTransId="{F8DE8ED2-CD88-420A-8187-78D0B6F815F6}"/>
    <dgm:cxn modelId="{EBF667BA-47F0-4DDC-AB49-E07AFB169EA6}" type="presOf" srcId="{FEA70336-301A-4B7E-A0CE-887096ECE65E}" destId="{53456398-ED9A-4925-AA7C-2BB310F20090}" srcOrd="0" destOrd="0" presId="urn:microsoft.com/office/officeart/2008/layout/LinedList"/>
    <dgm:cxn modelId="{36F1A4C6-66BD-43BA-8517-DDBC2F522BBE}" srcId="{EC187714-4840-4740-A4F2-0DBB09DC6DCD}" destId="{5BD40A94-6D2C-48D3-8599-52D1C1734877}" srcOrd="0" destOrd="0" parTransId="{0098B9B5-5B1C-4B40-AD52-5E3BC3FC36F6}" sibTransId="{7E8A1627-95B6-486C-A657-487527042530}"/>
    <dgm:cxn modelId="{65EB56D2-E3DC-4FC7-A4B8-377BE71BF28B}" type="presOf" srcId="{51772482-A01F-45CC-AD52-B3482DFD549E}" destId="{6B91562E-30ED-45C0-A4A9-CEE600F392C9}" srcOrd="0" destOrd="0" presId="urn:microsoft.com/office/officeart/2008/layout/LinedList"/>
    <dgm:cxn modelId="{CE46AE49-EDF8-430F-AF99-D8484E1FDA58}" srcId="{EC187714-4840-4740-A4F2-0DBB09DC6DCD}" destId="{1B5356A5-1C03-4009-A966-FC65D0895C65}" srcOrd="1" destOrd="0" parTransId="{6235C35E-B742-410F-8017-10F48521FCE1}" sibTransId="{51B1A53B-F50C-441A-9304-448A74ACA2A5}"/>
    <dgm:cxn modelId="{FABB644F-A6FD-4AAA-B395-8F65D917C70F}" type="presOf" srcId="{1B5356A5-1C03-4009-A966-FC65D0895C65}" destId="{E8A598CA-7D2D-4E42-86FF-5A01C22C040D}" srcOrd="0" destOrd="0" presId="urn:microsoft.com/office/officeart/2008/layout/LinedList"/>
    <dgm:cxn modelId="{43E6374D-B038-4EE3-94A6-65BCCE9B3034}" type="presOf" srcId="{5BD40A94-6D2C-48D3-8599-52D1C1734877}" destId="{ACB1EFD0-B238-4CC4-ABF9-6A2591E22DFE}" srcOrd="0" destOrd="0" presId="urn:microsoft.com/office/officeart/2008/layout/LinedList"/>
    <dgm:cxn modelId="{1B3628A5-8D88-4094-AEE5-69410EF578CD}" type="presOf" srcId="{EC187714-4840-4740-A4F2-0DBB09DC6DCD}" destId="{377824B5-6760-4FF5-B0ED-B4C61529E31E}" srcOrd="0" destOrd="0" presId="urn:microsoft.com/office/officeart/2008/layout/LinedList"/>
    <dgm:cxn modelId="{67C29F80-59B6-416D-A922-3FE3691ADB46}" type="presParOf" srcId="{53456398-ED9A-4925-AA7C-2BB310F20090}" destId="{C5A8D69B-1E5E-41E6-9D5B-9C2AC1008FAF}" srcOrd="0" destOrd="0" presId="urn:microsoft.com/office/officeart/2008/layout/LinedList"/>
    <dgm:cxn modelId="{DD03EC7B-9F78-4A94-8707-C8860FB771F7}" type="presParOf" srcId="{53456398-ED9A-4925-AA7C-2BB310F20090}" destId="{45F69DD2-86F9-4F02-B499-D77DE1A2650B}" srcOrd="1" destOrd="0" presId="urn:microsoft.com/office/officeart/2008/layout/LinedList"/>
    <dgm:cxn modelId="{D7C92508-8293-48FE-B678-CF701C3A10C6}" type="presParOf" srcId="{45F69DD2-86F9-4F02-B499-D77DE1A2650B}" destId="{377824B5-6760-4FF5-B0ED-B4C61529E31E}" srcOrd="0" destOrd="0" presId="urn:microsoft.com/office/officeart/2008/layout/LinedList"/>
    <dgm:cxn modelId="{70C7C35A-F6F5-48CB-B0F1-C71D6605344E}" type="presParOf" srcId="{45F69DD2-86F9-4F02-B499-D77DE1A2650B}" destId="{E034AB9E-E454-44CD-9CEA-2569572A20DD}" srcOrd="1" destOrd="0" presId="urn:microsoft.com/office/officeart/2008/layout/LinedList"/>
    <dgm:cxn modelId="{15AB5251-8F66-46D1-B297-AFB1694FF0AD}" type="presParOf" srcId="{E034AB9E-E454-44CD-9CEA-2569572A20DD}" destId="{E615F369-C2D7-4BE5-AEBA-17674078C550}" srcOrd="0" destOrd="0" presId="urn:microsoft.com/office/officeart/2008/layout/LinedList"/>
    <dgm:cxn modelId="{21DA02CD-5B3A-46D9-9653-4B7FEE474135}" type="presParOf" srcId="{E034AB9E-E454-44CD-9CEA-2569572A20DD}" destId="{B586A64D-36EE-414F-8DE5-001E9B6C960C}" srcOrd="1" destOrd="0" presId="urn:microsoft.com/office/officeart/2008/layout/LinedList"/>
    <dgm:cxn modelId="{FEB289BD-0C3B-4CE8-B376-CE9842E25F96}" type="presParOf" srcId="{B586A64D-36EE-414F-8DE5-001E9B6C960C}" destId="{A1DABC48-B60B-444D-A1F2-12C83FE4C624}" srcOrd="0" destOrd="0" presId="urn:microsoft.com/office/officeart/2008/layout/LinedList"/>
    <dgm:cxn modelId="{FB97EE9F-61CD-441B-B214-602F231D6E95}" type="presParOf" srcId="{B586A64D-36EE-414F-8DE5-001E9B6C960C}" destId="{ACB1EFD0-B238-4CC4-ABF9-6A2591E22DFE}" srcOrd="1" destOrd="0" presId="urn:microsoft.com/office/officeart/2008/layout/LinedList"/>
    <dgm:cxn modelId="{A0CA24D5-81B4-4E04-B9E2-7A33EFA812F5}" type="presParOf" srcId="{B586A64D-36EE-414F-8DE5-001E9B6C960C}" destId="{4AC87997-C0D1-477D-86CC-9DB9C16B2385}" srcOrd="2" destOrd="0" presId="urn:microsoft.com/office/officeart/2008/layout/LinedList"/>
    <dgm:cxn modelId="{31E7F897-0FDE-4EEA-B4ED-EED02FC5A8B7}" type="presParOf" srcId="{E034AB9E-E454-44CD-9CEA-2569572A20DD}" destId="{595C68E7-E569-47F6-94EC-B82807F06967}" srcOrd="2" destOrd="0" presId="urn:microsoft.com/office/officeart/2008/layout/LinedList"/>
    <dgm:cxn modelId="{F61B6C84-C257-476C-91FE-88B1E6900492}" type="presParOf" srcId="{E034AB9E-E454-44CD-9CEA-2569572A20DD}" destId="{7577DEB6-E1C3-49F0-AF24-0C0357A5D6D4}" srcOrd="3" destOrd="0" presId="urn:microsoft.com/office/officeart/2008/layout/LinedList"/>
    <dgm:cxn modelId="{4AB5AD0B-63D4-4778-BABE-18C4D9426D24}" type="presParOf" srcId="{E034AB9E-E454-44CD-9CEA-2569572A20DD}" destId="{D8118FEA-FB4B-484D-B14F-002B7AFD6618}" srcOrd="4" destOrd="0" presId="urn:microsoft.com/office/officeart/2008/layout/LinedList"/>
    <dgm:cxn modelId="{8E38AA81-842C-4937-B01C-43C9D4F0919E}" type="presParOf" srcId="{D8118FEA-FB4B-484D-B14F-002B7AFD6618}" destId="{93DDB023-EEAB-41CC-9951-91AB068CD1F3}" srcOrd="0" destOrd="0" presId="urn:microsoft.com/office/officeart/2008/layout/LinedList"/>
    <dgm:cxn modelId="{2A928144-7FF0-4E4A-9900-28BCE39555CF}" type="presParOf" srcId="{D8118FEA-FB4B-484D-B14F-002B7AFD6618}" destId="{E8A598CA-7D2D-4E42-86FF-5A01C22C040D}" srcOrd="1" destOrd="0" presId="urn:microsoft.com/office/officeart/2008/layout/LinedList"/>
    <dgm:cxn modelId="{FD39CBEB-4B3A-46CC-877B-47700D0F0104}" type="presParOf" srcId="{D8118FEA-FB4B-484D-B14F-002B7AFD6618}" destId="{A4BF0C4F-1D2E-4E47-A409-08DE692D5014}" srcOrd="2" destOrd="0" presId="urn:microsoft.com/office/officeart/2008/layout/LinedList"/>
    <dgm:cxn modelId="{C392AB1A-F7D0-4151-B09E-F11398690154}" type="presParOf" srcId="{E034AB9E-E454-44CD-9CEA-2569572A20DD}" destId="{0BF41D32-69D2-4DC8-8529-AD79A7976F53}" srcOrd="5" destOrd="0" presId="urn:microsoft.com/office/officeart/2008/layout/LinedList"/>
    <dgm:cxn modelId="{8113C288-907C-4B93-8C34-E4B98F30AC3C}" type="presParOf" srcId="{E034AB9E-E454-44CD-9CEA-2569572A20DD}" destId="{69ADE7F0-AFD5-4595-BBD6-B73BA31809AC}" srcOrd="6" destOrd="0" presId="urn:microsoft.com/office/officeart/2008/layout/LinedList"/>
    <dgm:cxn modelId="{C69AFE78-F626-4B86-98B1-8BAD29CD84EA}" type="presParOf" srcId="{E034AB9E-E454-44CD-9CEA-2569572A20DD}" destId="{68556877-D41E-4031-BC91-E0D8B5A7BEFC}" srcOrd="7" destOrd="0" presId="urn:microsoft.com/office/officeart/2008/layout/LinedList"/>
    <dgm:cxn modelId="{B093AEC5-63E8-4C7A-831D-3E3DE9216AD3}" type="presParOf" srcId="{68556877-D41E-4031-BC91-E0D8B5A7BEFC}" destId="{D8379B3A-7716-4AA4-9F9E-F0F7E84DDF88}" srcOrd="0" destOrd="0" presId="urn:microsoft.com/office/officeart/2008/layout/LinedList"/>
    <dgm:cxn modelId="{E2C08210-A74B-4F16-AD2F-451B61BBAFC8}" type="presParOf" srcId="{68556877-D41E-4031-BC91-E0D8B5A7BEFC}" destId="{42808933-8277-4EEF-83BF-B92CAA539C67}" srcOrd="1" destOrd="0" presId="urn:microsoft.com/office/officeart/2008/layout/LinedList"/>
    <dgm:cxn modelId="{8528E80C-4F55-4D77-819C-8FE28C8F6992}" type="presParOf" srcId="{68556877-D41E-4031-BC91-E0D8B5A7BEFC}" destId="{090D272F-A4B8-4FF1-A37C-B3A0C8654AF2}" srcOrd="2" destOrd="0" presId="urn:microsoft.com/office/officeart/2008/layout/LinedList"/>
    <dgm:cxn modelId="{CDD222FC-56EF-4090-8343-40D38F5B50CC}" type="presParOf" srcId="{E034AB9E-E454-44CD-9CEA-2569572A20DD}" destId="{AECAB8BF-B423-4405-AA01-389A1C1A94C8}" srcOrd="8" destOrd="0" presId="urn:microsoft.com/office/officeart/2008/layout/LinedList"/>
    <dgm:cxn modelId="{E36915EC-ED6A-46EB-B4F5-6AA662974C92}" type="presParOf" srcId="{E034AB9E-E454-44CD-9CEA-2569572A20DD}" destId="{2AE845F8-2470-4822-9A20-E69A5961DE81}" srcOrd="9" destOrd="0" presId="urn:microsoft.com/office/officeart/2008/layout/LinedList"/>
    <dgm:cxn modelId="{17743FD5-9B8A-4D32-A68C-9042272C8629}" type="presParOf" srcId="{E034AB9E-E454-44CD-9CEA-2569572A20DD}" destId="{EED5F72D-E3C3-4CBF-9DDC-6F40854D8690}" srcOrd="10" destOrd="0" presId="urn:microsoft.com/office/officeart/2008/layout/LinedList"/>
    <dgm:cxn modelId="{58570BDC-31FD-4D33-9599-E904DE8D4B5F}" type="presParOf" srcId="{EED5F72D-E3C3-4CBF-9DDC-6F40854D8690}" destId="{9534BA75-2BFA-4903-A14A-BCFE33099B97}" srcOrd="0" destOrd="0" presId="urn:microsoft.com/office/officeart/2008/layout/LinedList"/>
    <dgm:cxn modelId="{1DF63D3F-51B3-411D-80B6-E067C42D90FA}" type="presParOf" srcId="{EED5F72D-E3C3-4CBF-9DDC-6F40854D8690}" destId="{6B91562E-30ED-45C0-A4A9-CEE600F392C9}" srcOrd="1" destOrd="0" presId="urn:microsoft.com/office/officeart/2008/layout/LinedList"/>
    <dgm:cxn modelId="{4AC1F99C-0386-4D65-A4CF-6EF49DD09173}" type="presParOf" srcId="{EED5F72D-E3C3-4CBF-9DDC-6F40854D8690}" destId="{31636BFB-9984-4176-AC94-933A05D0B5BD}" srcOrd="2" destOrd="0" presId="urn:microsoft.com/office/officeart/2008/layout/LinedList"/>
    <dgm:cxn modelId="{E33FADD2-5F0B-44F2-B777-6E54359FED10}" type="presParOf" srcId="{E034AB9E-E454-44CD-9CEA-2569572A20DD}" destId="{A58DDBCB-D539-4D1C-AB5B-F256E8210187}" srcOrd="11" destOrd="0" presId="urn:microsoft.com/office/officeart/2008/layout/LinedList"/>
    <dgm:cxn modelId="{9637FE47-12FC-43F5-919C-8B500074D37F}" type="presParOf" srcId="{E034AB9E-E454-44CD-9CEA-2569572A20DD}" destId="{922462D6-0F4E-4BCD-BA15-CA2C463AC510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862AC2-028B-48DE-B3E7-2353E44D6820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6CF913E-B52E-4FCF-AF97-E8C13D15D535}">
      <dgm:prSet phldrT="[Текст]" custT="1"/>
      <dgm:spPr/>
      <dgm:t>
        <a:bodyPr/>
        <a:lstStyle/>
        <a:p>
          <a:pPr algn="just"/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доля учащихся школ (по возрастным группам: 8-9 </a:t>
          </a:r>
          <a:r>
            <a:rPr lang="ru-RU" sz="1200" b="1" i="1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., 10-11 </a:t>
          </a:r>
          <a:r>
            <a:rPr lang="ru-RU" sz="1200" b="1" i="1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.), охваченных практико-ориентированными программами профессиональной ориентации от общего количества учащихся по возрастным группам (%)</a:t>
          </a:r>
          <a:endParaRPr lang="ru-RU" sz="1200" b="1" i="1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gm:t>
    </dgm:pt>
    <dgm:pt modelId="{49CB32D1-F89D-4042-87C7-4BC4F6D6FE69}" type="parTrans" cxnId="{81540872-623E-4DB6-A809-3D643B334463}">
      <dgm:prSet/>
      <dgm:spPr/>
      <dgm:t>
        <a:bodyPr/>
        <a:lstStyle/>
        <a:p>
          <a:endParaRPr lang="ru-RU"/>
        </a:p>
      </dgm:t>
    </dgm:pt>
    <dgm:pt modelId="{BBE5A4C9-714E-4D08-BB5C-E6B20A21904C}" type="sibTrans" cxnId="{81540872-623E-4DB6-A809-3D643B334463}">
      <dgm:prSet/>
      <dgm:spPr/>
      <dgm:t>
        <a:bodyPr/>
        <a:lstStyle/>
        <a:p>
          <a:endParaRPr lang="ru-RU"/>
        </a:p>
      </dgm:t>
    </dgm:pt>
    <dgm:pt modelId="{96F4FE05-B52E-4645-B0F7-84329B2F68E5}">
      <dgm:prSet phldrT="[Текст]" custT="1"/>
      <dgm:spPr/>
      <dgm:t>
        <a:bodyPr/>
        <a:lstStyle/>
        <a:p>
          <a:pPr algn="just"/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Количество региональных работодателей, вовлечённых в </a:t>
          </a:r>
          <a:r>
            <a:rPr lang="ru-RU" sz="1200" b="1" i="1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профориентационную</a:t>
          </a:r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 работу со школьниками </a:t>
          </a:r>
          <a:b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</a:br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и их родителями (ед.)</a:t>
          </a:r>
          <a:endParaRPr lang="ru-RU" sz="1200" b="1" i="1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gm:t>
    </dgm:pt>
    <dgm:pt modelId="{D1606E07-E9F1-452C-B499-30642A934A10}" type="parTrans" cxnId="{6D0B22F9-767C-4BC6-A0A8-FFC0E7547A80}">
      <dgm:prSet/>
      <dgm:spPr/>
      <dgm:t>
        <a:bodyPr/>
        <a:lstStyle/>
        <a:p>
          <a:endParaRPr lang="ru-RU"/>
        </a:p>
      </dgm:t>
    </dgm:pt>
    <dgm:pt modelId="{13ACDE41-F900-4C94-9704-0789D59AE134}" type="sibTrans" cxnId="{6D0B22F9-767C-4BC6-A0A8-FFC0E7547A80}">
      <dgm:prSet/>
      <dgm:spPr/>
      <dgm:t>
        <a:bodyPr/>
        <a:lstStyle/>
        <a:p>
          <a:endParaRPr lang="ru-RU"/>
        </a:p>
      </dgm:t>
    </dgm:pt>
    <dgm:pt modelId="{BC47346E-B08A-4D10-AB0E-B3A00E6F46CF}">
      <dgm:prSet phldrT="[Текст]" custT="1"/>
      <dgm:spPr/>
      <dgm:t>
        <a:bodyPr/>
        <a:lstStyle/>
        <a:p>
          <a:pPr algn="just"/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доля мероприятий, предполагающих непосредственное участие представителей работодателей, в общем числе мероприятий </a:t>
          </a:r>
          <a:r>
            <a:rPr lang="ru-RU" sz="1200" b="1" i="1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профориентационной</a:t>
          </a:r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 направленности для школьников и их родителей, реализуемых в регионе (%)</a:t>
          </a:r>
          <a:endParaRPr lang="ru-RU" sz="1200" b="1" i="1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gm:t>
    </dgm:pt>
    <dgm:pt modelId="{8D6EE403-335C-4D37-A2C1-399E4A5611E3}" type="parTrans" cxnId="{8988CF8E-1F14-4B3B-9B82-BB3B248A540F}">
      <dgm:prSet/>
      <dgm:spPr/>
      <dgm:t>
        <a:bodyPr/>
        <a:lstStyle/>
        <a:p>
          <a:endParaRPr lang="ru-RU"/>
        </a:p>
      </dgm:t>
    </dgm:pt>
    <dgm:pt modelId="{BDF185FB-A616-4B50-88E7-F5253271BC44}" type="sibTrans" cxnId="{8988CF8E-1F14-4B3B-9B82-BB3B248A540F}">
      <dgm:prSet/>
      <dgm:spPr/>
      <dgm:t>
        <a:bodyPr/>
        <a:lstStyle/>
        <a:p>
          <a:endParaRPr lang="ru-RU"/>
        </a:p>
      </dgm:t>
    </dgm:pt>
    <dgm:pt modelId="{78B7A0D3-85F7-49CA-A315-12BCF8001F8A}">
      <dgm:prSet phldrT="[Текст]" custT="1"/>
      <dgm:spPr/>
      <dgm:t>
        <a:bodyPr/>
        <a:lstStyle/>
        <a:p>
          <a:pPr algn="just"/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количество профессиональных проб, пройденных учащимися школ, в соответствии с приоритетными отраслями экономики (по возрастным группам: 8-9 </a:t>
          </a:r>
          <a:r>
            <a:rPr lang="ru-RU" sz="1200" b="1" i="1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., 10-11 </a:t>
          </a:r>
          <a:r>
            <a:rPr lang="ru-RU" sz="1200" b="1" i="1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.) (ед.)</a:t>
          </a:r>
          <a:endParaRPr lang="ru-RU" sz="1200" b="1" i="1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gm:t>
    </dgm:pt>
    <dgm:pt modelId="{B28F5490-70AA-485B-9328-3C05C23E7ED8}" type="parTrans" cxnId="{CDAD4A55-F572-4FEB-AE0E-3D135A8ADBCE}">
      <dgm:prSet/>
      <dgm:spPr/>
      <dgm:t>
        <a:bodyPr/>
        <a:lstStyle/>
        <a:p>
          <a:endParaRPr lang="ru-RU"/>
        </a:p>
      </dgm:t>
    </dgm:pt>
    <dgm:pt modelId="{8ABCE73A-9311-4D35-8F1C-B54FDDF9B922}" type="sibTrans" cxnId="{CDAD4A55-F572-4FEB-AE0E-3D135A8ADBCE}">
      <dgm:prSet/>
      <dgm:spPr/>
      <dgm:t>
        <a:bodyPr/>
        <a:lstStyle/>
        <a:p>
          <a:endParaRPr lang="ru-RU"/>
        </a:p>
      </dgm:t>
    </dgm:pt>
    <dgm:pt modelId="{4C149C0C-3303-44A0-A3D7-0F678E9E031C}" type="pres">
      <dgm:prSet presAssocID="{C5862AC2-028B-48DE-B3E7-2353E44D682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9CE5ACB-1EC2-4029-9C2D-B95EF93A321C}" type="pres">
      <dgm:prSet presAssocID="{C5862AC2-028B-48DE-B3E7-2353E44D6820}" presName="Name1" presStyleCnt="0"/>
      <dgm:spPr/>
    </dgm:pt>
    <dgm:pt modelId="{213743BD-9230-459B-8126-8E07E82E3A5A}" type="pres">
      <dgm:prSet presAssocID="{C5862AC2-028B-48DE-B3E7-2353E44D6820}" presName="cycle" presStyleCnt="0"/>
      <dgm:spPr/>
    </dgm:pt>
    <dgm:pt modelId="{4102E578-3CF1-4AFC-8A88-8D5449579AE0}" type="pres">
      <dgm:prSet presAssocID="{C5862AC2-028B-48DE-B3E7-2353E44D6820}" presName="srcNode" presStyleLbl="node1" presStyleIdx="0" presStyleCnt="4"/>
      <dgm:spPr/>
    </dgm:pt>
    <dgm:pt modelId="{B520B28D-E67C-4E97-AD69-BBE35F023329}" type="pres">
      <dgm:prSet presAssocID="{C5862AC2-028B-48DE-B3E7-2353E44D6820}" presName="conn" presStyleLbl="parChTrans1D2" presStyleIdx="0" presStyleCnt="1"/>
      <dgm:spPr/>
      <dgm:t>
        <a:bodyPr/>
        <a:lstStyle/>
        <a:p>
          <a:endParaRPr lang="ru-RU"/>
        </a:p>
      </dgm:t>
    </dgm:pt>
    <dgm:pt modelId="{D594F001-F280-490C-BB47-D381FEF027F7}" type="pres">
      <dgm:prSet presAssocID="{C5862AC2-028B-48DE-B3E7-2353E44D6820}" presName="extraNode" presStyleLbl="node1" presStyleIdx="0" presStyleCnt="4"/>
      <dgm:spPr/>
    </dgm:pt>
    <dgm:pt modelId="{95F1959D-424B-4098-8BBB-84165E903064}" type="pres">
      <dgm:prSet presAssocID="{C5862AC2-028B-48DE-B3E7-2353E44D6820}" presName="dstNode" presStyleLbl="node1" presStyleIdx="0" presStyleCnt="4"/>
      <dgm:spPr/>
    </dgm:pt>
    <dgm:pt modelId="{AD0B7998-94B8-4C85-9014-5F143AF6D6CC}" type="pres">
      <dgm:prSet presAssocID="{B6CF913E-B52E-4FCF-AF97-E8C13D15D535}" presName="text_1" presStyleLbl="node1" presStyleIdx="0" presStyleCnt="4" custLinFactNeighborX="-223" custLinFactNeighborY="5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17EEB0-BAAE-46E4-A642-E06061EEBF2A}" type="pres">
      <dgm:prSet presAssocID="{B6CF913E-B52E-4FCF-AF97-E8C13D15D535}" presName="accent_1" presStyleCnt="0"/>
      <dgm:spPr/>
    </dgm:pt>
    <dgm:pt modelId="{E968D50D-BE9A-438E-87CF-23A50CD3F387}" type="pres">
      <dgm:prSet presAssocID="{B6CF913E-B52E-4FCF-AF97-E8C13D15D535}" presName="accentRepeatNode" presStyleLbl="solidFgAcc1" presStyleIdx="0" presStyleCnt="4"/>
      <dgm:spPr/>
    </dgm:pt>
    <dgm:pt modelId="{E8D9CA1C-0003-4009-A3E9-EC6A7AB95540}" type="pres">
      <dgm:prSet presAssocID="{78B7A0D3-85F7-49CA-A315-12BCF8001F8A}" presName="text_2" presStyleLbl="node1" presStyleIdx="1" presStyleCnt="4" custLinFactNeighborX="-233" custLinFactNeighborY="5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CF3A1-5828-4D1B-9090-534861B08909}" type="pres">
      <dgm:prSet presAssocID="{78B7A0D3-85F7-49CA-A315-12BCF8001F8A}" presName="accent_2" presStyleCnt="0"/>
      <dgm:spPr/>
    </dgm:pt>
    <dgm:pt modelId="{95287517-4F3E-48D4-AD11-02C8A2B0102B}" type="pres">
      <dgm:prSet presAssocID="{78B7A0D3-85F7-49CA-A315-12BCF8001F8A}" presName="accentRepeatNode" presStyleLbl="solidFgAcc1" presStyleIdx="1" presStyleCnt="4"/>
      <dgm:spPr/>
    </dgm:pt>
    <dgm:pt modelId="{8384B91C-53EB-41E6-9FD0-21BAE7ACB3D9}" type="pres">
      <dgm:prSet presAssocID="{96F4FE05-B52E-4645-B0F7-84329B2F68E5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8B5462-2835-469C-8612-2B21D3B55784}" type="pres">
      <dgm:prSet presAssocID="{96F4FE05-B52E-4645-B0F7-84329B2F68E5}" presName="accent_3" presStyleCnt="0"/>
      <dgm:spPr/>
    </dgm:pt>
    <dgm:pt modelId="{479E3B95-3A97-47E6-BF4B-DEE2DC034AAB}" type="pres">
      <dgm:prSet presAssocID="{96F4FE05-B52E-4645-B0F7-84329B2F68E5}" presName="accentRepeatNode" presStyleLbl="solidFgAcc1" presStyleIdx="2" presStyleCnt="4"/>
      <dgm:spPr/>
    </dgm:pt>
    <dgm:pt modelId="{F1121D81-C012-412E-ADCD-5CD8B1527DF7}" type="pres">
      <dgm:prSet presAssocID="{BC47346E-B08A-4D10-AB0E-B3A00E6F46CF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16A41-5FF9-4988-B580-369B7DC334B9}" type="pres">
      <dgm:prSet presAssocID="{BC47346E-B08A-4D10-AB0E-B3A00E6F46CF}" presName="accent_4" presStyleCnt="0"/>
      <dgm:spPr/>
    </dgm:pt>
    <dgm:pt modelId="{3E1BF8C2-2F54-471D-B66F-86926A35F401}" type="pres">
      <dgm:prSet presAssocID="{BC47346E-B08A-4D10-AB0E-B3A00E6F46CF}" presName="accentRepeatNode" presStyleLbl="solidFgAcc1" presStyleIdx="3" presStyleCnt="4"/>
      <dgm:spPr/>
    </dgm:pt>
  </dgm:ptLst>
  <dgm:cxnLst>
    <dgm:cxn modelId="{81540872-623E-4DB6-A809-3D643B334463}" srcId="{C5862AC2-028B-48DE-B3E7-2353E44D6820}" destId="{B6CF913E-B52E-4FCF-AF97-E8C13D15D535}" srcOrd="0" destOrd="0" parTransId="{49CB32D1-F89D-4042-87C7-4BC4F6D6FE69}" sibTransId="{BBE5A4C9-714E-4D08-BB5C-E6B20A21904C}"/>
    <dgm:cxn modelId="{AEA9735D-05BA-4169-8DF4-AE1E9431C8C9}" type="presOf" srcId="{BC47346E-B08A-4D10-AB0E-B3A00E6F46CF}" destId="{F1121D81-C012-412E-ADCD-5CD8B1527DF7}" srcOrd="0" destOrd="0" presId="urn:microsoft.com/office/officeart/2008/layout/VerticalCurvedList"/>
    <dgm:cxn modelId="{B45B9EF6-BD4D-4511-B00E-C9FD6C656407}" type="presOf" srcId="{B6CF913E-B52E-4FCF-AF97-E8C13D15D535}" destId="{AD0B7998-94B8-4C85-9014-5F143AF6D6CC}" srcOrd="0" destOrd="0" presId="urn:microsoft.com/office/officeart/2008/layout/VerticalCurvedList"/>
    <dgm:cxn modelId="{0AEA683C-7765-4340-8398-FB39983EA9D7}" type="presOf" srcId="{96F4FE05-B52E-4645-B0F7-84329B2F68E5}" destId="{8384B91C-53EB-41E6-9FD0-21BAE7ACB3D9}" srcOrd="0" destOrd="0" presId="urn:microsoft.com/office/officeart/2008/layout/VerticalCurvedList"/>
    <dgm:cxn modelId="{CDAD4A55-F572-4FEB-AE0E-3D135A8ADBCE}" srcId="{C5862AC2-028B-48DE-B3E7-2353E44D6820}" destId="{78B7A0D3-85F7-49CA-A315-12BCF8001F8A}" srcOrd="1" destOrd="0" parTransId="{B28F5490-70AA-485B-9328-3C05C23E7ED8}" sibTransId="{8ABCE73A-9311-4D35-8F1C-B54FDDF9B922}"/>
    <dgm:cxn modelId="{62AC144F-2650-4C7B-9C7C-F0ED8B8D377F}" type="presOf" srcId="{BBE5A4C9-714E-4D08-BB5C-E6B20A21904C}" destId="{B520B28D-E67C-4E97-AD69-BBE35F023329}" srcOrd="0" destOrd="0" presId="urn:microsoft.com/office/officeart/2008/layout/VerticalCurvedList"/>
    <dgm:cxn modelId="{9A7BC1D2-D5AC-41CA-A852-26D5B1004435}" type="presOf" srcId="{C5862AC2-028B-48DE-B3E7-2353E44D6820}" destId="{4C149C0C-3303-44A0-A3D7-0F678E9E031C}" srcOrd="0" destOrd="0" presId="urn:microsoft.com/office/officeart/2008/layout/VerticalCurvedList"/>
    <dgm:cxn modelId="{8988CF8E-1F14-4B3B-9B82-BB3B248A540F}" srcId="{C5862AC2-028B-48DE-B3E7-2353E44D6820}" destId="{BC47346E-B08A-4D10-AB0E-B3A00E6F46CF}" srcOrd="3" destOrd="0" parTransId="{8D6EE403-335C-4D37-A2C1-399E4A5611E3}" sibTransId="{BDF185FB-A616-4B50-88E7-F5253271BC44}"/>
    <dgm:cxn modelId="{6D0B22F9-767C-4BC6-A0A8-FFC0E7547A80}" srcId="{C5862AC2-028B-48DE-B3E7-2353E44D6820}" destId="{96F4FE05-B52E-4645-B0F7-84329B2F68E5}" srcOrd="2" destOrd="0" parTransId="{D1606E07-E9F1-452C-B499-30642A934A10}" sibTransId="{13ACDE41-F900-4C94-9704-0789D59AE134}"/>
    <dgm:cxn modelId="{3F29FDF2-4214-4E8E-8A1F-6A2610B6B28B}" type="presOf" srcId="{78B7A0D3-85F7-49CA-A315-12BCF8001F8A}" destId="{E8D9CA1C-0003-4009-A3E9-EC6A7AB95540}" srcOrd="0" destOrd="0" presId="urn:microsoft.com/office/officeart/2008/layout/VerticalCurvedList"/>
    <dgm:cxn modelId="{61579B5A-2342-403E-A3FE-4D14E3E23141}" type="presParOf" srcId="{4C149C0C-3303-44A0-A3D7-0F678E9E031C}" destId="{49CE5ACB-1EC2-4029-9C2D-B95EF93A321C}" srcOrd="0" destOrd="0" presId="urn:microsoft.com/office/officeart/2008/layout/VerticalCurvedList"/>
    <dgm:cxn modelId="{A9757B90-4FDB-458E-A160-B9D792B874AE}" type="presParOf" srcId="{49CE5ACB-1EC2-4029-9C2D-B95EF93A321C}" destId="{213743BD-9230-459B-8126-8E07E82E3A5A}" srcOrd="0" destOrd="0" presId="urn:microsoft.com/office/officeart/2008/layout/VerticalCurvedList"/>
    <dgm:cxn modelId="{08CB1BAA-69A5-4B93-AD44-AAC4D25ECE3A}" type="presParOf" srcId="{213743BD-9230-459B-8126-8E07E82E3A5A}" destId="{4102E578-3CF1-4AFC-8A88-8D5449579AE0}" srcOrd="0" destOrd="0" presId="urn:microsoft.com/office/officeart/2008/layout/VerticalCurvedList"/>
    <dgm:cxn modelId="{6E6B8EFF-9591-428D-A2A6-08F6658DF2B7}" type="presParOf" srcId="{213743BD-9230-459B-8126-8E07E82E3A5A}" destId="{B520B28D-E67C-4E97-AD69-BBE35F023329}" srcOrd="1" destOrd="0" presId="urn:microsoft.com/office/officeart/2008/layout/VerticalCurvedList"/>
    <dgm:cxn modelId="{8ABE70C5-2F38-4C59-9A8E-7AD0A7FD6C28}" type="presParOf" srcId="{213743BD-9230-459B-8126-8E07E82E3A5A}" destId="{D594F001-F280-490C-BB47-D381FEF027F7}" srcOrd="2" destOrd="0" presId="urn:microsoft.com/office/officeart/2008/layout/VerticalCurvedList"/>
    <dgm:cxn modelId="{1D95DF76-8C35-4B7F-A147-F3AEE0A09D77}" type="presParOf" srcId="{213743BD-9230-459B-8126-8E07E82E3A5A}" destId="{95F1959D-424B-4098-8BBB-84165E903064}" srcOrd="3" destOrd="0" presId="urn:microsoft.com/office/officeart/2008/layout/VerticalCurvedList"/>
    <dgm:cxn modelId="{7FB549A9-71FE-4E29-868E-5CA7E5EAC583}" type="presParOf" srcId="{49CE5ACB-1EC2-4029-9C2D-B95EF93A321C}" destId="{AD0B7998-94B8-4C85-9014-5F143AF6D6CC}" srcOrd="1" destOrd="0" presId="urn:microsoft.com/office/officeart/2008/layout/VerticalCurvedList"/>
    <dgm:cxn modelId="{A1E87F9E-AA0C-4AE8-813A-F2D8D0663EDA}" type="presParOf" srcId="{49CE5ACB-1EC2-4029-9C2D-B95EF93A321C}" destId="{BB17EEB0-BAAE-46E4-A642-E06061EEBF2A}" srcOrd="2" destOrd="0" presId="urn:microsoft.com/office/officeart/2008/layout/VerticalCurvedList"/>
    <dgm:cxn modelId="{1F640AA6-2C7E-4C4B-B505-D15ED199479F}" type="presParOf" srcId="{BB17EEB0-BAAE-46E4-A642-E06061EEBF2A}" destId="{E968D50D-BE9A-438E-87CF-23A50CD3F387}" srcOrd="0" destOrd="0" presId="urn:microsoft.com/office/officeart/2008/layout/VerticalCurvedList"/>
    <dgm:cxn modelId="{80836E82-315E-4910-A0D4-B3A3B987CECC}" type="presParOf" srcId="{49CE5ACB-1EC2-4029-9C2D-B95EF93A321C}" destId="{E8D9CA1C-0003-4009-A3E9-EC6A7AB95540}" srcOrd="3" destOrd="0" presId="urn:microsoft.com/office/officeart/2008/layout/VerticalCurvedList"/>
    <dgm:cxn modelId="{BB1D0329-0B5A-4E7B-87A3-B328B6B7421A}" type="presParOf" srcId="{49CE5ACB-1EC2-4029-9C2D-B95EF93A321C}" destId="{C1FCF3A1-5828-4D1B-9090-534861B08909}" srcOrd="4" destOrd="0" presId="urn:microsoft.com/office/officeart/2008/layout/VerticalCurvedList"/>
    <dgm:cxn modelId="{424675AB-AAA5-4266-BCE1-14EC33543E67}" type="presParOf" srcId="{C1FCF3A1-5828-4D1B-9090-534861B08909}" destId="{95287517-4F3E-48D4-AD11-02C8A2B0102B}" srcOrd="0" destOrd="0" presId="urn:microsoft.com/office/officeart/2008/layout/VerticalCurvedList"/>
    <dgm:cxn modelId="{1610E7D8-5EC8-4F61-BC1D-123B07DB0A6D}" type="presParOf" srcId="{49CE5ACB-1EC2-4029-9C2D-B95EF93A321C}" destId="{8384B91C-53EB-41E6-9FD0-21BAE7ACB3D9}" srcOrd="5" destOrd="0" presId="urn:microsoft.com/office/officeart/2008/layout/VerticalCurvedList"/>
    <dgm:cxn modelId="{AB4439A9-AB5B-4BD1-88DB-C922D36E7FFA}" type="presParOf" srcId="{49CE5ACB-1EC2-4029-9C2D-B95EF93A321C}" destId="{B68B5462-2835-469C-8612-2B21D3B55784}" srcOrd="6" destOrd="0" presId="urn:microsoft.com/office/officeart/2008/layout/VerticalCurvedList"/>
    <dgm:cxn modelId="{399007AB-4AE2-40B1-AF1B-3D0EA2F1BDF9}" type="presParOf" srcId="{B68B5462-2835-469C-8612-2B21D3B55784}" destId="{479E3B95-3A97-47E6-BF4B-DEE2DC034AAB}" srcOrd="0" destOrd="0" presId="urn:microsoft.com/office/officeart/2008/layout/VerticalCurvedList"/>
    <dgm:cxn modelId="{60FB4D6D-E34C-433A-A4ED-C45AA5792A77}" type="presParOf" srcId="{49CE5ACB-1EC2-4029-9C2D-B95EF93A321C}" destId="{F1121D81-C012-412E-ADCD-5CD8B1527DF7}" srcOrd="7" destOrd="0" presId="urn:microsoft.com/office/officeart/2008/layout/VerticalCurvedList"/>
    <dgm:cxn modelId="{F4923ED5-F13E-4525-8C3D-CD0867D6B12A}" type="presParOf" srcId="{49CE5ACB-1EC2-4029-9C2D-B95EF93A321C}" destId="{F0D16A41-5FF9-4988-B580-369B7DC334B9}" srcOrd="8" destOrd="0" presId="urn:microsoft.com/office/officeart/2008/layout/VerticalCurvedList"/>
    <dgm:cxn modelId="{3BEA9C47-E8D0-4BFB-9A61-5E61E9BED5CD}" type="presParOf" srcId="{F0D16A41-5FF9-4988-B580-369B7DC334B9}" destId="{3E1BF8C2-2F54-471D-B66F-86926A35F40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8D69B-1E5E-41E6-9D5B-9C2AC1008FAF}">
      <dsp:nvSpPr>
        <dsp:cNvPr id="0" name=""/>
        <dsp:cNvSpPr/>
      </dsp:nvSpPr>
      <dsp:spPr>
        <a:xfrm>
          <a:off x="0" y="1863"/>
          <a:ext cx="799288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824B5-6760-4FF5-B0ED-B4C61529E31E}">
      <dsp:nvSpPr>
        <dsp:cNvPr id="0" name=""/>
        <dsp:cNvSpPr/>
      </dsp:nvSpPr>
      <dsp:spPr>
        <a:xfrm>
          <a:off x="0" y="1863"/>
          <a:ext cx="90975" cy="3812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0" y="1863"/>
        <a:ext cx="90975" cy="3812697"/>
      </dsp:txXfrm>
    </dsp:sp>
    <dsp:sp modelId="{ACB1EFD0-B238-4CC4-ABF9-6A2591E22DFE}">
      <dsp:nvSpPr>
        <dsp:cNvPr id="0" name=""/>
        <dsp:cNvSpPr/>
      </dsp:nvSpPr>
      <dsp:spPr>
        <a:xfrm>
          <a:off x="210868" y="46683"/>
          <a:ext cx="6274417" cy="896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построение систематического, эффективного взаимодействия всех групп субъектов по вопросам сопровождения профессионального самоопределения школьников</a:t>
          </a:r>
        </a:p>
        <a:p>
          <a:pPr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210868" y="46683"/>
        <a:ext cx="6274417" cy="896393"/>
      </dsp:txXfrm>
    </dsp:sp>
    <dsp:sp modelId="{595C68E7-E569-47F6-94EC-B82807F06967}">
      <dsp:nvSpPr>
        <dsp:cNvPr id="0" name=""/>
        <dsp:cNvSpPr/>
      </dsp:nvSpPr>
      <dsp:spPr>
        <a:xfrm>
          <a:off x="90975" y="943076"/>
          <a:ext cx="639431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598CA-7D2D-4E42-86FF-5A01C22C040D}">
      <dsp:nvSpPr>
        <dsp:cNvPr id="0" name=""/>
        <dsp:cNvSpPr/>
      </dsp:nvSpPr>
      <dsp:spPr>
        <a:xfrm>
          <a:off x="210868" y="987896"/>
          <a:ext cx="6274417" cy="896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организация сетевого сотрудничества образовательных организаций всех типов по обеспечению непрерывности и преемственности профориентационной работы</a:t>
          </a:r>
        </a:p>
        <a:p>
          <a:pPr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210868" y="987896"/>
        <a:ext cx="6274417" cy="896393"/>
      </dsp:txXfrm>
    </dsp:sp>
    <dsp:sp modelId="{0BF41D32-69D2-4DC8-8529-AD79A7976F53}">
      <dsp:nvSpPr>
        <dsp:cNvPr id="0" name=""/>
        <dsp:cNvSpPr/>
      </dsp:nvSpPr>
      <dsp:spPr>
        <a:xfrm>
          <a:off x="90975" y="1884289"/>
          <a:ext cx="639431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08933-8277-4EEF-83BF-B92CAA539C67}">
      <dsp:nvSpPr>
        <dsp:cNvPr id="0" name=""/>
        <dsp:cNvSpPr/>
      </dsp:nvSpPr>
      <dsp:spPr>
        <a:xfrm>
          <a:off x="210868" y="1929109"/>
          <a:ext cx="6274417" cy="896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организация межведомственного взаимодействия между органами управления и организациями различной ведомственной принадлежности по координации работы по созданию единой стандартизованной нормативно-методической и информационной базы профориентации в республике</a:t>
          </a:r>
          <a:endParaRPr lang="ru-RU" sz="1400" kern="1200" dirty="0"/>
        </a:p>
      </dsp:txBody>
      <dsp:txXfrm>
        <a:off x="210868" y="1929109"/>
        <a:ext cx="6274417" cy="896393"/>
      </dsp:txXfrm>
    </dsp:sp>
    <dsp:sp modelId="{AECAB8BF-B423-4405-AA01-389A1C1A94C8}">
      <dsp:nvSpPr>
        <dsp:cNvPr id="0" name=""/>
        <dsp:cNvSpPr/>
      </dsp:nvSpPr>
      <dsp:spPr>
        <a:xfrm>
          <a:off x="90975" y="2825502"/>
          <a:ext cx="639431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1562E-30ED-45C0-A4A9-CEE600F392C9}">
      <dsp:nvSpPr>
        <dsp:cNvPr id="0" name=""/>
        <dsp:cNvSpPr/>
      </dsp:nvSpPr>
      <dsp:spPr>
        <a:xfrm>
          <a:off x="210868" y="2870322"/>
          <a:ext cx="6274417" cy="896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системная и комплексная деятельность по кадровому обеспечению профориентационной работы</a:t>
          </a:r>
        </a:p>
        <a:p>
          <a:pPr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210868" y="2870322"/>
        <a:ext cx="6274417" cy="896393"/>
      </dsp:txXfrm>
    </dsp:sp>
    <dsp:sp modelId="{A58DDBCB-D539-4D1C-AB5B-F256E8210187}">
      <dsp:nvSpPr>
        <dsp:cNvPr id="0" name=""/>
        <dsp:cNvSpPr/>
      </dsp:nvSpPr>
      <dsp:spPr>
        <a:xfrm>
          <a:off x="90975" y="3766715"/>
          <a:ext cx="639431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0B28D-E67C-4E97-AD69-BBE35F023329}">
      <dsp:nvSpPr>
        <dsp:cNvPr id="0" name=""/>
        <dsp:cNvSpPr/>
      </dsp:nvSpPr>
      <dsp:spPr>
        <a:xfrm>
          <a:off x="-4757272" y="-729178"/>
          <a:ext cx="5666373" cy="5666373"/>
        </a:xfrm>
        <a:prstGeom prst="blockArc">
          <a:avLst>
            <a:gd name="adj1" fmla="val 18900000"/>
            <a:gd name="adj2" fmla="val 2700000"/>
            <a:gd name="adj3" fmla="val 381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0B7998-94B8-4C85-9014-5F143AF6D6CC}">
      <dsp:nvSpPr>
        <dsp:cNvPr id="0" name=""/>
        <dsp:cNvSpPr/>
      </dsp:nvSpPr>
      <dsp:spPr>
        <a:xfrm>
          <a:off x="456993" y="358210"/>
          <a:ext cx="8574927" cy="64736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3843" tIns="30480" rIns="30480" bIns="3048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доля учащихся школ (по возрастным группам: 8-9 </a:t>
          </a:r>
          <a:r>
            <a:rPr lang="ru-RU" sz="1200" b="1" i="1" kern="1200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., 10-11 </a:t>
          </a:r>
          <a:r>
            <a:rPr lang="ru-RU" sz="1200" b="1" i="1" kern="1200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.), охваченных практико-ориентированными программами профессиональной ориентации от общего количества учащихся по возрастным группам (%)</a:t>
          </a:r>
          <a:endParaRPr lang="ru-RU" sz="1200" b="1" i="1" kern="1200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sp:txBody>
      <dsp:txXfrm>
        <a:off x="456993" y="358210"/>
        <a:ext cx="8574927" cy="647361"/>
      </dsp:txXfrm>
    </dsp:sp>
    <dsp:sp modelId="{E968D50D-BE9A-438E-87CF-23A50CD3F387}">
      <dsp:nvSpPr>
        <dsp:cNvPr id="0" name=""/>
        <dsp:cNvSpPr/>
      </dsp:nvSpPr>
      <dsp:spPr>
        <a:xfrm>
          <a:off x="71514" y="242592"/>
          <a:ext cx="809201" cy="8092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8D9CA1C-0003-4009-A3E9-EC6A7AB95540}">
      <dsp:nvSpPr>
        <dsp:cNvPr id="0" name=""/>
        <dsp:cNvSpPr/>
      </dsp:nvSpPr>
      <dsp:spPr>
        <a:xfrm>
          <a:off x="828147" y="1329420"/>
          <a:ext cx="8203780" cy="647361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3843" tIns="30480" rIns="30480" bIns="3048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количество профессиональных проб, пройденных учащимися школ, в соответствии с приоритетными отраслями экономики (по возрастным группам: 8-9 </a:t>
          </a:r>
          <a:r>
            <a:rPr lang="ru-RU" sz="1200" b="1" i="1" kern="1200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., 10-11 </a:t>
          </a:r>
          <a:r>
            <a:rPr lang="ru-RU" sz="1200" b="1" i="1" kern="1200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кл</a:t>
          </a: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.) (ед.)</a:t>
          </a:r>
          <a:endParaRPr lang="ru-RU" sz="1200" b="1" i="1" kern="1200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sp:txBody>
      <dsp:txXfrm>
        <a:off x="828147" y="1329420"/>
        <a:ext cx="8203780" cy="647361"/>
      </dsp:txXfrm>
    </dsp:sp>
    <dsp:sp modelId="{95287517-4F3E-48D4-AD11-02C8A2B0102B}">
      <dsp:nvSpPr>
        <dsp:cNvPr id="0" name=""/>
        <dsp:cNvSpPr/>
      </dsp:nvSpPr>
      <dsp:spPr>
        <a:xfrm>
          <a:off x="442661" y="1213802"/>
          <a:ext cx="809201" cy="8092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384B91C-53EB-41E6-9FD0-21BAE7ACB3D9}">
      <dsp:nvSpPr>
        <dsp:cNvPr id="0" name=""/>
        <dsp:cNvSpPr/>
      </dsp:nvSpPr>
      <dsp:spPr>
        <a:xfrm>
          <a:off x="847262" y="2265932"/>
          <a:ext cx="8203780" cy="647361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3843" tIns="30480" rIns="30480" bIns="3048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Количество региональных работодателей, вовлечённых в </a:t>
          </a:r>
          <a:r>
            <a:rPr lang="ru-RU" sz="1200" b="1" i="1" kern="1200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профориентационную</a:t>
          </a: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 работу со школьниками </a:t>
          </a:r>
          <a:b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</a:b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и их родителями (ед.)</a:t>
          </a:r>
          <a:endParaRPr lang="ru-RU" sz="1200" b="1" i="1" kern="1200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sp:txBody>
      <dsp:txXfrm>
        <a:off x="847262" y="2265932"/>
        <a:ext cx="8203780" cy="647361"/>
      </dsp:txXfrm>
    </dsp:sp>
    <dsp:sp modelId="{479E3B95-3A97-47E6-BF4B-DEE2DC034AAB}">
      <dsp:nvSpPr>
        <dsp:cNvPr id="0" name=""/>
        <dsp:cNvSpPr/>
      </dsp:nvSpPr>
      <dsp:spPr>
        <a:xfrm>
          <a:off x="442661" y="2185012"/>
          <a:ext cx="809201" cy="8092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1121D81-C012-412E-ADCD-5CD8B1527DF7}">
      <dsp:nvSpPr>
        <dsp:cNvPr id="0" name=""/>
        <dsp:cNvSpPr/>
      </dsp:nvSpPr>
      <dsp:spPr>
        <a:xfrm>
          <a:off x="476115" y="3237142"/>
          <a:ext cx="8574927" cy="647361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3843" tIns="30480" rIns="30480" bIns="3048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доля мероприятий, предполагающих непосредственное участие представителей работодателей, в общем числе мероприятий </a:t>
          </a:r>
          <a:r>
            <a:rPr lang="ru-RU" sz="1200" b="1" i="1" kern="1200" dirty="0" err="1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профориентационной</a:t>
          </a:r>
          <a:r>
            <a:rPr lang="ru-RU" sz="1200" b="1" i="1" kern="12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Iskoola Pota" panose="020B0502040204020203" pitchFamily="34" charset="0"/>
            </a:rPr>
            <a:t> направленности для школьников и их родителей, реализуемых в регионе (%)</a:t>
          </a:r>
          <a:endParaRPr lang="ru-RU" sz="1200" b="1" i="1" kern="1200" dirty="0">
            <a:solidFill>
              <a:schemeClr val="tx1">
                <a:lumMod val="85000"/>
                <a:lumOff val="15000"/>
              </a:schemeClr>
            </a:solidFill>
            <a:effectLst/>
            <a:cs typeface="Iskoola Pota" panose="020B0502040204020203" pitchFamily="34" charset="0"/>
          </a:endParaRPr>
        </a:p>
      </dsp:txBody>
      <dsp:txXfrm>
        <a:off x="476115" y="3237142"/>
        <a:ext cx="8574927" cy="647361"/>
      </dsp:txXfrm>
    </dsp:sp>
    <dsp:sp modelId="{3E1BF8C2-2F54-471D-B66F-86926A35F401}">
      <dsp:nvSpPr>
        <dsp:cNvPr id="0" name=""/>
        <dsp:cNvSpPr/>
      </dsp:nvSpPr>
      <dsp:spPr>
        <a:xfrm>
          <a:off x="71514" y="3156222"/>
          <a:ext cx="809201" cy="8092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походы к организации профориентационной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школьниками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01056"/>
            <a:ext cx="7920880" cy="1503670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Шафикова Гульназ Радмиловна, </a:t>
            </a:r>
            <a:endParaRPr lang="ru-RU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/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министр образования Республики Башкортостан</a:t>
            </a:r>
            <a:endParaRPr lang="ru-RU" sz="28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997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10478" y="1876640"/>
            <a:ext cx="40719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Субъекты региональной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профориентации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05" y="1873985"/>
            <a:ext cx="216024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учащиеся общеобразовательных школ </a:t>
            </a:r>
            <a:b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 их родители</a:t>
            </a:r>
            <a:b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12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(семьи, законные представители)</a:t>
            </a:r>
            <a:endParaRPr lang="ru-RU" sz="12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02945" y="3219822"/>
            <a:ext cx="2165125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предприятия-</a:t>
            </a:r>
          </a:p>
          <a:p>
            <a:pPr algn="ctr"/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работодатели и их объединения, действующие в масштабах территории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86210" y="813939"/>
            <a:ext cx="216024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образовательные организации всех типов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04045" y="813938"/>
            <a:ext cx="1929571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органы исполнительной власти региона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04248" y="2077856"/>
            <a:ext cx="1829590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органы местного самоуправления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042872" y="3312154"/>
            <a:ext cx="2010455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 другие заинтересованные организации</a:t>
            </a:r>
            <a:endParaRPr lang="ru-RU" sz="1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5560"/>
            <a:ext cx="9144000" cy="852056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0" y="7356"/>
            <a:ext cx="91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Региональная модель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профориентации</a:t>
            </a:r>
            <a:endParaRPr lang="ru-RU" dirty="0"/>
          </a:p>
        </p:txBody>
      </p:sp>
      <p:sp>
        <p:nvSpPr>
          <p:cNvPr id="28" name="Стрелка вверх 27"/>
          <p:cNvSpPr/>
          <p:nvPr/>
        </p:nvSpPr>
        <p:spPr>
          <a:xfrm>
            <a:off x="3566330" y="1347614"/>
            <a:ext cx="216024" cy="392266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верх 28"/>
          <p:cNvSpPr/>
          <p:nvPr/>
        </p:nvSpPr>
        <p:spPr>
          <a:xfrm>
            <a:off x="5652120" y="1347614"/>
            <a:ext cx="216024" cy="392265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верх 29"/>
          <p:cNvSpPr/>
          <p:nvPr/>
        </p:nvSpPr>
        <p:spPr>
          <a:xfrm rot="5400000">
            <a:off x="6390272" y="2117437"/>
            <a:ext cx="216024" cy="362241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rot="16200000">
            <a:off x="2676509" y="2120190"/>
            <a:ext cx="216024" cy="406613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верх 31"/>
          <p:cNvSpPr/>
          <p:nvPr/>
        </p:nvSpPr>
        <p:spPr>
          <a:xfrm rot="10800000">
            <a:off x="3502627" y="2643759"/>
            <a:ext cx="216024" cy="402228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верх 32"/>
          <p:cNvSpPr/>
          <p:nvPr/>
        </p:nvSpPr>
        <p:spPr>
          <a:xfrm rot="10800000">
            <a:off x="5860819" y="2643760"/>
            <a:ext cx="216024" cy="402228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0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Стрелка вниз 65"/>
          <p:cNvSpPr/>
          <p:nvPr/>
        </p:nvSpPr>
        <p:spPr>
          <a:xfrm rot="5400000">
            <a:off x="5502563" y="2081981"/>
            <a:ext cx="348853" cy="52363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3" name="Стрелка вниз 62"/>
          <p:cNvSpPr/>
          <p:nvPr/>
        </p:nvSpPr>
        <p:spPr>
          <a:xfrm rot="6538041">
            <a:off x="5491734" y="2677316"/>
            <a:ext cx="348854" cy="54820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4" name="Стрелка вниз 63"/>
          <p:cNvSpPr/>
          <p:nvPr/>
        </p:nvSpPr>
        <p:spPr>
          <a:xfrm rot="3397919">
            <a:off x="5503159" y="1245868"/>
            <a:ext cx="347663" cy="920976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5" name="Стрелка вниз 64"/>
          <p:cNvSpPr/>
          <p:nvPr/>
        </p:nvSpPr>
        <p:spPr>
          <a:xfrm>
            <a:off x="4169626" y="1474398"/>
            <a:ext cx="347663" cy="150615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792" y="0"/>
            <a:ext cx="9144000" cy="4115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Формирование модельного плана профориентации школьников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pSp>
        <p:nvGrpSpPr>
          <p:cNvPr id="91144" name="Группа 6"/>
          <p:cNvGrpSpPr>
            <a:grpSpLocks/>
          </p:cNvGrpSpPr>
          <p:nvPr/>
        </p:nvGrpSpPr>
        <p:grpSpPr bwMode="auto">
          <a:xfrm>
            <a:off x="154703" y="3630491"/>
            <a:ext cx="2437356" cy="1097000"/>
            <a:chOff x="45383" y="1117821"/>
            <a:chExt cx="2695702" cy="150105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5383" y="1643387"/>
              <a:ext cx="2695702" cy="975492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Обеспечение единого муниципального пространства по профориентационной работе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5383" y="1117821"/>
              <a:ext cx="2695702" cy="493087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Органы местного самоуправления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5" name="Группа 25"/>
          <p:cNvGrpSpPr>
            <a:grpSpLocks/>
          </p:cNvGrpSpPr>
          <p:nvPr/>
        </p:nvGrpSpPr>
        <p:grpSpPr bwMode="auto">
          <a:xfrm>
            <a:off x="3265214" y="368440"/>
            <a:ext cx="2254526" cy="1051794"/>
            <a:chOff x="52720" y="1281863"/>
            <a:chExt cx="2695702" cy="135265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52720" y="1767723"/>
              <a:ext cx="2695702" cy="866799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Межведомственная рабочая группа по разработке единой региональной модели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2720" y="1281863"/>
              <a:ext cx="2695702" cy="633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Органы исполнительной власти республики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6" name="Группа 30"/>
          <p:cNvGrpSpPr>
            <a:grpSpLocks/>
          </p:cNvGrpSpPr>
          <p:nvPr/>
        </p:nvGrpSpPr>
        <p:grpSpPr bwMode="auto">
          <a:xfrm>
            <a:off x="6156177" y="516544"/>
            <a:ext cx="2304256" cy="1079440"/>
            <a:chOff x="52720" y="1281862"/>
            <a:chExt cx="2695417" cy="155941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52720" y="1773751"/>
              <a:ext cx="2695417" cy="106753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5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Разработка дорожных карт;</a:t>
              </a:r>
              <a:b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Организация профессионального просвещения</a:t>
              </a:r>
              <a:endParaRPr lang="ru-RU" sz="105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2720" y="1281862"/>
              <a:ext cx="2695417" cy="67678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Общеобразовательные организации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7" name="Группа 34"/>
          <p:cNvGrpSpPr>
            <a:grpSpLocks/>
          </p:cNvGrpSpPr>
          <p:nvPr/>
        </p:nvGrpSpPr>
        <p:grpSpPr bwMode="auto">
          <a:xfrm>
            <a:off x="6156177" y="1706356"/>
            <a:ext cx="2313721" cy="1073515"/>
            <a:chOff x="-361481" y="1472518"/>
            <a:chExt cx="3417560" cy="1969044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-361481" y="2015638"/>
              <a:ext cx="3417560" cy="1425924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Разработка программ профессиональных проб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-361481" y="1472518"/>
              <a:ext cx="3417560" cy="87501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Профессиональные образовательные организации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8" name="Группа 39"/>
          <p:cNvGrpSpPr>
            <a:grpSpLocks/>
          </p:cNvGrpSpPr>
          <p:nvPr/>
        </p:nvGrpSpPr>
        <p:grpSpPr bwMode="auto">
          <a:xfrm>
            <a:off x="3488077" y="1743546"/>
            <a:ext cx="1796784" cy="1545862"/>
            <a:chOff x="3031506" y="3005138"/>
            <a:chExt cx="1957579" cy="1684202"/>
          </a:xfrm>
        </p:grpSpPr>
        <p:sp>
          <p:nvSpPr>
            <p:cNvPr id="45" name="Oval 17"/>
            <p:cNvSpPr>
              <a:spLocks noChangeArrowheads="1"/>
            </p:cNvSpPr>
            <p:nvPr/>
          </p:nvSpPr>
          <p:spPr bwMode="gray">
            <a:xfrm>
              <a:off x="3031506" y="3005138"/>
              <a:ext cx="1957579" cy="168420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srgbClr val="1F497D"/>
                </a:solidFill>
                <a:latin typeface="Arial" pitchFamily="34" charset="0"/>
              </a:endParaRPr>
            </a:p>
          </p:txBody>
        </p:sp>
        <p:sp>
          <p:nvSpPr>
            <p:cNvPr id="91162" name="Text Box 29"/>
            <p:cNvSpPr txBox="1">
              <a:spLocks noChangeArrowheads="1"/>
            </p:cNvSpPr>
            <p:nvPr/>
          </p:nvSpPr>
          <p:spPr bwMode="auto">
            <a:xfrm>
              <a:off x="3166859" y="3496230"/>
              <a:ext cx="1686874" cy="704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b="1" dirty="0" smtClean="0">
                  <a:solidFill>
                    <a:schemeClr val="tx2">
                      <a:lumMod val="75000"/>
                    </a:schemeClr>
                  </a:solidFill>
                  <a:latin typeface="Arial" charset="0"/>
                </a:rPr>
                <a:t>Модельный план профориентации школьников</a:t>
              </a:r>
              <a:endParaRPr lang="ru-RU" sz="1050" b="1" dirty="0">
                <a:latin typeface="Arial" charset="0"/>
              </a:endParaRPr>
            </a:p>
          </p:txBody>
        </p:sp>
      </p:grpSp>
      <p:grpSp>
        <p:nvGrpSpPr>
          <p:cNvPr id="34" name="Группа 6"/>
          <p:cNvGrpSpPr>
            <a:grpSpLocks/>
          </p:cNvGrpSpPr>
          <p:nvPr/>
        </p:nvGrpSpPr>
        <p:grpSpPr bwMode="auto">
          <a:xfrm>
            <a:off x="6156177" y="2872061"/>
            <a:ext cx="2314724" cy="952225"/>
            <a:chOff x="45383" y="1117821"/>
            <a:chExt cx="2695702" cy="150105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5383" y="1643387"/>
              <a:ext cx="2695702" cy="975492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Разработка цикла профессиональных конкурсов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5383" y="1117821"/>
              <a:ext cx="2695702" cy="684844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Образовательные организации высшего образования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39" name="Группа 25"/>
          <p:cNvGrpSpPr>
            <a:grpSpLocks/>
          </p:cNvGrpSpPr>
          <p:nvPr/>
        </p:nvGrpSpPr>
        <p:grpSpPr bwMode="auto">
          <a:xfrm>
            <a:off x="3216193" y="3589578"/>
            <a:ext cx="2254528" cy="1446710"/>
            <a:chOff x="52720" y="1281863"/>
            <a:chExt cx="2695702" cy="1488990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2720" y="1767723"/>
              <a:ext cx="2695702" cy="100313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Разработка цикла программ доп. проф. образования;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Организация региональной системы обмена опытом</a:t>
              </a: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2720" y="1281863"/>
              <a:ext cx="2695702" cy="5095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Институт развития образования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sp>
        <p:nvSpPr>
          <p:cNvPr id="43" name="Стрелка вниз 42"/>
          <p:cNvSpPr/>
          <p:nvPr/>
        </p:nvSpPr>
        <p:spPr>
          <a:xfrm rot="13828063">
            <a:off x="2889263" y="3043499"/>
            <a:ext cx="348854" cy="737121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grpSp>
        <p:nvGrpSpPr>
          <p:cNvPr id="47" name="Группа 34"/>
          <p:cNvGrpSpPr>
            <a:grpSpLocks/>
          </p:cNvGrpSpPr>
          <p:nvPr/>
        </p:nvGrpSpPr>
        <p:grpSpPr bwMode="auto">
          <a:xfrm>
            <a:off x="149261" y="763082"/>
            <a:ext cx="2437355" cy="1050385"/>
            <a:chOff x="-361481" y="1472518"/>
            <a:chExt cx="3417560" cy="1730787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-361481" y="1830878"/>
              <a:ext cx="3417560" cy="137242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Внесение предложений </a:t>
              </a:r>
              <a:b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по актуализации Комплексного плана по профориентации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-361481" y="1472518"/>
              <a:ext cx="3417560" cy="57053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Министерство образования РБ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50" name="Группа 30"/>
          <p:cNvGrpSpPr>
            <a:grpSpLocks/>
          </p:cNvGrpSpPr>
          <p:nvPr/>
        </p:nvGrpSpPr>
        <p:grpSpPr bwMode="auto">
          <a:xfrm>
            <a:off x="149260" y="2006830"/>
            <a:ext cx="2437355" cy="1282578"/>
            <a:chOff x="52720" y="1281862"/>
            <a:chExt cx="2695417" cy="1559420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52720" y="1773751"/>
              <a:ext cx="2695417" cy="1067531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5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Создание </a:t>
              </a:r>
              <a: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и функционирование единой информационной сети наиболее востребованных профессиях и специальностях в экономике республике</a:t>
              </a:r>
              <a:endParaRPr lang="ru-RU" sz="105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2720" y="1281862"/>
              <a:ext cx="2695417" cy="67678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Министерство семьи, труда </a:t>
              </a:r>
              <a:b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</a:b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и соц. защиты населения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53" name="Группа 34"/>
          <p:cNvGrpSpPr>
            <a:grpSpLocks/>
          </p:cNvGrpSpPr>
          <p:nvPr/>
        </p:nvGrpSpPr>
        <p:grpSpPr bwMode="auto">
          <a:xfrm>
            <a:off x="6157180" y="3902879"/>
            <a:ext cx="2313721" cy="1133409"/>
            <a:chOff x="-361481" y="1472518"/>
            <a:chExt cx="3417560" cy="1969044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-361481" y="2015638"/>
              <a:ext cx="3417560" cy="1425924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9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Организация работы по вовлечению </a:t>
              </a:r>
              <a: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детей и молодежи в </a:t>
              </a: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дополнительное образование естественно-научной и технической направленности</a:t>
              </a:r>
              <a:endParaRPr lang="ru-RU" sz="9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-361481" y="1472518"/>
              <a:ext cx="3417560" cy="84678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Организации дополнительного</a:t>
              </a:r>
              <a:endParaRPr lang="ru-RU" sz="10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образования</a:t>
              </a: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sp>
        <p:nvSpPr>
          <p:cNvPr id="57" name="Стрелка вниз 56"/>
          <p:cNvSpPr/>
          <p:nvPr/>
        </p:nvSpPr>
        <p:spPr>
          <a:xfrm rot="7817320">
            <a:off x="5445383" y="3005174"/>
            <a:ext cx="239347" cy="101369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58" name="Стрелка вниз 57"/>
          <p:cNvSpPr/>
          <p:nvPr/>
        </p:nvSpPr>
        <p:spPr>
          <a:xfrm rot="15348700">
            <a:off x="2880125" y="2462626"/>
            <a:ext cx="347663" cy="60248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59" name="Стрелка вниз 58"/>
          <p:cNvSpPr/>
          <p:nvPr/>
        </p:nvSpPr>
        <p:spPr>
          <a:xfrm rot="17537606">
            <a:off x="2929088" y="1540797"/>
            <a:ext cx="283368" cy="693821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0" name="Стрелка вниз 59"/>
          <p:cNvSpPr/>
          <p:nvPr/>
        </p:nvSpPr>
        <p:spPr>
          <a:xfrm rot="10800000">
            <a:off x="4169624" y="3338229"/>
            <a:ext cx="347663" cy="17379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018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Задачи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построения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модельного плана профориентационной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0935" y="843558"/>
            <a:ext cx="734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 </a:t>
            </a:r>
          </a:p>
          <a:p>
            <a:pPr lvl="0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 </a:t>
            </a:r>
          </a:p>
          <a:p>
            <a:pPr lvl="0"/>
            <a:endParaRPr lang="ru-RU" sz="12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 </a:t>
            </a:r>
          </a:p>
          <a:p>
            <a:pPr lvl="0"/>
            <a:r>
              <a:rPr lang="en-US" dirty="0"/>
              <a:t> </a:t>
            </a:r>
            <a:endParaRPr lang="ru-RU" dirty="0"/>
          </a:p>
          <a:p>
            <a:r>
              <a:rPr lang="ru-RU" dirty="0"/>
              <a:t> 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27997124"/>
              </p:ext>
            </p:extLst>
          </p:nvPr>
        </p:nvGraphicFramePr>
        <p:xfrm>
          <a:off x="1115616" y="627534"/>
          <a:ext cx="799288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515966"/>
            <a:ext cx="9144000" cy="627534"/>
          </a:xfrm>
          <a:prstGeom prst="rect">
            <a:avLst/>
          </a:prstGeom>
        </p:spPr>
      </p:pic>
      <p:pic>
        <p:nvPicPr>
          <p:cNvPr id="2052" name="Picture 4" descr="https://static.tildacdn.com/tild3630-6162-4131-a165-336231393432/check-correct-green-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50" y="553276"/>
            <a:ext cx="507597" cy="58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static.tildacdn.com/tild3630-6162-4131-a165-336231393432/check-correct-green-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49" y="1419622"/>
            <a:ext cx="507597" cy="58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static.tildacdn.com/tild3630-6162-4131-a165-336231393432/check-correct-green-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50" y="2284091"/>
            <a:ext cx="507597" cy="58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static.tildacdn.com/tild3630-6162-4131-a165-336231393432/check-correct-green-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50" y="3219822"/>
            <a:ext cx="507597" cy="58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64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Примерные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индикаторы управления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профориентационной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работой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75833508"/>
              </p:ext>
            </p:extLst>
          </p:nvPr>
        </p:nvGraphicFramePr>
        <p:xfrm>
          <a:off x="0" y="483518"/>
          <a:ext cx="9108504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587974"/>
            <a:ext cx="9144000" cy="55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7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587974"/>
            <a:ext cx="9144000" cy="55552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</a:pPr>
            <a:r>
              <a:rPr lang="ru-RU" dirty="0" err="1" smtClean="0">
                <a:solidFill>
                  <a:srgbClr val="FF0000"/>
                </a:solidFill>
              </a:rPr>
              <a:t>Центениалы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2000-2020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Какие они?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С </a:t>
            </a:r>
            <a:r>
              <a:rPr lang="ru-RU" b="1" dirty="0" err="1" smtClean="0"/>
              <a:t>гаджетом</a:t>
            </a:r>
            <a:r>
              <a:rPr lang="ru-RU" b="1" dirty="0" smtClean="0"/>
              <a:t> в руке </a:t>
            </a:r>
            <a:r>
              <a:rPr lang="ru-RU" dirty="0" smtClean="0"/>
              <a:t>- </a:t>
            </a:r>
            <a:r>
              <a:rPr lang="ru-RU" dirty="0" smtClean="0">
                <a:solidFill>
                  <a:srgbClr val="000000"/>
                </a:solidFill>
              </a:rPr>
              <a:t>воспринимают быстро, но маленькими порциями, только интересное;</a:t>
            </a:r>
          </a:p>
          <a:p>
            <a:r>
              <a:rPr lang="ru-RU" b="1" dirty="0" smtClean="0">
                <a:solidFill>
                  <a:srgbClr val="000000"/>
                </a:solidFill>
              </a:rPr>
              <a:t>Нуждаются в безопасности </a:t>
            </a:r>
            <a:r>
              <a:rPr lang="ru-RU" dirty="0" smtClean="0">
                <a:solidFill>
                  <a:srgbClr val="000000"/>
                </a:solidFill>
              </a:rPr>
              <a:t>- нуждаются в поддержке и наставничестве;</a:t>
            </a:r>
          </a:p>
          <a:p>
            <a:r>
              <a:rPr lang="ru-RU" b="1" dirty="0" err="1" smtClean="0">
                <a:solidFill>
                  <a:srgbClr val="000000"/>
                </a:solidFill>
              </a:rPr>
              <a:t>Гиперактивны</a:t>
            </a:r>
            <a:r>
              <a:rPr lang="ru-RU" dirty="0" smtClean="0">
                <a:solidFill>
                  <a:srgbClr val="000000"/>
                </a:solidFill>
              </a:rPr>
              <a:t> - постоянно в режиме многозадачности, иначе – скучно, ориентированы на достижение краткосрочных целей</a:t>
            </a: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27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587974"/>
            <a:ext cx="9144000" cy="55552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</a:rPr>
              <a:t>Чего хотят от работы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Проходит с комфортом и в уютном коллективе, нацелена на общий результат,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Стабильна, приносит прибыль,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Полна вызовов и трудных задач,</a:t>
            </a:r>
          </a:p>
          <a:p>
            <a:r>
              <a:rPr lang="ru-RU" sz="4800" dirty="0" smtClean="0">
                <a:solidFill>
                  <a:srgbClr val="FF845A">
                    <a:lumMod val="75000"/>
                  </a:srgbClr>
                </a:solidFill>
              </a:rPr>
              <a:t>88% </a:t>
            </a:r>
            <a:r>
              <a:rPr lang="ru-RU" dirty="0" smtClean="0">
                <a:solidFill>
                  <a:srgbClr val="000000"/>
                </a:solidFill>
              </a:rPr>
              <a:t>говорят, что для них важно быть частью правильной корпоративной культуры</a:t>
            </a: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27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587974"/>
            <a:ext cx="9144000" cy="55552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</a:rPr>
              <a:t>Что им предлагать?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</a:rPr>
              <a:t>Комфорт во всём</a:t>
            </a:r>
          </a:p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</a:rPr>
              <a:t>Уютная тусовка</a:t>
            </a:r>
          </a:p>
          <a:p>
            <a:pPr>
              <a:buNone/>
            </a:pPr>
            <a:r>
              <a:rPr lang="en-US" dirty="0" smtClean="0">
                <a:solidFill>
                  <a:srgbClr val="000000"/>
                </a:solidFill>
              </a:rPr>
              <a:t>IT-</a:t>
            </a:r>
            <a:r>
              <a:rPr lang="ru-RU" dirty="0" smtClean="0">
                <a:solidFill>
                  <a:srgbClr val="000000"/>
                </a:solidFill>
              </a:rPr>
              <a:t>решения для работы</a:t>
            </a:r>
          </a:p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</a:rPr>
              <a:t>Прозрачная система роста</a:t>
            </a:r>
          </a:p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</a:rPr>
              <a:t>Признание и плюшки </a:t>
            </a:r>
          </a:p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</a:rPr>
              <a:t>(по данным </a:t>
            </a:r>
            <a:r>
              <a:rPr lang="en-US" dirty="0" err="1" smtClean="0">
                <a:solidFill>
                  <a:srgbClr val="000000"/>
                </a:solidFill>
              </a:rPr>
              <a:t>Ancor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endParaRPr lang="ru-RU" dirty="0" smtClean="0">
              <a:solidFill>
                <a:srgbClr val="00000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27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362</TotalTime>
  <Words>439</Words>
  <Application>Microsoft Office PowerPoint</Application>
  <PresentationFormat>Экран (16:9)</PresentationFormat>
  <Paragraphs>81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УМСО_7-10_ноября_2018</vt:lpstr>
      <vt:lpstr>Современные походы к организации профориентационной работы  со школьниками</vt:lpstr>
      <vt:lpstr>Презентация PowerPoint</vt:lpstr>
      <vt:lpstr>Формирование модельного плана профориентации школьников</vt:lpstr>
      <vt:lpstr>Презентация PowerPoint</vt:lpstr>
      <vt:lpstr>Презентация PowerPoint</vt:lpstr>
      <vt:lpstr>Центениалы 2000-2020  Какие они?</vt:lpstr>
      <vt:lpstr>Чего хотят от работы</vt:lpstr>
      <vt:lpstr>Что им предлагать?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Цыганок Ангелина Игоревна</cp:lastModifiedBy>
  <cp:revision>29</cp:revision>
  <dcterms:created xsi:type="dcterms:W3CDTF">2018-11-02T10:29:20Z</dcterms:created>
  <dcterms:modified xsi:type="dcterms:W3CDTF">2018-11-12T12:32:54Z</dcterms:modified>
</cp:coreProperties>
</file>