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29"/>
  </p:notesMasterIdLst>
  <p:sldIdLst>
    <p:sldId id="256" r:id="rId2"/>
    <p:sldId id="260" r:id="rId3"/>
    <p:sldId id="261" r:id="rId4"/>
    <p:sldId id="259" r:id="rId5"/>
    <p:sldId id="279" r:id="rId6"/>
    <p:sldId id="281" r:id="rId7"/>
    <p:sldId id="258" r:id="rId8"/>
    <p:sldId id="269" r:id="rId9"/>
    <p:sldId id="283" r:id="rId10"/>
    <p:sldId id="272" r:id="rId11"/>
    <p:sldId id="271" r:id="rId12"/>
    <p:sldId id="265" r:id="rId13"/>
    <p:sldId id="266" r:id="rId14"/>
    <p:sldId id="270" r:id="rId15"/>
    <p:sldId id="273" r:id="rId16"/>
    <p:sldId id="264" r:id="rId17"/>
    <p:sldId id="267" r:id="rId18"/>
    <p:sldId id="282" r:id="rId19"/>
    <p:sldId id="284" r:id="rId20"/>
    <p:sldId id="268" r:id="rId21"/>
    <p:sldId id="274" r:id="rId22"/>
    <p:sldId id="285" r:id="rId23"/>
    <p:sldId id="275" r:id="rId24"/>
    <p:sldId id="276" r:id="rId25"/>
    <p:sldId id="277" r:id="rId26"/>
    <p:sldId id="278" r:id="rId27"/>
    <p:sldId id="286" r:id="rId28"/>
  </p:sldIdLst>
  <p:sldSz cx="6858000" cy="5143500"/>
  <p:notesSz cx="6858000" cy="9144000"/>
  <p:embeddedFontLst>
    <p:embeddedFont>
      <p:font typeface="Arvo" panose="020B0604020202020204" charset="0"/>
      <p:regular r:id="rId30"/>
      <p:bold r:id="rId31"/>
      <p:italic r:id="rId32"/>
      <p:boldItalic r:id="rId33"/>
    </p:embeddedFont>
    <p:embeddedFont>
      <p:font typeface="Roboto Condensed" panose="020B0604020202020204" charset="0"/>
      <p:regular r:id="rId34"/>
      <p:bold r:id="rId35"/>
      <p:italic r:id="rId36"/>
      <p:boldItalic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Roboto Condensed Light" panose="020B060402020202020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8015"/>
    <a:srgbClr val="EBA415"/>
    <a:srgbClr val="E9DACB"/>
    <a:srgbClr val="F7F7C7"/>
    <a:srgbClr val="3E5582"/>
    <a:srgbClr val="E7D54F"/>
    <a:srgbClr val="AEC2D0"/>
    <a:srgbClr val="5D6D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7F525CC-AF38-4B13-BF64-02A422CE4619}">
  <a:tblStyle styleId="{47F525CC-AF38-4B13-BF64-02A422CE46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60"/>
  </p:normalViewPr>
  <p:slideViewPr>
    <p:cSldViewPr snapToGrid="0">
      <p:cViewPr varScale="1">
        <p:scale>
          <a:sx n="141" d="100"/>
          <a:sy n="141" d="100"/>
        </p:scale>
        <p:origin x="13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 w="9525" cap="flat" cmpd="sng" algn="ctr">
          <a:noFill/>
          <a:prstDash val="solid"/>
          <a:round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130027633249649"/>
          <c:y val="0.12685056958741894"/>
          <c:w val="0.83869972366750345"/>
          <c:h val="0.8205496585827490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ОБУЧАЮЩИЕСЯ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024-42F0-9AA3-E3B8229C05FD}"/>
              </c:ext>
            </c:extLst>
          </c:dPt>
          <c:dPt>
            <c:idx val="1"/>
            <c:bubble3D val="0"/>
            <c:spPr>
              <a:solidFill>
                <a:srgbClr val="EB801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024-42F0-9AA3-E3B8229C05FD}"/>
              </c:ext>
            </c:extLst>
          </c:dPt>
          <c:dPt>
            <c:idx val="2"/>
            <c:bubble3D val="0"/>
            <c:explosion val="4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024-42F0-9AA3-E3B8229C05FD}"/>
              </c:ext>
            </c:extLst>
          </c:dPt>
          <c:dLbls>
            <c:dLbl>
              <c:idx val="0"/>
              <c:layout>
                <c:manualLayout>
                  <c:x val="-6.6552069494787275E-4"/>
                  <c:y val="-0.1385764910346543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1" u="none" strike="noStrike" kern="1200" spc="0" baseline="0">
                        <a:solidFill>
                          <a:srgbClr val="DC0E58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defRPr>
                    </a:pPr>
                    <a:fld id="{1872F37B-3F99-4656-AD2D-3D7CBF9F79F3}" type="CATEGORYNAME">
                      <a:rPr lang="ru-RU" sz="2000">
                        <a:solidFill>
                          <a:srgbClr val="0070C0"/>
                        </a:solidFill>
                        <a:latin typeface="+mn-lt"/>
                      </a:rPr>
                      <a:pPr>
                        <a:defRPr sz="2000" b="1" i="1" spc="0">
                          <a:solidFill>
                            <a:srgbClr val="DC0E58"/>
                          </a:solidFill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2000" baseline="0" dirty="0">
                        <a:solidFill>
                          <a:srgbClr val="0070C0"/>
                        </a:solidFill>
                        <a:latin typeface="+mn-lt"/>
                      </a:rPr>
                      <a:t>
</a:t>
                    </a:r>
                    <a:fld id="{9AEFA012-DC53-4D73-BCF1-7ACC97EC58D4}" type="PERCENTAGE">
                      <a:rPr lang="ru-RU" sz="2000" baseline="0">
                        <a:solidFill>
                          <a:srgbClr val="0070C0"/>
                        </a:solidFill>
                        <a:latin typeface="+mn-lt"/>
                      </a:rPr>
                      <a:pPr>
                        <a:defRPr sz="2000" b="1" i="1" spc="0">
                          <a:solidFill>
                            <a:srgbClr val="DC0E58"/>
                          </a:solidFill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sz="2000" baseline="0" dirty="0">
                      <a:solidFill>
                        <a:srgbClr val="0070C0"/>
                      </a:solidFill>
                      <a:latin typeface="+mn-lt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1" u="none" strike="noStrike" kern="1200" spc="0" baseline="0">
                      <a:solidFill>
                        <a:srgbClr val="DC0E58"/>
                      </a:solidFill>
                      <a:latin typeface="+mn-lt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024-42F0-9AA3-E3B8229C05FD}"/>
                </c:ext>
                <c:ext xmlns:c15="http://schemas.microsoft.com/office/drawing/2012/chart" uri="{CE6537A1-D6FC-4f65-9D91-7224C49458BB}">
                  <c15:layout>
                    <c:manualLayout>
                      <c:w val="0.23430502846676285"/>
                      <c:h val="0.2875233528024709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25600246336303017"/>
                  <c:y val="-3.732040473538143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1" u="none" strike="noStrike" kern="1200" spc="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defRPr>
                    </a:pPr>
                    <a:fld id="{3D0B185B-218C-440C-BC6A-56E930129641}" type="CATEGORYNAME">
                      <a:rPr lang="ru-RU" sz="2000">
                        <a:solidFill>
                          <a:srgbClr val="EB8015"/>
                        </a:solidFill>
                        <a:latin typeface="+mn-lt"/>
                      </a:rPr>
                      <a:pPr>
                        <a:defRPr sz="2000" b="1" i="1" spc="0">
                          <a:solidFill>
                            <a:schemeClr val="accent5">
                              <a:lumMod val="75000"/>
                            </a:schemeClr>
                          </a:solidFill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2000" baseline="0" dirty="0">
                        <a:solidFill>
                          <a:srgbClr val="EB8015"/>
                        </a:solidFill>
                        <a:latin typeface="+mn-lt"/>
                      </a:rPr>
                      <a:t>
</a:t>
                    </a:r>
                    <a:fld id="{A3D70DDF-CBD0-4271-9DC1-566C5CCA5EF1}" type="PERCENTAGE">
                      <a:rPr lang="ru-RU" sz="2000" baseline="0">
                        <a:solidFill>
                          <a:srgbClr val="EB8015"/>
                        </a:solidFill>
                        <a:latin typeface="+mn-lt"/>
                      </a:rPr>
                      <a:pPr>
                        <a:defRPr sz="2000" b="1" i="1" spc="0">
                          <a:solidFill>
                            <a:schemeClr val="accent5">
                              <a:lumMod val="75000"/>
                            </a:schemeClr>
                          </a:solidFill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sz="2000" baseline="0" dirty="0">
                      <a:solidFill>
                        <a:srgbClr val="EB8015"/>
                      </a:solidFill>
                      <a:latin typeface="+mn-lt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1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2.8802459553705913E-2"/>
                  <c:y val="-7.717340544040403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1" u="none" strike="noStrike" kern="1200" spc="0" baseline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defRPr>
                    </a:pPr>
                    <a:fld id="{411FDFA5-E8C6-4AD4-ACD0-7FF240DD736F}" type="CATEGORYNAME">
                      <a:rPr lang="ru-RU" sz="200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</a:rPr>
                      <a:pPr>
                        <a:defRPr sz="2000" b="1" i="1" spc="0">
                          <a:solidFill>
                            <a:schemeClr val="accent4">
                              <a:lumMod val="75000"/>
                            </a:schemeClr>
                          </a:solidFill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2000" baseline="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</a:rPr>
                      <a:t>
</a:t>
                    </a:r>
                    <a:fld id="{294C57B5-A04D-4790-88F6-03066D67C707}" type="PERCENTAGE">
                      <a:rPr lang="ru-RU" sz="2000" baseline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</a:rPr>
                      <a:pPr>
                        <a:defRPr sz="2000" b="1" i="1" spc="0">
                          <a:solidFill>
                            <a:schemeClr val="accent4">
                              <a:lumMod val="75000"/>
                            </a:schemeClr>
                          </a:solidFill>
                          <a:cs typeface="Times New Roman" panose="02020603050405020304" pitchFamily="18" charset="0"/>
                        </a:defRPr>
                      </a:pPr>
                      <a:t>[ПРОЦЕНТ]</a:t>
                    </a:fld>
                    <a:endParaRPr lang="ru-RU" sz="2000" baseline="0" dirty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1" u="none" strike="noStrike" kern="1200" spc="0" baseline="0">
                      <a:solidFill>
                        <a:schemeClr val="accent4">
                          <a:lumMod val="75000"/>
                        </a:schemeClr>
                      </a:solidFill>
                      <a:latin typeface="+mn-lt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024-42F0-9AA3-E3B8229C05FD}"/>
                </c:ext>
                <c:ext xmlns:c15="http://schemas.microsoft.com/office/drawing/2012/chart" uri="{CE6537A1-D6FC-4f65-9D91-7224C49458BB}">
                  <c15:layout>
                    <c:manualLayout>
                      <c:w val="0.32137919759758621"/>
                      <c:h val="0.28067833998643832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1" u="none" strike="noStrike" kern="1200" spc="0" baseline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"ДА"</c:v>
                </c:pt>
                <c:pt idx="1">
                  <c:v>"НЕТ"</c:v>
                </c:pt>
                <c:pt idx="2">
                  <c:v>"НЕ ЗНАЮ"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0.38</c:v>
                </c:pt>
                <c:pt idx="1">
                  <c:v>0.27</c:v>
                </c:pt>
                <c:pt idx="2">
                  <c:v>0.35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024-42F0-9AA3-E3B8229C05F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реализуемых </a:t>
            </a:r>
          </a:p>
          <a:p>
            <a:pPr>
              <a:defRPr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проекте трудовых направлений 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3248043799212597"/>
          <c:y val="2.343749855822474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1.7187500000000001E-2"/>
          <c:y val="0.18909631627286838"/>
          <c:w val="0.96562499999999996"/>
          <c:h val="0.692559569400167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tx2">
                <a:lumMod val="9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8125000000000295E-3"/>
                  <c:y val="-1.902973029655347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887-4596-B274-A74A174ACDD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направлений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887-4596-B274-A74A174ACDD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E7D54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8125E-3"/>
                  <c:y val="5.384634602223083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887-4596-B274-A74A174ACDD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направлений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887-4596-B274-A74A174ACDD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625E-2"/>
                  <c:y val="-1.0289061867060663E-2"/>
                </c:manualLayout>
              </c:layout>
              <c:tx>
                <c:rich>
                  <a:bodyPr/>
                  <a:lstStyle/>
                  <a:p>
                    <a:fld id="{F77878AA-9574-4C0D-A4B7-267ADE50AEB4}" type="VALUE">
                      <a:rPr lang="en-US" sz="180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A887-4596-B274-A74A174ACDD0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направлений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A887-4596-B274-A74A174ACDD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1458200967217994E-16"/>
                  <c:y val="-2.1687942665582358E-2"/>
                </c:manualLayout>
              </c:layout>
              <c:tx>
                <c:rich>
                  <a:bodyPr/>
                  <a:lstStyle/>
                  <a:p>
                    <a:fld id="{36A70777-3973-4957-8FA9-4D26F3CEF905}" type="VALUE">
                      <a:rPr lang="en-US" sz="180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F9F-49CB-AE3B-B7144F70A8FB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направлений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F9F-49CB-AE3B-B7144F70A8FB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1458200967217994E-16"/>
                  <c:y val="3.3606917893731609E-3"/>
                </c:manualLayout>
              </c:layout>
              <c:tx>
                <c:rich>
                  <a:bodyPr/>
                  <a:lstStyle/>
                  <a:p>
                    <a:fld id="{41AE7FDC-0FC0-4436-ABD2-6230F03A7DC6}" type="VALUE">
                      <a:rPr lang="en-US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F9F-49CB-AE3B-B7144F70A8FB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направлений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F9F-49CB-AE3B-B7144F70A8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929328"/>
        <c:axId val="59929720"/>
      </c:barChart>
      <c:catAx>
        <c:axId val="599293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9929720"/>
        <c:crosses val="autoZero"/>
        <c:auto val="1"/>
        <c:lblAlgn val="ctr"/>
        <c:lblOffset val="100"/>
        <c:noMultiLvlLbl val="0"/>
      </c:catAx>
      <c:valAx>
        <c:axId val="599297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992932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6.9956815944881873E-2"/>
          <c:y val="0.91553613610678486"/>
          <c:w val="0.82571136811023627"/>
          <c:h val="7.19395466657374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D1417A-EFAE-472C-BF41-39B1ED00A37E}" type="doc">
      <dgm:prSet loTypeId="urn:microsoft.com/office/officeart/2009/3/layout/StepUpProcess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CDD7A3B-64AB-4981-BC72-0C652DC6E022}">
      <dgm:prSet phldrT="[Текст]" custT="1"/>
      <dgm:spPr/>
      <dgm:t>
        <a:bodyPr/>
        <a:lstStyle/>
        <a:p>
          <a:pPr algn="ctr"/>
          <a:r>
            <a:rPr lang="ru-RU" sz="3200" b="1" dirty="0" smtClean="0">
              <a:solidFill>
                <a:srgbClr val="EB8015"/>
              </a:solidFill>
            </a:rPr>
            <a:t>Школа</a:t>
          </a:r>
          <a:endParaRPr lang="ru-RU" sz="3200" b="1" dirty="0">
            <a:solidFill>
              <a:srgbClr val="EB8015"/>
            </a:solidFill>
          </a:endParaRPr>
        </a:p>
      </dgm:t>
    </dgm:pt>
    <dgm:pt modelId="{5941069C-3719-441A-8D72-B31A8FECB468}" type="parTrans" cxnId="{AE9D9658-3585-434E-A0E5-C39026C7E2B1}">
      <dgm:prSet/>
      <dgm:spPr/>
      <dgm:t>
        <a:bodyPr/>
        <a:lstStyle/>
        <a:p>
          <a:endParaRPr lang="ru-RU"/>
        </a:p>
      </dgm:t>
    </dgm:pt>
    <dgm:pt modelId="{205EB55D-7507-4F90-AAA8-EF2B7AC3A489}" type="sibTrans" cxnId="{AE9D9658-3585-434E-A0E5-C39026C7E2B1}">
      <dgm:prSet/>
      <dgm:spPr/>
      <dgm:t>
        <a:bodyPr/>
        <a:lstStyle/>
        <a:p>
          <a:endParaRPr lang="ru-RU"/>
        </a:p>
      </dgm:t>
    </dgm:pt>
    <dgm:pt modelId="{C02651AB-A910-4026-89A3-BB83E482D1DC}">
      <dgm:prSet phldrT="[Текст]" custT="1"/>
      <dgm:spPr/>
      <dgm:t>
        <a:bodyPr/>
        <a:lstStyle/>
        <a:p>
          <a:pPr algn="ctr"/>
          <a:r>
            <a:rPr lang="ru-RU" sz="3200" b="1" dirty="0" smtClean="0">
              <a:solidFill>
                <a:srgbClr val="0070C0"/>
              </a:solidFill>
            </a:rPr>
            <a:t>ВПО</a:t>
          </a:r>
          <a:endParaRPr lang="ru-RU" sz="3200" b="1" dirty="0">
            <a:solidFill>
              <a:srgbClr val="0070C0"/>
            </a:solidFill>
          </a:endParaRPr>
        </a:p>
      </dgm:t>
    </dgm:pt>
    <dgm:pt modelId="{616CAA5F-62A3-4D13-87FC-FF87FBC0B555}" type="parTrans" cxnId="{853A8BD5-29C0-435B-A665-689A14F0DF3E}">
      <dgm:prSet/>
      <dgm:spPr/>
      <dgm:t>
        <a:bodyPr/>
        <a:lstStyle/>
        <a:p>
          <a:endParaRPr lang="ru-RU"/>
        </a:p>
      </dgm:t>
    </dgm:pt>
    <dgm:pt modelId="{22C6BEB4-DA6D-4AFE-82F3-3CBD7F7619DF}" type="sibTrans" cxnId="{853A8BD5-29C0-435B-A665-689A14F0DF3E}">
      <dgm:prSet/>
      <dgm:spPr/>
      <dgm:t>
        <a:bodyPr/>
        <a:lstStyle/>
        <a:p>
          <a:endParaRPr lang="ru-RU"/>
        </a:p>
      </dgm:t>
    </dgm:pt>
    <dgm:pt modelId="{5E107609-E357-47DC-96C6-80C15EB8FA6F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accent6">
                  <a:lumMod val="75000"/>
                </a:schemeClr>
              </a:solidFill>
            </a:rPr>
            <a:t>Предприятие</a:t>
          </a:r>
          <a:endParaRPr lang="ru-RU" sz="2000" b="1" dirty="0">
            <a:solidFill>
              <a:schemeClr val="accent6">
                <a:lumMod val="75000"/>
              </a:schemeClr>
            </a:solidFill>
          </a:endParaRPr>
        </a:p>
      </dgm:t>
    </dgm:pt>
    <dgm:pt modelId="{CB8691D9-9ACA-4DEA-B908-6388BF1C5F98}" type="parTrans" cxnId="{60C4BB5A-7D81-4253-A7A8-2ABBE2F7032A}">
      <dgm:prSet/>
      <dgm:spPr/>
      <dgm:t>
        <a:bodyPr/>
        <a:lstStyle/>
        <a:p>
          <a:endParaRPr lang="ru-RU"/>
        </a:p>
      </dgm:t>
    </dgm:pt>
    <dgm:pt modelId="{72A196B2-BAA4-4762-B691-C25598785A85}" type="sibTrans" cxnId="{60C4BB5A-7D81-4253-A7A8-2ABBE2F7032A}">
      <dgm:prSet/>
      <dgm:spPr/>
      <dgm:t>
        <a:bodyPr/>
        <a:lstStyle/>
        <a:p>
          <a:endParaRPr lang="ru-RU"/>
        </a:p>
      </dgm:t>
    </dgm:pt>
    <dgm:pt modelId="{93202811-5737-4D60-8FE4-F37B248C2888}" type="pres">
      <dgm:prSet presAssocID="{4AD1417A-EFAE-472C-BF41-39B1ED00A37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80723FF-67E7-41D2-BE78-EDAC0E81252E}" type="pres">
      <dgm:prSet presAssocID="{0CDD7A3B-64AB-4981-BC72-0C652DC6E022}" presName="composite" presStyleCnt="0"/>
      <dgm:spPr/>
    </dgm:pt>
    <dgm:pt modelId="{9B7B9A1B-4B7C-49FD-98A5-95D8CA6BC6F2}" type="pres">
      <dgm:prSet presAssocID="{0CDD7A3B-64AB-4981-BC72-0C652DC6E022}" presName="LShape" presStyleLbl="alignNode1" presStyleIdx="0" presStyleCnt="5"/>
      <dgm:spPr/>
    </dgm:pt>
    <dgm:pt modelId="{83E8DE00-2CD8-4F5F-A154-C7145D236E58}" type="pres">
      <dgm:prSet presAssocID="{0CDD7A3B-64AB-4981-BC72-0C652DC6E022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08D95D-F6D1-4F22-AB30-18FA52C58470}" type="pres">
      <dgm:prSet presAssocID="{0CDD7A3B-64AB-4981-BC72-0C652DC6E022}" presName="Triangle" presStyleLbl="alignNode1" presStyleIdx="1" presStyleCnt="5"/>
      <dgm:spPr/>
    </dgm:pt>
    <dgm:pt modelId="{ECF58302-2388-4145-8282-5FC54F8E15D8}" type="pres">
      <dgm:prSet presAssocID="{205EB55D-7507-4F90-AAA8-EF2B7AC3A489}" presName="sibTrans" presStyleCnt="0"/>
      <dgm:spPr/>
    </dgm:pt>
    <dgm:pt modelId="{7165EDE6-02E0-4663-9714-DE44A524C4DC}" type="pres">
      <dgm:prSet presAssocID="{205EB55D-7507-4F90-AAA8-EF2B7AC3A489}" presName="space" presStyleCnt="0"/>
      <dgm:spPr/>
    </dgm:pt>
    <dgm:pt modelId="{A4A8510A-DB83-4417-B7D2-2A5600AD0D5E}" type="pres">
      <dgm:prSet presAssocID="{C02651AB-A910-4026-89A3-BB83E482D1DC}" presName="composite" presStyleCnt="0"/>
      <dgm:spPr/>
    </dgm:pt>
    <dgm:pt modelId="{D8271C15-A5F8-47DC-AD80-3E70F18A2495}" type="pres">
      <dgm:prSet presAssocID="{C02651AB-A910-4026-89A3-BB83E482D1DC}" presName="LShape" presStyleLbl="alignNode1" presStyleIdx="2" presStyleCnt="5"/>
      <dgm:spPr/>
    </dgm:pt>
    <dgm:pt modelId="{E761CE59-7284-4C43-80E8-3AC25906B00A}" type="pres">
      <dgm:prSet presAssocID="{C02651AB-A910-4026-89A3-BB83E482D1DC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077217-75B6-4821-A2EC-3B27FDAE205F}" type="pres">
      <dgm:prSet presAssocID="{C02651AB-A910-4026-89A3-BB83E482D1DC}" presName="Triangle" presStyleLbl="alignNode1" presStyleIdx="3" presStyleCnt="5"/>
      <dgm:spPr/>
    </dgm:pt>
    <dgm:pt modelId="{A486EA82-F38A-41EA-A6E0-3CB4FD8BDA8C}" type="pres">
      <dgm:prSet presAssocID="{22C6BEB4-DA6D-4AFE-82F3-3CBD7F7619DF}" presName="sibTrans" presStyleCnt="0"/>
      <dgm:spPr/>
    </dgm:pt>
    <dgm:pt modelId="{1E4DC7FC-2E73-4743-B229-0FB847045477}" type="pres">
      <dgm:prSet presAssocID="{22C6BEB4-DA6D-4AFE-82F3-3CBD7F7619DF}" presName="space" presStyleCnt="0"/>
      <dgm:spPr/>
    </dgm:pt>
    <dgm:pt modelId="{D038B1CF-4FB1-44DE-90BD-94654BE4257C}" type="pres">
      <dgm:prSet presAssocID="{5E107609-E357-47DC-96C6-80C15EB8FA6F}" presName="composite" presStyleCnt="0"/>
      <dgm:spPr/>
    </dgm:pt>
    <dgm:pt modelId="{B1301961-9EB2-4F75-BADF-4F054D89C7D2}" type="pres">
      <dgm:prSet presAssocID="{5E107609-E357-47DC-96C6-80C15EB8FA6F}" presName="LShape" presStyleLbl="alignNode1" presStyleIdx="4" presStyleCnt="5"/>
      <dgm:spPr/>
    </dgm:pt>
    <dgm:pt modelId="{D02332A7-9CC4-4C4B-8E5C-3A0B45ECB02B}" type="pres">
      <dgm:prSet presAssocID="{5E107609-E357-47DC-96C6-80C15EB8FA6F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3A8BD5-29C0-435B-A665-689A14F0DF3E}" srcId="{4AD1417A-EFAE-472C-BF41-39B1ED00A37E}" destId="{C02651AB-A910-4026-89A3-BB83E482D1DC}" srcOrd="1" destOrd="0" parTransId="{616CAA5F-62A3-4D13-87FC-FF87FBC0B555}" sibTransId="{22C6BEB4-DA6D-4AFE-82F3-3CBD7F7619DF}"/>
    <dgm:cxn modelId="{95C85E75-09AB-4FFE-915F-15EAE388065E}" type="presOf" srcId="{C02651AB-A910-4026-89A3-BB83E482D1DC}" destId="{E761CE59-7284-4C43-80E8-3AC25906B00A}" srcOrd="0" destOrd="0" presId="urn:microsoft.com/office/officeart/2009/3/layout/StepUpProcess"/>
    <dgm:cxn modelId="{AE9D9658-3585-434E-A0E5-C39026C7E2B1}" srcId="{4AD1417A-EFAE-472C-BF41-39B1ED00A37E}" destId="{0CDD7A3B-64AB-4981-BC72-0C652DC6E022}" srcOrd="0" destOrd="0" parTransId="{5941069C-3719-441A-8D72-B31A8FECB468}" sibTransId="{205EB55D-7507-4F90-AAA8-EF2B7AC3A489}"/>
    <dgm:cxn modelId="{743AF358-A912-4008-8009-9834918D074A}" type="presOf" srcId="{4AD1417A-EFAE-472C-BF41-39B1ED00A37E}" destId="{93202811-5737-4D60-8FE4-F37B248C2888}" srcOrd="0" destOrd="0" presId="urn:microsoft.com/office/officeart/2009/3/layout/StepUpProcess"/>
    <dgm:cxn modelId="{F384DFA6-19C0-41E3-A573-70F556371FC3}" type="presOf" srcId="{5E107609-E357-47DC-96C6-80C15EB8FA6F}" destId="{D02332A7-9CC4-4C4B-8E5C-3A0B45ECB02B}" srcOrd="0" destOrd="0" presId="urn:microsoft.com/office/officeart/2009/3/layout/StepUpProcess"/>
    <dgm:cxn modelId="{60C4BB5A-7D81-4253-A7A8-2ABBE2F7032A}" srcId="{4AD1417A-EFAE-472C-BF41-39B1ED00A37E}" destId="{5E107609-E357-47DC-96C6-80C15EB8FA6F}" srcOrd="2" destOrd="0" parTransId="{CB8691D9-9ACA-4DEA-B908-6388BF1C5F98}" sibTransId="{72A196B2-BAA4-4762-B691-C25598785A85}"/>
    <dgm:cxn modelId="{D6310B71-BC7C-4A68-991C-14B7DCBAF97A}" type="presOf" srcId="{0CDD7A3B-64AB-4981-BC72-0C652DC6E022}" destId="{83E8DE00-2CD8-4F5F-A154-C7145D236E58}" srcOrd="0" destOrd="0" presId="urn:microsoft.com/office/officeart/2009/3/layout/StepUpProcess"/>
    <dgm:cxn modelId="{1DB6F093-9EB4-4BD4-93FA-6E73545C5547}" type="presParOf" srcId="{93202811-5737-4D60-8FE4-F37B248C2888}" destId="{180723FF-67E7-41D2-BE78-EDAC0E81252E}" srcOrd="0" destOrd="0" presId="urn:microsoft.com/office/officeart/2009/3/layout/StepUpProcess"/>
    <dgm:cxn modelId="{C8DEB738-A1B9-46FD-9BE7-45BF186D00C5}" type="presParOf" srcId="{180723FF-67E7-41D2-BE78-EDAC0E81252E}" destId="{9B7B9A1B-4B7C-49FD-98A5-95D8CA6BC6F2}" srcOrd="0" destOrd="0" presId="urn:microsoft.com/office/officeart/2009/3/layout/StepUpProcess"/>
    <dgm:cxn modelId="{ADB804D6-3E2E-48B9-B485-F60229EC194C}" type="presParOf" srcId="{180723FF-67E7-41D2-BE78-EDAC0E81252E}" destId="{83E8DE00-2CD8-4F5F-A154-C7145D236E58}" srcOrd="1" destOrd="0" presId="urn:microsoft.com/office/officeart/2009/3/layout/StepUpProcess"/>
    <dgm:cxn modelId="{93BD67C7-0082-4D2A-8A18-BE83A4D28C3D}" type="presParOf" srcId="{180723FF-67E7-41D2-BE78-EDAC0E81252E}" destId="{F208D95D-F6D1-4F22-AB30-18FA52C58470}" srcOrd="2" destOrd="0" presId="urn:microsoft.com/office/officeart/2009/3/layout/StepUpProcess"/>
    <dgm:cxn modelId="{1A798213-B41C-4C48-90B6-4E3292736A40}" type="presParOf" srcId="{93202811-5737-4D60-8FE4-F37B248C2888}" destId="{ECF58302-2388-4145-8282-5FC54F8E15D8}" srcOrd="1" destOrd="0" presId="urn:microsoft.com/office/officeart/2009/3/layout/StepUpProcess"/>
    <dgm:cxn modelId="{A7B10730-3B3A-49E4-98DC-879CC626FABC}" type="presParOf" srcId="{ECF58302-2388-4145-8282-5FC54F8E15D8}" destId="{7165EDE6-02E0-4663-9714-DE44A524C4DC}" srcOrd="0" destOrd="0" presId="urn:microsoft.com/office/officeart/2009/3/layout/StepUpProcess"/>
    <dgm:cxn modelId="{79CCA25A-6170-465B-A927-08FFA54505A8}" type="presParOf" srcId="{93202811-5737-4D60-8FE4-F37B248C2888}" destId="{A4A8510A-DB83-4417-B7D2-2A5600AD0D5E}" srcOrd="2" destOrd="0" presId="urn:microsoft.com/office/officeart/2009/3/layout/StepUpProcess"/>
    <dgm:cxn modelId="{CF9C64F2-DFF9-49A7-8223-D2695C6FA3D9}" type="presParOf" srcId="{A4A8510A-DB83-4417-B7D2-2A5600AD0D5E}" destId="{D8271C15-A5F8-47DC-AD80-3E70F18A2495}" srcOrd="0" destOrd="0" presId="urn:microsoft.com/office/officeart/2009/3/layout/StepUpProcess"/>
    <dgm:cxn modelId="{F50538FD-CD59-445C-A181-C6B988A47DC3}" type="presParOf" srcId="{A4A8510A-DB83-4417-B7D2-2A5600AD0D5E}" destId="{E761CE59-7284-4C43-80E8-3AC25906B00A}" srcOrd="1" destOrd="0" presId="urn:microsoft.com/office/officeart/2009/3/layout/StepUpProcess"/>
    <dgm:cxn modelId="{D3AAE7A9-2266-4F9D-973D-05C21C0EEBE2}" type="presParOf" srcId="{A4A8510A-DB83-4417-B7D2-2A5600AD0D5E}" destId="{9D077217-75B6-4821-A2EC-3B27FDAE205F}" srcOrd="2" destOrd="0" presId="urn:microsoft.com/office/officeart/2009/3/layout/StepUpProcess"/>
    <dgm:cxn modelId="{9D3A84FC-8FDF-4568-9F8A-2F3F8966060B}" type="presParOf" srcId="{93202811-5737-4D60-8FE4-F37B248C2888}" destId="{A486EA82-F38A-41EA-A6E0-3CB4FD8BDA8C}" srcOrd="3" destOrd="0" presId="urn:microsoft.com/office/officeart/2009/3/layout/StepUpProcess"/>
    <dgm:cxn modelId="{8F20E452-62B1-4F28-B4AB-D5243C5746E1}" type="presParOf" srcId="{A486EA82-F38A-41EA-A6E0-3CB4FD8BDA8C}" destId="{1E4DC7FC-2E73-4743-B229-0FB847045477}" srcOrd="0" destOrd="0" presId="urn:microsoft.com/office/officeart/2009/3/layout/StepUpProcess"/>
    <dgm:cxn modelId="{785952F0-D5B3-41CE-B9A8-7CD604FBE798}" type="presParOf" srcId="{93202811-5737-4D60-8FE4-F37B248C2888}" destId="{D038B1CF-4FB1-44DE-90BD-94654BE4257C}" srcOrd="4" destOrd="0" presId="urn:microsoft.com/office/officeart/2009/3/layout/StepUpProcess"/>
    <dgm:cxn modelId="{1CE96169-41F0-4D7E-B52C-51D82018D1D9}" type="presParOf" srcId="{D038B1CF-4FB1-44DE-90BD-94654BE4257C}" destId="{B1301961-9EB2-4F75-BADF-4F054D89C7D2}" srcOrd="0" destOrd="0" presId="urn:microsoft.com/office/officeart/2009/3/layout/StepUpProcess"/>
    <dgm:cxn modelId="{789A5A13-032A-4A27-9D06-1190F8D7C4D2}" type="presParOf" srcId="{D038B1CF-4FB1-44DE-90BD-94654BE4257C}" destId="{D02332A7-9CC4-4C4B-8E5C-3A0B45ECB02B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7B9A1B-4B7C-49FD-98A5-95D8CA6BC6F2}">
      <dsp:nvSpPr>
        <dsp:cNvPr id="0" name=""/>
        <dsp:cNvSpPr/>
      </dsp:nvSpPr>
      <dsp:spPr>
        <a:xfrm rot="5400000">
          <a:off x="413317" y="1137869"/>
          <a:ext cx="1244231" cy="207037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E8DE00-2CD8-4F5F-A154-C7145D236E58}">
      <dsp:nvSpPr>
        <dsp:cNvPr id="0" name=""/>
        <dsp:cNvSpPr/>
      </dsp:nvSpPr>
      <dsp:spPr>
        <a:xfrm>
          <a:off x="205624" y="1756464"/>
          <a:ext cx="1869145" cy="1638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EB8015"/>
              </a:solidFill>
            </a:rPr>
            <a:t>Школа</a:t>
          </a:r>
          <a:endParaRPr lang="ru-RU" sz="3200" b="1" kern="1200" dirty="0">
            <a:solidFill>
              <a:srgbClr val="EB8015"/>
            </a:solidFill>
          </a:endParaRPr>
        </a:p>
      </dsp:txBody>
      <dsp:txXfrm>
        <a:off x="205624" y="1756464"/>
        <a:ext cx="1869145" cy="1638415"/>
      </dsp:txXfrm>
    </dsp:sp>
    <dsp:sp modelId="{F208D95D-F6D1-4F22-AB30-18FA52C58470}">
      <dsp:nvSpPr>
        <dsp:cNvPr id="0" name=""/>
        <dsp:cNvSpPr/>
      </dsp:nvSpPr>
      <dsp:spPr>
        <a:xfrm>
          <a:off x="1722100" y="985445"/>
          <a:ext cx="352668" cy="352668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271C15-A5F8-47DC-AD80-3E70F18A2495}">
      <dsp:nvSpPr>
        <dsp:cNvPr id="0" name=""/>
        <dsp:cNvSpPr/>
      </dsp:nvSpPr>
      <dsp:spPr>
        <a:xfrm rot="5400000">
          <a:off x="2701516" y="571651"/>
          <a:ext cx="1244231" cy="207037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61CE59-7284-4C43-80E8-3AC25906B00A}">
      <dsp:nvSpPr>
        <dsp:cNvPr id="0" name=""/>
        <dsp:cNvSpPr/>
      </dsp:nvSpPr>
      <dsp:spPr>
        <a:xfrm>
          <a:off x="2493823" y="1190247"/>
          <a:ext cx="1869145" cy="1638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70C0"/>
              </a:solidFill>
            </a:rPr>
            <a:t>ВПО</a:t>
          </a:r>
          <a:endParaRPr lang="ru-RU" sz="3200" b="1" kern="1200" dirty="0">
            <a:solidFill>
              <a:srgbClr val="0070C0"/>
            </a:solidFill>
          </a:endParaRPr>
        </a:p>
      </dsp:txBody>
      <dsp:txXfrm>
        <a:off x="2493823" y="1190247"/>
        <a:ext cx="1869145" cy="1638415"/>
      </dsp:txXfrm>
    </dsp:sp>
    <dsp:sp modelId="{9D077217-75B6-4821-A2EC-3B27FDAE205F}">
      <dsp:nvSpPr>
        <dsp:cNvPr id="0" name=""/>
        <dsp:cNvSpPr/>
      </dsp:nvSpPr>
      <dsp:spPr>
        <a:xfrm>
          <a:off x="4010299" y="419228"/>
          <a:ext cx="352668" cy="352668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301961-9EB2-4F75-BADF-4F054D89C7D2}">
      <dsp:nvSpPr>
        <dsp:cNvPr id="0" name=""/>
        <dsp:cNvSpPr/>
      </dsp:nvSpPr>
      <dsp:spPr>
        <a:xfrm rot="5400000">
          <a:off x="4989715" y="5434"/>
          <a:ext cx="1244231" cy="207037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2332A7-9CC4-4C4B-8E5C-3A0B45ECB02B}">
      <dsp:nvSpPr>
        <dsp:cNvPr id="0" name=""/>
        <dsp:cNvSpPr/>
      </dsp:nvSpPr>
      <dsp:spPr>
        <a:xfrm>
          <a:off x="4782022" y="624030"/>
          <a:ext cx="1869145" cy="1638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6">
                  <a:lumMod val="75000"/>
                </a:schemeClr>
              </a:solidFill>
            </a:rPr>
            <a:t>Предприятие</a:t>
          </a:r>
          <a:endParaRPr lang="ru-RU" sz="2000" b="1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4782022" y="624030"/>
        <a:ext cx="1869145" cy="16384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633430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50875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13196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9767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60651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1110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8864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3421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751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2919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4047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32620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215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383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5658362" y="657775"/>
            <a:ext cx="974475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Shape 11"/>
          <p:cNvGrpSpPr/>
          <p:nvPr/>
        </p:nvGrpSpPr>
        <p:grpSpPr>
          <a:xfrm>
            <a:off x="0" y="-7088"/>
            <a:ext cx="6496049" cy="5150588"/>
            <a:chOff x="0" y="-7088"/>
            <a:chExt cx="8661398" cy="5150588"/>
          </a:xfrm>
        </p:grpSpPr>
        <p:sp>
          <p:nvSpPr>
            <p:cNvPr id="12" name="Shape 1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" name="Shape 1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Shape 14"/>
          <p:cNvGrpSpPr/>
          <p:nvPr/>
        </p:nvGrpSpPr>
        <p:grpSpPr>
          <a:xfrm rot="10800000" flipH="1">
            <a:off x="1" y="1090763"/>
            <a:ext cx="6635627" cy="2961975"/>
            <a:chOff x="-8178042" y="-4493254"/>
            <a:chExt cx="19483598" cy="6522736"/>
          </a:xfrm>
        </p:grpSpPr>
        <p:sp>
          <p:nvSpPr>
            <p:cNvPr id="15" name="Shape 15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Shape 17"/>
          <p:cNvGrpSpPr/>
          <p:nvPr/>
        </p:nvGrpSpPr>
        <p:grpSpPr>
          <a:xfrm>
            <a:off x="2757927" y="4278349"/>
            <a:ext cx="4110622" cy="432996"/>
            <a:chOff x="5582265" y="4646738"/>
            <a:chExt cx="5480829" cy="432996"/>
          </a:xfrm>
        </p:grpSpPr>
        <p:sp>
          <p:nvSpPr>
            <p:cNvPr id="18" name="Shape 18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grpSp>
          <p:nvGrpSpPr>
            <p:cNvPr id="19" name="Shape 19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Shape 20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</p:grp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514350" y="1090750"/>
            <a:ext cx="4025925" cy="29619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5713500" y="4636500"/>
            <a:ext cx="111555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grpSp>
        <p:nvGrpSpPr>
          <p:cNvPr id="164" name="Shape 164"/>
          <p:cNvGrpSpPr/>
          <p:nvPr/>
        </p:nvGrpSpPr>
        <p:grpSpPr>
          <a:xfrm>
            <a:off x="5210131" y="4472724"/>
            <a:ext cx="1652123" cy="670795"/>
            <a:chOff x="5575242" y="4472723"/>
            <a:chExt cx="2202830" cy="670795"/>
          </a:xfrm>
        </p:grpSpPr>
        <p:sp>
          <p:nvSpPr>
            <p:cNvPr id="165" name="Shape 16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grpSp>
          <p:nvGrpSpPr>
            <p:cNvPr id="166" name="Shape 16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7" name="Shape 16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68" name="Shape 16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  <p:grpSp>
          <p:nvGrpSpPr>
            <p:cNvPr id="169" name="Shape 16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0" name="Shape 17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71" name="Shape 171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</p:grpSp>
      <p:grpSp>
        <p:nvGrpSpPr>
          <p:cNvPr id="172" name="Shape 172"/>
          <p:cNvGrpSpPr/>
          <p:nvPr/>
        </p:nvGrpSpPr>
        <p:grpSpPr>
          <a:xfrm rot="10800000">
            <a:off x="-6" y="-1"/>
            <a:ext cx="1652123" cy="670795"/>
            <a:chOff x="5575242" y="4472723"/>
            <a:chExt cx="2202830" cy="670795"/>
          </a:xfrm>
        </p:grpSpPr>
        <p:sp>
          <p:nvSpPr>
            <p:cNvPr id="173" name="Shape 17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grpSp>
          <p:nvGrpSpPr>
            <p:cNvPr id="174" name="Shape 17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5" name="Shape 17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76" name="Shape 17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  <p:grpSp>
          <p:nvGrpSpPr>
            <p:cNvPr id="177" name="Shape 17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8" name="Shape 17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79" name="Shape 17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610706" y="392575"/>
            <a:ext cx="3943800" cy="76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10706" y="1327350"/>
            <a:ext cx="4599450" cy="3145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5713500" y="4636500"/>
            <a:ext cx="1115550" cy="31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r"/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pPr algn="r"/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6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microsoft.com/office/2007/relationships/hdphoto" Target="../media/hdphoto6.wdp"/><Relationship Id="rId3" Type="http://schemas.openxmlformats.org/officeDocument/2006/relationships/image" Target="../media/image13.png"/><Relationship Id="rId7" Type="http://schemas.openxmlformats.org/officeDocument/2006/relationships/image" Target="../media/image15.jpe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18.png"/><Relationship Id="rId5" Type="http://schemas.openxmlformats.org/officeDocument/2006/relationships/image" Target="../media/image14.png"/><Relationship Id="rId10" Type="http://schemas.microsoft.com/office/2007/relationships/hdphoto" Target="../media/hdphoto5.wdp"/><Relationship Id="rId4" Type="http://schemas.microsoft.com/office/2007/relationships/hdphoto" Target="../media/hdphoto3.wdp"/><Relationship Id="rId9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microsoft.com/office/2007/relationships/hdphoto" Target="../media/hdphoto10.wdp"/><Relationship Id="rId18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microsoft.com/office/2007/relationships/hdphoto" Target="../media/hdphoto8.wdp"/><Relationship Id="rId12" Type="http://schemas.openxmlformats.org/officeDocument/2006/relationships/image" Target="../media/image26.png"/><Relationship Id="rId17" Type="http://schemas.microsoft.com/office/2007/relationships/hdphoto" Target="../media/hdphoto12.wdp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microsoft.com/office/2007/relationships/hdphoto" Target="../media/hdphoto9.wdp"/><Relationship Id="rId5" Type="http://schemas.microsoft.com/office/2007/relationships/hdphoto" Target="../media/hdphoto7.wdp"/><Relationship Id="rId15" Type="http://schemas.microsoft.com/office/2007/relationships/hdphoto" Target="../media/hdphoto11.wdp"/><Relationship Id="rId10" Type="http://schemas.openxmlformats.org/officeDocument/2006/relationships/image" Target="../media/image25.png"/><Relationship Id="rId4" Type="http://schemas.openxmlformats.org/officeDocument/2006/relationships/image" Target="../media/image21.png"/><Relationship Id="rId9" Type="http://schemas.openxmlformats.org/officeDocument/2006/relationships/image" Target="../media/image24.png"/><Relationship Id="rId1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4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48.png"/><Relationship Id="rId5" Type="http://schemas.openxmlformats.org/officeDocument/2006/relationships/diagramColors" Target="../diagrams/colors1.xml"/><Relationship Id="rId10" Type="http://schemas.microsoft.com/office/2007/relationships/hdphoto" Target="../media/hdphoto14.wdp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114" y="1587499"/>
            <a:ext cx="5688632" cy="237626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ЧАЙНИКОВА 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4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Лариса </a:t>
            </a:r>
            <a:r>
              <a:rPr lang="ru-RU" sz="4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Фагимовна</a:t>
            </a:r>
            <a:r>
              <a:rPr lang="ru-RU" sz="4900" dirty="0" smtClean="0">
                <a:latin typeface="+mj-lt"/>
              </a:rPr>
              <a:t/>
            </a:r>
            <a:br>
              <a:rPr lang="ru-RU" sz="4900" dirty="0" smtClean="0">
                <a:latin typeface="+mj-lt"/>
              </a:rPr>
            </a:br>
            <a:r>
              <a:rPr lang="ru-RU" sz="1200" dirty="0" smtClean="0">
                <a:latin typeface="+mj-lt"/>
              </a:rPr>
              <a:t/>
            </a:r>
            <a:br>
              <a:rPr lang="ru-RU" sz="1200" dirty="0" smtClean="0">
                <a:latin typeface="+mj-lt"/>
              </a:rPr>
            </a:br>
            <a:r>
              <a:rPr lang="ru-RU" sz="2200" dirty="0" smtClean="0">
                <a:solidFill>
                  <a:srgbClr val="EBA4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НАЧАЛЬНИК </a:t>
            </a:r>
            <a:r>
              <a:rPr lang="ru-RU" sz="2200" dirty="0">
                <a:solidFill>
                  <a:srgbClr val="EBA4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2200" dirty="0">
                <a:solidFill>
                  <a:srgbClr val="EBA4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200" dirty="0">
                <a:solidFill>
                  <a:srgbClr val="EBA4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МКУ Управление образования администрации городского округа </a:t>
            </a:r>
            <a:r>
              <a:rPr lang="ru-RU" sz="2200" dirty="0" smtClean="0">
                <a:solidFill>
                  <a:srgbClr val="EBA4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u-RU" sz="2200" dirty="0" smtClean="0">
                <a:solidFill>
                  <a:srgbClr val="EBA4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u-RU" sz="2200" dirty="0" smtClean="0">
                <a:solidFill>
                  <a:srgbClr val="EBA4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город </a:t>
            </a:r>
            <a:r>
              <a:rPr lang="ru-RU" sz="2200" dirty="0">
                <a:solidFill>
                  <a:srgbClr val="EBA4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Нефтекамск</a:t>
            </a:r>
            <a:r>
              <a:rPr lang="ru-RU" sz="22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/>
            </a:r>
            <a:br>
              <a:rPr lang="ru-RU" sz="2200" dirty="0">
                <a:solidFill>
                  <a:schemeClr val="accent5">
                    <a:lumMod val="50000"/>
                  </a:schemeClr>
                </a:solidFill>
                <a:latin typeface="+mj-lt"/>
              </a:rPr>
            </a:br>
            <a:endParaRPr lang="ru-RU" sz="22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565" y="1920610"/>
            <a:ext cx="63133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Сформировать профессиональное самоопределение обучающихся </a:t>
            </a:r>
            <a:br>
              <a:rPr lang="ru-RU" sz="24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через трудовое обучение</a:t>
            </a:r>
            <a:endParaRPr lang="ru-RU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3868" y="93447"/>
            <a:ext cx="47986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EB80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ГОРОДСКОЙ ПРОЕКТ </a:t>
            </a:r>
            <a:endParaRPr lang="ru-RU" sz="2800" b="1" dirty="0" smtClean="0">
              <a:solidFill>
                <a:srgbClr val="EB80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EB80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EB80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ПУТЬ В ПРОФЕССИЮ»</a:t>
            </a:r>
          </a:p>
        </p:txBody>
      </p:sp>
    </p:spTree>
    <p:extLst>
      <p:ext uri="{BB962C8B-B14F-4D97-AF65-F5344CB8AC3E}">
        <p14:creationId xmlns:p14="http://schemas.microsoft.com/office/powerpoint/2010/main" val="206461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6101123" y="0"/>
            <a:ext cx="15368" cy="447979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Ромб 4"/>
          <p:cNvSpPr/>
          <p:nvPr/>
        </p:nvSpPr>
        <p:spPr>
          <a:xfrm>
            <a:off x="5885970" y="284309"/>
            <a:ext cx="430309" cy="525933"/>
          </a:xfrm>
          <a:prstGeom prst="diamond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омб 5"/>
          <p:cNvSpPr/>
          <p:nvPr/>
        </p:nvSpPr>
        <p:spPr>
          <a:xfrm>
            <a:off x="5885970" y="986758"/>
            <a:ext cx="430307" cy="525933"/>
          </a:xfrm>
          <a:prstGeom prst="diamond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омб 6"/>
          <p:cNvSpPr/>
          <p:nvPr/>
        </p:nvSpPr>
        <p:spPr>
          <a:xfrm>
            <a:off x="5885971" y="1666155"/>
            <a:ext cx="430307" cy="525933"/>
          </a:xfrm>
          <a:prstGeom prst="diamon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>
            <a:off x="5885969" y="2322500"/>
            <a:ext cx="430307" cy="525933"/>
          </a:xfrm>
          <a:prstGeom prst="diamond">
            <a:avLst/>
          </a:prstGeom>
          <a:solidFill>
            <a:srgbClr val="EB801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омб 8"/>
          <p:cNvSpPr/>
          <p:nvPr/>
        </p:nvSpPr>
        <p:spPr>
          <a:xfrm>
            <a:off x="5885971" y="2978845"/>
            <a:ext cx="430307" cy="525933"/>
          </a:xfrm>
          <a:prstGeom prst="diamond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омб 9"/>
          <p:cNvSpPr/>
          <p:nvPr/>
        </p:nvSpPr>
        <p:spPr>
          <a:xfrm>
            <a:off x="5885969" y="3635190"/>
            <a:ext cx="430307" cy="525933"/>
          </a:xfrm>
          <a:prstGeom prst="diamond">
            <a:avLst/>
          </a:prstGeom>
          <a:solidFill>
            <a:srgbClr val="E7D54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629015" y="386040"/>
            <a:ext cx="4053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Администрация муниципалитета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43523" y="1064177"/>
            <a:ext cx="3250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образования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9575" y="2473246"/>
            <a:ext cx="5574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800" b="1" dirty="0" smtClean="0">
                <a:solidFill>
                  <a:srgbClr val="EB80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Учреждения профессионального образов</a:t>
            </a:r>
            <a:r>
              <a:rPr lang="ru-RU" sz="1600" b="1" dirty="0" smtClean="0">
                <a:solidFill>
                  <a:srgbClr val="EB80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ания</a:t>
            </a:r>
            <a:endParaRPr lang="ru-RU" sz="1600" b="1" dirty="0">
              <a:solidFill>
                <a:srgbClr val="EB80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25607" y="1784100"/>
            <a:ext cx="4456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Общеобразовательные организации</a:t>
            </a:r>
            <a:endParaRPr lang="ru-RU" sz="1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37132" y="3083902"/>
            <a:ext cx="4456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800" b="1" dirty="0" smtClean="0">
                <a:solidFill>
                  <a:srgbClr val="EBA4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Городские предприятия</a:t>
            </a:r>
            <a:endParaRPr lang="ru-RU" sz="1800" b="1" dirty="0">
              <a:solidFill>
                <a:srgbClr val="EBA4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83546" y="3728879"/>
            <a:ext cx="3710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800" b="1" dirty="0" smtClean="0">
                <a:solidFill>
                  <a:srgbClr val="E7D5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Городской центр занятости</a:t>
            </a:r>
            <a:endParaRPr lang="ru-RU" sz="1800" b="1" dirty="0">
              <a:solidFill>
                <a:srgbClr val="E7D54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436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омб 2"/>
          <p:cNvSpPr/>
          <p:nvPr/>
        </p:nvSpPr>
        <p:spPr>
          <a:xfrm>
            <a:off x="2301072" y="10053"/>
            <a:ext cx="2291024" cy="2160396"/>
          </a:xfrm>
          <a:prstGeom prst="diamon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Ромб 68"/>
          <p:cNvSpPr/>
          <p:nvPr/>
        </p:nvSpPr>
        <p:spPr>
          <a:xfrm>
            <a:off x="4320068" y="1464726"/>
            <a:ext cx="2291024" cy="2160396"/>
          </a:xfrm>
          <a:prstGeom prst="diamond">
            <a:avLst/>
          </a:prstGeom>
          <a:solidFill>
            <a:srgbClr val="EB801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Ромб 69"/>
          <p:cNvSpPr/>
          <p:nvPr/>
        </p:nvSpPr>
        <p:spPr>
          <a:xfrm>
            <a:off x="2311120" y="2963676"/>
            <a:ext cx="2291024" cy="2160396"/>
          </a:xfrm>
          <a:prstGeom prst="diamond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39"/>
          <p:cNvSpPr>
            <a:spLocks noChangeArrowheads="1"/>
          </p:cNvSpPr>
          <p:nvPr/>
        </p:nvSpPr>
        <p:spPr bwMode="gray">
          <a:xfrm>
            <a:off x="2769957" y="840504"/>
            <a:ext cx="135325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algn="ctr" defTabSz="457200"/>
            <a:r>
              <a:rPr lang="ru-RU" sz="1800" b="1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rPr>
              <a:t>Лицей </a:t>
            </a:r>
            <a:r>
              <a:rPr lang="ru-RU" sz="1800" b="1" kern="1200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rPr>
              <a:t>№1</a:t>
            </a:r>
            <a:endParaRPr lang="en-US" sz="1800" b="1" kern="1200" dirty="0">
              <a:solidFill>
                <a:schemeClr val="accent1">
                  <a:lumMod val="50000"/>
                </a:schemeClr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1" name="Ромб 70"/>
          <p:cNvSpPr/>
          <p:nvPr/>
        </p:nvSpPr>
        <p:spPr>
          <a:xfrm>
            <a:off x="292124" y="1476815"/>
            <a:ext cx="2291024" cy="2160396"/>
          </a:xfrm>
          <a:prstGeom prst="diamond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Rectangle 155"/>
          <p:cNvSpPr>
            <a:spLocks noChangeArrowheads="1"/>
          </p:cNvSpPr>
          <p:nvPr/>
        </p:nvSpPr>
        <p:spPr bwMode="gray">
          <a:xfrm>
            <a:off x="4533295" y="2343137"/>
            <a:ext cx="18739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square">
            <a:spAutoFit/>
            <a:flatTx/>
          </a:bodyPr>
          <a:lstStyle/>
          <a:p>
            <a:pPr algn="ctr" defTabSz="457200"/>
            <a:r>
              <a:rPr lang="ru-RU" sz="1800" b="1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rPr>
              <a:t>Гимназия </a:t>
            </a:r>
            <a:r>
              <a:rPr lang="ru-RU" sz="1800" b="1" kern="1200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Times New Roman" panose="02020603050405020304" pitchFamily="18" charset="0"/>
              </a:rPr>
              <a:t>№1</a:t>
            </a:r>
            <a:endParaRPr lang="en-US" sz="1800" b="1" kern="1200" dirty="0">
              <a:solidFill>
                <a:schemeClr val="accent1">
                  <a:lumMod val="50000"/>
                </a:schemeClr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Rectangle 126"/>
          <p:cNvSpPr>
            <a:spLocks noChangeArrowheads="1"/>
          </p:cNvSpPr>
          <p:nvPr/>
        </p:nvSpPr>
        <p:spPr bwMode="gray">
          <a:xfrm>
            <a:off x="2685256" y="3753544"/>
            <a:ext cx="164179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algn="ctr" defTabSz="457200"/>
            <a:r>
              <a:rPr lang="ru-RU" sz="1800" b="1" kern="1200" dirty="0">
                <a:solidFill>
                  <a:srgbClr val="3E5582"/>
                </a:solidFill>
                <a:latin typeface="+mj-lt"/>
                <a:ea typeface="+mn-ea"/>
                <a:cs typeface="Times New Roman" panose="02020603050405020304" pitchFamily="18" charset="0"/>
              </a:rPr>
              <a:t>Башкирская</a:t>
            </a:r>
            <a:r>
              <a:rPr lang="ru-RU" sz="1800" b="1" kern="1200" dirty="0">
                <a:solidFill>
                  <a:srgbClr val="3E5582"/>
                </a:solidFill>
                <a:latin typeface="+mj-lt"/>
                <a:ea typeface="+mn-ea"/>
                <a:cs typeface="+mn-cs"/>
              </a:rPr>
              <a:t> </a:t>
            </a:r>
          </a:p>
          <a:p>
            <a:pPr algn="ctr" defTabSz="457200"/>
            <a:r>
              <a:rPr lang="ru-RU" sz="1800" b="1" kern="1200" dirty="0">
                <a:solidFill>
                  <a:srgbClr val="3E5582"/>
                </a:solidFill>
                <a:latin typeface="+mj-lt"/>
                <a:ea typeface="+mn-ea"/>
                <a:cs typeface="Times New Roman" panose="02020603050405020304" pitchFamily="18" charset="0"/>
              </a:rPr>
              <a:t>гимназия</a:t>
            </a:r>
            <a:endParaRPr lang="en-US" sz="1800" b="1" kern="1200" dirty="0">
              <a:solidFill>
                <a:srgbClr val="3E5582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4" name="Rectangle 68"/>
          <p:cNvSpPr>
            <a:spLocks noChangeArrowheads="1"/>
          </p:cNvSpPr>
          <p:nvPr/>
        </p:nvSpPr>
        <p:spPr bwMode="gray">
          <a:xfrm>
            <a:off x="731408" y="2366783"/>
            <a:ext cx="13362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СОШ №10</a:t>
            </a: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2" name="Ромб 71"/>
          <p:cNvSpPr/>
          <p:nvPr/>
        </p:nvSpPr>
        <p:spPr>
          <a:xfrm>
            <a:off x="2314450" y="1476993"/>
            <a:ext cx="2264267" cy="2196090"/>
          </a:xfrm>
          <a:prstGeom prst="diamond">
            <a:avLst/>
          </a:prstGeom>
          <a:solidFill>
            <a:srgbClr val="AEC2D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2311120" y="2097984"/>
            <a:ext cx="21704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ru-RU" sz="3200" b="1" kern="1200" dirty="0">
                <a:solidFill>
                  <a:srgbClr val="3E55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kern="1200" dirty="0">
                <a:solidFill>
                  <a:srgbClr val="3E5582"/>
                </a:solidFill>
                <a:latin typeface="+mj-lt"/>
                <a:ea typeface="+mn-ea"/>
                <a:cs typeface="Times New Roman" panose="02020603050405020304" pitchFamily="18" charset="0"/>
              </a:rPr>
              <a:t>Ресурсные </a:t>
            </a:r>
            <a:r>
              <a:rPr lang="ru-RU" sz="2400" kern="1200" dirty="0" smtClean="0">
                <a:solidFill>
                  <a:srgbClr val="3E5582"/>
                </a:solidFill>
                <a:latin typeface="+mj-lt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kern="1200" dirty="0" smtClean="0">
                <a:solidFill>
                  <a:srgbClr val="3E5582"/>
                </a:solidFill>
                <a:latin typeface="+mj-lt"/>
                <a:ea typeface="+mn-ea"/>
                <a:cs typeface="Times New Roman" panose="02020603050405020304" pitchFamily="18" charset="0"/>
              </a:rPr>
            </a:br>
            <a:r>
              <a:rPr lang="ru-RU" sz="2400" kern="1200" dirty="0" smtClean="0">
                <a:solidFill>
                  <a:srgbClr val="3E5582"/>
                </a:solidFill>
                <a:latin typeface="+mj-lt"/>
                <a:ea typeface="+mn-ea"/>
                <a:cs typeface="Times New Roman" panose="02020603050405020304" pitchFamily="18" charset="0"/>
              </a:rPr>
              <a:t>центры</a:t>
            </a:r>
            <a:endParaRPr lang="ru-RU" sz="3200" kern="1200" dirty="0">
              <a:solidFill>
                <a:srgbClr val="3E5582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93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137858" y="2285894"/>
            <a:ext cx="33867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E5582"/>
                </a:solidFill>
                <a:latin typeface="+mj-lt"/>
                <a:cs typeface="Times New Roman" panose="02020603050405020304" pitchFamily="18" charset="0"/>
              </a:rPr>
              <a:t>РАБОТА </a:t>
            </a:r>
            <a:r>
              <a:rPr lang="ru-RU" sz="2000" b="1" dirty="0" smtClean="0">
                <a:solidFill>
                  <a:srgbClr val="3E5582"/>
                </a:solidFill>
                <a:latin typeface="+mj-lt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3E5582"/>
                </a:solidFill>
                <a:latin typeface="+mj-lt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3E5582"/>
                </a:solidFill>
                <a:latin typeface="+mj-lt"/>
                <a:cs typeface="Times New Roman" panose="02020603050405020304" pitchFamily="18" charset="0"/>
              </a:rPr>
              <a:t>С </a:t>
            </a:r>
            <a:r>
              <a:rPr lang="ru-RU" sz="2000" b="1" dirty="0">
                <a:solidFill>
                  <a:srgbClr val="3E5582"/>
                </a:solidFill>
                <a:latin typeface="+mj-lt"/>
                <a:cs typeface="Times New Roman" panose="02020603050405020304" pitchFamily="18" charset="0"/>
              </a:rPr>
              <a:t>ОДАРЕННЫМИ ДЕТЬМИ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22144" y="749908"/>
            <a:ext cx="32523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E5582"/>
                </a:solidFill>
                <a:latin typeface="+mj-lt"/>
                <a:cs typeface="Times New Roman" panose="02020603050405020304" pitchFamily="18" charset="0"/>
              </a:rPr>
              <a:t>ПРОФЕССИОНАЛЬНО-ОРИЕНТИРОВАННОЕ </a:t>
            </a:r>
          </a:p>
          <a:p>
            <a:pPr algn="ctr"/>
            <a:r>
              <a:rPr lang="ru-RU" sz="2000" b="1" dirty="0" smtClean="0">
                <a:solidFill>
                  <a:srgbClr val="3E5582"/>
                </a:solidFill>
                <a:latin typeface="+mj-lt"/>
                <a:cs typeface="Times New Roman" panose="02020603050405020304" pitchFamily="18" charset="0"/>
              </a:rPr>
              <a:t>ОБУЧЕНИЕ</a:t>
            </a:r>
            <a:endParaRPr lang="ru-RU" sz="2000" b="1" dirty="0">
              <a:solidFill>
                <a:srgbClr val="3E5582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gray">
          <a:xfrm>
            <a:off x="1010680" y="70336"/>
            <a:ext cx="567662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800" b="1" dirty="0" smtClean="0">
                <a:solidFill>
                  <a:srgbClr val="3E558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Times New Roman" panose="02020603050405020304" pitchFamily="18" charset="0"/>
              </a:rPr>
              <a:t>РЕСУРСНЫЕ ЦЕНТРЫ</a:t>
            </a:r>
            <a:endParaRPr lang="en-US" sz="2800" b="1" dirty="0">
              <a:solidFill>
                <a:srgbClr val="3E558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32418" y="3512839"/>
            <a:ext cx="3125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EB8015"/>
                </a:solidFill>
                <a:latin typeface="+mn-lt"/>
                <a:cs typeface="Times New Roman" panose="02020603050405020304" pitchFamily="18" charset="0"/>
              </a:rPr>
              <a:t>ГОРОДСКОЙ ПРОЕКТ </a:t>
            </a:r>
            <a:endParaRPr lang="ru-RU" sz="1800" b="1" dirty="0" smtClean="0">
              <a:solidFill>
                <a:srgbClr val="EB8015"/>
              </a:solidFill>
              <a:latin typeface="+mn-lt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 smtClean="0">
                <a:solidFill>
                  <a:srgbClr val="EB8015"/>
                </a:solidFill>
                <a:latin typeface="+mn-lt"/>
                <a:cs typeface="Times New Roman" panose="02020603050405020304" pitchFamily="18" charset="0"/>
              </a:rPr>
              <a:t>«</a:t>
            </a:r>
            <a:r>
              <a:rPr lang="ru-RU" sz="1800" b="1" dirty="0">
                <a:solidFill>
                  <a:srgbClr val="EB8015"/>
                </a:solidFill>
                <a:latin typeface="+mn-lt"/>
                <a:cs typeface="Times New Roman" panose="02020603050405020304" pitchFamily="18" charset="0"/>
              </a:rPr>
              <a:t>ПУТЬ В ПРОФЕССИЮ»</a:t>
            </a:r>
          </a:p>
        </p:txBody>
      </p:sp>
      <p:pic>
        <p:nvPicPr>
          <p:cNvPr id="2050" name="Picture 2" descr="http://sch2.kostjukovichi.edu.by/sm.aspx?guid=2799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EB8015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967" y="1864628"/>
            <a:ext cx="1596739" cy="1549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575386" y="4494395"/>
            <a:ext cx="3252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E5582"/>
                </a:solidFill>
                <a:latin typeface="+mj-lt"/>
                <a:cs typeface="Times New Roman" panose="02020603050405020304" pitchFamily="18" charset="0"/>
              </a:rPr>
              <a:t>ПОДГОТОВКА К ГИА</a:t>
            </a:r>
            <a:endParaRPr lang="ru-RU" sz="2000" b="1" dirty="0">
              <a:solidFill>
                <a:srgbClr val="3E5582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www.ecampusnews.com/files/2015/11/cyberscience3D.jpg"/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55" y="666931"/>
            <a:ext cx="1599977" cy="1585977"/>
          </a:xfrm>
          <a:prstGeom prst="flowChartConnector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chool11.shadr.ru/media/2018-2019/%D0%93%D0%98%D0%90%202019/gia_152110694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489" y="3457909"/>
            <a:ext cx="1454145" cy="8861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937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Oval 3"/>
          <p:cNvSpPr>
            <a:spLocks noChangeArrowheads="1"/>
          </p:cNvSpPr>
          <p:nvPr/>
        </p:nvSpPr>
        <p:spPr bwMode="gray">
          <a:xfrm>
            <a:off x="1565102" y="714847"/>
            <a:ext cx="3801428" cy="3616689"/>
          </a:xfrm>
          <a:prstGeom prst="ellipse">
            <a:avLst/>
          </a:prstGeom>
          <a:gradFill rotWithShape="1">
            <a:gsLst>
              <a:gs pos="0">
                <a:srgbClr val="E6E6E6"/>
              </a:gs>
              <a:gs pos="14999">
                <a:srgbClr val="7D8496"/>
              </a:gs>
              <a:gs pos="53000">
                <a:srgbClr val="E6E6E6"/>
              </a:gs>
              <a:gs pos="67999">
                <a:srgbClr val="7D8496"/>
              </a:gs>
              <a:gs pos="92999">
                <a:srgbClr val="E6E6E6"/>
              </a:gs>
              <a:gs pos="100000">
                <a:srgbClr val="FFFFFF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3" name="Oval 4"/>
          <p:cNvSpPr>
            <a:spLocks noChangeArrowheads="1"/>
          </p:cNvSpPr>
          <p:nvPr/>
        </p:nvSpPr>
        <p:spPr bwMode="gray">
          <a:xfrm>
            <a:off x="2066477" y="1178053"/>
            <a:ext cx="2792228" cy="2653466"/>
          </a:xfrm>
          <a:prstGeom prst="ellipse">
            <a:avLst/>
          </a:prstGeom>
          <a:gradFill rotWithShape="1">
            <a:gsLst>
              <a:gs pos="0">
                <a:srgbClr val="FFFFFF">
                  <a:gamma/>
                  <a:shade val="63137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63137"/>
                  <a:invGamma/>
                </a:srgbClr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7" name="Text Box 5"/>
          <p:cNvSpPr txBox="1">
            <a:spLocks noChangeArrowheads="1"/>
          </p:cNvSpPr>
          <p:nvPr/>
        </p:nvSpPr>
        <p:spPr bwMode="gray">
          <a:xfrm>
            <a:off x="2127925" y="1931822"/>
            <a:ext cx="257029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EB8015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«Путь </a:t>
            </a:r>
            <a:br>
              <a:rPr lang="ru-RU" sz="2800" b="1" dirty="0" smtClean="0">
                <a:solidFill>
                  <a:srgbClr val="EB8015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EB8015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профессию»</a:t>
            </a:r>
            <a:endParaRPr lang="en-US" sz="2800" b="1" dirty="0">
              <a:solidFill>
                <a:srgbClr val="EB8015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Oval 31"/>
          <p:cNvSpPr>
            <a:spLocks noChangeArrowheads="1"/>
          </p:cNvSpPr>
          <p:nvPr/>
        </p:nvSpPr>
        <p:spPr bwMode="gray">
          <a:xfrm>
            <a:off x="2785647" y="289164"/>
            <a:ext cx="1166956" cy="1171142"/>
          </a:xfrm>
          <a:prstGeom prst="ellipse">
            <a:avLst/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98" name="Oval 35"/>
          <p:cNvSpPr>
            <a:spLocks noChangeArrowheads="1"/>
          </p:cNvSpPr>
          <p:nvPr/>
        </p:nvSpPr>
        <p:spPr bwMode="gray">
          <a:xfrm>
            <a:off x="1233203" y="1157620"/>
            <a:ext cx="1166956" cy="1171142"/>
          </a:xfrm>
          <a:prstGeom prst="ellipse">
            <a:avLst/>
          </a:prstGeom>
          <a:solidFill>
            <a:srgbClr val="E7D54F"/>
          </a:soli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81" name="Rectangle 37"/>
          <p:cNvSpPr>
            <a:spLocks noChangeArrowheads="1"/>
          </p:cNvSpPr>
          <p:nvPr/>
        </p:nvSpPr>
        <p:spPr bwMode="gray">
          <a:xfrm>
            <a:off x="1079311" y="1500137"/>
            <a:ext cx="147349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Учреждение ПО</a:t>
            </a:r>
            <a:endParaRPr lang="en-US" b="1" dirty="0"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smtClean="0">
                <a:solidFill>
                  <a:srgbClr val="F8F8F8"/>
                </a:solidFill>
              </a:rPr>
              <a:t> </a:t>
            </a:r>
            <a:endParaRPr lang="en-US" sz="1600" b="1" dirty="0">
              <a:solidFill>
                <a:srgbClr val="F8F8F8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6" name="Oval 39"/>
          <p:cNvSpPr>
            <a:spLocks noChangeArrowheads="1"/>
          </p:cNvSpPr>
          <p:nvPr/>
        </p:nvSpPr>
        <p:spPr bwMode="gray">
          <a:xfrm>
            <a:off x="4236457" y="2698655"/>
            <a:ext cx="1166956" cy="1171142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94" name="Oval 42"/>
          <p:cNvSpPr>
            <a:spLocks noChangeArrowheads="1"/>
          </p:cNvSpPr>
          <p:nvPr/>
        </p:nvSpPr>
        <p:spPr bwMode="gray">
          <a:xfrm>
            <a:off x="4273340" y="1114392"/>
            <a:ext cx="1166956" cy="117590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84" name="Rectangle 44"/>
          <p:cNvSpPr>
            <a:spLocks noChangeArrowheads="1"/>
          </p:cNvSpPr>
          <p:nvPr/>
        </p:nvSpPr>
        <p:spPr bwMode="gray">
          <a:xfrm>
            <a:off x="2489272" y="698615"/>
            <a:ext cx="17296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Предприятия</a:t>
            </a:r>
            <a:endParaRPr lang="en-US" b="1" dirty="0"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21" name="Oval 35"/>
          <p:cNvSpPr>
            <a:spLocks noChangeArrowheads="1"/>
          </p:cNvSpPr>
          <p:nvPr/>
        </p:nvSpPr>
        <p:spPr bwMode="gray">
          <a:xfrm>
            <a:off x="2758086" y="3521600"/>
            <a:ext cx="1166956" cy="1171142"/>
          </a:xfrm>
          <a:prstGeom prst="ellipse">
            <a:avLst/>
          </a:prstGeom>
          <a:solidFill>
            <a:srgbClr val="7030A0"/>
          </a:solidFill>
          <a:ln>
            <a:headEnd/>
            <a:tailEnd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24" name="Oval 35"/>
          <p:cNvSpPr>
            <a:spLocks noChangeArrowheads="1"/>
          </p:cNvSpPr>
          <p:nvPr/>
        </p:nvSpPr>
        <p:spPr bwMode="gray">
          <a:xfrm>
            <a:off x="1434923" y="2719682"/>
            <a:ext cx="1166956" cy="1171142"/>
          </a:xfrm>
          <a:prstGeom prst="ellipse">
            <a:avLst/>
          </a:prstGeom>
          <a:solidFill>
            <a:srgbClr val="EBA415"/>
          </a:solidFill>
          <a:ln>
            <a:headEnd/>
            <a:tailEnd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29" name="Rectangle 37"/>
          <p:cNvSpPr>
            <a:spLocks noChangeArrowheads="1"/>
          </p:cNvSpPr>
          <p:nvPr/>
        </p:nvSpPr>
        <p:spPr bwMode="gray">
          <a:xfrm>
            <a:off x="1230915" y="3133593"/>
            <a:ext cx="147349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Школа</a:t>
            </a:r>
            <a:endParaRPr lang="en-US" b="1" dirty="0"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smtClean="0">
                <a:solidFill>
                  <a:srgbClr val="F8F8F8"/>
                </a:solidFill>
              </a:rPr>
              <a:t> </a:t>
            </a:r>
            <a:endParaRPr lang="en-US" sz="1600" b="1" dirty="0">
              <a:solidFill>
                <a:srgbClr val="F8F8F8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79" name="Rectangle 33"/>
          <p:cNvSpPr>
            <a:spLocks noChangeArrowheads="1"/>
          </p:cNvSpPr>
          <p:nvPr/>
        </p:nvSpPr>
        <p:spPr bwMode="gray">
          <a:xfrm>
            <a:off x="4057088" y="1382855"/>
            <a:ext cx="1552491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8F8F8"/>
                </a:solidFill>
              </a:rPr>
              <a:t>  </a:t>
            </a:r>
            <a:r>
              <a:rPr lang="ru-RU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Ресурсные</a:t>
            </a:r>
          </a:p>
          <a:p>
            <a:pPr algn="ctr"/>
            <a:r>
              <a:rPr lang="ru-RU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центры</a:t>
            </a:r>
            <a:endParaRPr lang="en-US" b="1" dirty="0"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30" name="Rectangle 37"/>
          <p:cNvSpPr>
            <a:spLocks noChangeArrowheads="1"/>
          </p:cNvSpPr>
          <p:nvPr/>
        </p:nvSpPr>
        <p:spPr bwMode="gray">
          <a:xfrm>
            <a:off x="4072970" y="3000865"/>
            <a:ext cx="147349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Администрация городского округа</a:t>
            </a:r>
            <a:endParaRPr lang="en-US" sz="1200" b="1" dirty="0"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smtClean="0">
                <a:solidFill>
                  <a:srgbClr val="F8F8F8"/>
                </a:solidFill>
              </a:rPr>
              <a:t> </a:t>
            </a:r>
            <a:endParaRPr lang="en-US" sz="1600" b="1" dirty="0">
              <a:solidFill>
                <a:srgbClr val="F8F8F8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31" name="Rectangle 37"/>
          <p:cNvSpPr>
            <a:spLocks noChangeArrowheads="1"/>
          </p:cNvSpPr>
          <p:nvPr/>
        </p:nvSpPr>
        <p:spPr bwMode="gray">
          <a:xfrm>
            <a:off x="2611510" y="3827554"/>
            <a:ext cx="147349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Управление образования </a:t>
            </a:r>
            <a:br>
              <a:rPr lang="ru-RU" sz="12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ГО</a:t>
            </a:r>
            <a:endParaRPr lang="en-US" sz="1200" b="1" dirty="0"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smtClean="0">
                <a:solidFill>
                  <a:srgbClr val="F8F8F8"/>
                </a:solidFill>
              </a:rPr>
              <a:t> </a:t>
            </a:r>
            <a:endParaRPr lang="en-US" sz="1600" b="1" dirty="0">
              <a:solidFill>
                <a:srgbClr val="F8F8F8"/>
              </a:solidFill>
              <a:latin typeface="+mn-lt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>
            <a:stCxn id="77" idx="0"/>
          </p:cNvCxnSpPr>
          <p:nvPr/>
        </p:nvCxnSpPr>
        <p:spPr>
          <a:xfrm flipV="1">
            <a:off x="3413074" y="1500137"/>
            <a:ext cx="0" cy="43168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4057088" y="1998408"/>
            <a:ext cx="216252" cy="1838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952603" y="2877106"/>
            <a:ext cx="257134" cy="1669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413074" y="2983081"/>
            <a:ext cx="0" cy="4518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 стрелкой 131"/>
          <p:cNvCxnSpPr/>
          <p:nvPr/>
        </p:nvCxnSpPr>
        <p:spPr>
          <a:xfrm flipH="1">
            <a:off x="2704412" y="2885929"/>
            <a:ext cx="276993" cy="2379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 стрелкой 133"/>
          <p:cNvCxnSpPr/>
          <p:nvPr/>
        </p:nvCxnSpPr>
        <p:spPr>
          <a:xfrm flipH="1" flipV="1">
            <a:off x="2489272" y="1998408"/>
            <a:ext cx="311186" cy="1838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6" name="Выгнутая вверх стрелка 135"/>
          <p:cNvSpPr/>
          <p:nvPr/>
        </p:nvSpPr>
        <p:spPr>
          <a:xfrm rot="19976479">
            <a:off x="1733308" y="437646"/>
            <a:ext cx="1152055" cy="420196"/>
          </a:xfrm>
          <a:prstGeom prst="curvedDownArrow">
            <a:avLst>
              <a:gd name="adj1" fmla="val 13070"/>
              <a:gd name="adj2" fmla="val 50000"/>
              <a:gd name="adj3" fmla="val 42494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7" name="Выгнутая вверх стрелка 136"/>
          <p:cNvSpPr/>
          <p:nvPr/>
        </p:nvSpPr>
        <p:spPr>
          <a:xfrm rot="1509131">
            <a:off x="3987281" y="459734"/>
            <a:ext cx="1152055" cy="420196"/>
          </a:xfrm>
          <a:prstGeom prst="curvedDownArrow">
            <a:avLst>
              <a:gd name="adj1" fmla="val 13070"/>
              <a:gd name="adj2" fmla="val 50000"/>
              <a:gd name="adj3" fmla="val 4249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8" name="Выгнутая вверх стрелка 137"/>
          <p:cNvSpPr/>
          <p:nvPr/>
        </p:nvSpPr>
        <p:spPr>
          <a:xfrm rot="5400000">
            <a:off x="5100437" y="2336145"/>
            <a:ext cx="1152055" cy="420196"/>
          </a:xfrm>
          <a:prstGeom prst="curvedDownArrow">
            <a:avLst>
              <a:gd name="adj1" fmla="val 13070"/>
              <a:gd name="adj2" fmla="val 50000"/>
              <a:gd name="adj3" fmla="val 42494"/>
            </a:avLst>
          </a:prstGeom>
          <a:solidFill>
            <a:srgbClr val="3E55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9" name="Выгнутая вверх стрелка 138"/>
          <p:cNvSpPr/>
          <p:nvPr/>
        </p:nvSpPr>
        <p:spPr>
          <a:xfrm rot="9418267">
            <a:off x="3914406" y="4124162"/>
            <a:ext cx="1152055" cy="420196"/>
          </a:xfrm>
          <a:prstGeom prst="curvedDownArrow">
            <a:avLst>
              <a:gd name="adj1" fmla="val 13070"/>
              <a:gd name="adj2" fmla="val 50000"/>
              <a:gd name="adj3" fmla="val 42494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0" name="Выгнутая вверх стрелка 139"/>
          <p:cNvSpPr/>
          <p:nvPr/>
        </p:nvSpPr>
        <p:spPr>
          <a:xfrm rot="12844787">
            <a:off x="1689528" y="4148053"/>
            <a:ext cx="1152055" cy="420196"/>
          </a:xfrm>
          <a:prstGeom prst="curvedDownArrow">
            <a:avLst>
              <a:gd name="adj1" fmla="val 13070"/>
              <a:gd name="adj2" fmla="val 50000"/>
              <a:gd name="adj3" fmla="val 42494"/>
            </a:avLst>
          </a:prstGeom>
          <a:solidFill>
            <a:srgbClr val="EBA4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1" name="Выгнутая вверх стрелка 140"/>
          <p:cNvSpPr/>
          <p:nvPr/>
        </p:nvSpPr>
        <p:spPr>
          <a:xfrm rot="15672221">
            <a:off x="563181" y="2361498"/>
            <a:ext cx="1152055" cy="420196"/>
          </a:xfrm>
          <a:prstGeom prst="curvedDownArrow">
            <a:avLst>
              <a:gd name="adj1" fmla="val 13070"/>
              <a:gd name="adj2" fmla="val 50000"/>
              <a:gd name="adj3" fmla="val 42494"/>
            </a:avLst>
          </a:prstGeom>
          <a:solidFill>
            <a:srgbClr val="E7D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2" name="Равнобедренный треугольник 141"/>
          <p:cNvSpPr/>
          <p:nvPr/>
        </p:nvSpPr>
        <p:spPr>
          <a:xfrm flipV="1">
            <a:off x="1791516" y="914848"/>
            <a:ext cx="202342" cy="227852"/>
          </a:xfrm>
          <a:prstGeom prst="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Равнобедренный треугольник 142"/>
          <p:cNvSpPr/>
          <p:nvPr/>
        </p:nvSpPr>
        <p:spPr>
          <a:xfrm rot="2584794" flipV="1">
            <a:off x="3900837" y="476660"/>
            <a:ext cx="202342" cy="227852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Равнобедренный треугольник 143"/>
          <p:cNvSpPr/>
          <p:nvPr/>
        </p:nvSpPr>
        <p:spPr>
          <a:xfrm rot="6663574" flipV="1">
            <a:off x="5412705" y="1875481"/>
            <a:ext cx="202342" cy="227852"/>
          </a:xfrm>
          <a:prstGeom prst="triangle">
            <a:avLst/>
          </a:prstGeom>
          <a:solidFill>
            <a:srgbClr val="3E55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5" name="Равнобедренный треугольник 144"/>
          <p:cNvSpPr/>
          <p:nvPr/>
        </p:nvSpPr>
        <p:spPr>
          <a:xfrm rot="17099556" flipV="1">
            <a:off x="1265965" y="2969829"/>
            <a:ext cx="202342" cy="227852"/>
          </a:xfrm>
          <a:prstGeom prst="triangle">
            <a:avLst/>
          </a:prstGeom>
          <a:solidFill>
            <a:srgbClr val="E7D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Равнобедренный треугольник 145"/>
          <p:cNvSpPr/>
          <p:nvPr/>
        </p:nvSpPr>
        <p:spPr>
          <a:xfrm rot="13778722" flipV="1">
            <a:off x="2680849" y="4425979"/>
            <a:ext cx="202342" cy="227852"/>
          </a:xfrm>
          <a:prstGeom prst="triangle">
            <a:avLst/>
          </a:prstGeom>
          <a:solidFill>
            <a:srgbClr val="EBA4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Равнобедренный треугольник 146"/>
          <p:cNvSpPr/>
          <p:nvPr/>
        </p:nvSpPr>
        <p:spPr>
          <a:xfrm rot="10522764" flipV="1">
            <a:off x="4818567" y="3870807"/>
            <a:ext cx="202342" cy="227852"/>
          </a:xfrm>
          <a:prstGeom prst="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26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634946" y="1100033"/>
            <a:ext cx="9683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ru-RU" sz="28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806084470"/>
              </p:ext>
            </p:extLst>
          </p:nvPr>
        </p:nvGraphicFramePr>
        <p:xfrm>
          <a:off x="545567" y="358845"/>
          <a:ext cx="5800590" cy="4341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8954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510" y="3380811"/>
            <a:ext cx="1441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E5582"/>
                </a:solidFill>
                <a:latin typeface="+mj-lt"/>
                <a:ea typeface="Calibri" panose="020F0502020204030204" pitchFamily="34" charset="0"/>
              </a:rPr>
              <a:t>электромонтер</a:t>
            </a:r>
            <a:endParaRPr lang="ru-RU" dirty="0">
              <a:solidFill>
                <a:srgbClr val="3E5582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71803" y="156328"/>
            <a:ext cx="14991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E5582"/>
                </a:solidFill>
                <a:latin typeface="+mj-lt"/>
                <a:ea typeface="Calibri" panose="020F0502020204030204" pitchFamily="34" charset="0"/>
              </a:rPr>
              <a:t>повар-кондитер</a:t>
            </a:r>
            <a:endParaRPr lang="ru-RU" dirty="0">
              <a:solidFill>
                <a:srgbClr val="3E5582"/>
              </a:solidFill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45301" y="3310041"/>
            <a:ext cx="11721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3E5582"/>
                </a:solidFill>
                <a:latin typeface="+mj-lt"/>
                <a:ea typeface="Calibri" panose="020F0502020204030204" pitchFamily="34" charset="0"/>
              </a:rPr>
              <a:t>парикмахер</a:t>
            </a:r>
            <a:endParaRPr lang="ru-RU" dirty="0">
              <a:solidFill>
                <a:srgbClr val="3E5582"/>
              </a:solidFill>
              <a:latin typeface="+mj-lt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3508" y="759023"/>
            <a:ext cx="2629948" cy="251344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5446" y="1459238"/>
            <a:ext cx="31207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EB8015"/>
                </a:solidFill>
              </a:rPr>
              <a:t> </a:t>
            </a:r>
            <a:br>
              <a:rPr lang="ru-RU" sz="1800" b="1" dirty="0" smtClean="0">
                <a:solidFill>
                  <a:srgbClr val="EB8015"/>
                </a:solidFill>
              </a:rPr>
            </a:br>
            <a:r>
              <a:rPr lang="ru-RU" sz="1800" b="1" dirty="0" smtClean="0">
                <a:solidFill>
                  <a:srgbClr val="EB8015"/>
                </a:solidFill>
              </a:rPr>
              <a:t>Машиностроительный </a:t>
            </a:r>
            <a:br>
              <a:rPr lang="ru-RU" sz="1800" b="1" dirty="0" smtClean="0">
                <a:solidFill>
                  <a:srgbClr val="EB8015"/>
                </a:solidFill>
              </a:rPr>
            </a:br>
            <a:r>
              <a:rPr lang="ru-RU" sz="1800" b="1" dirty="0" smtClean="0">
                <a:solidFill>
                  <a:srgbClr val="EB8015"/>
                </a:solidFill>
              </a:rPr>
              <a:t>колледж</a:t>
            </a:r>
            <a:endParaRPr lang="ru-RU" sz="1800" b="1" dirty="0">
              <a:solidFill>
                <a:srgbClr val="EB8015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483930" y="492103"/>
            <a:ext cx="1151538" cy="1168648"/>
            <a:chOff x="2233401" y="347738"/>
            <a:chExt cx="1308044" cy="1326608"/>
          </a:xfrm>
        </p:grpSpPr>
        <p:pic>
          <p:nvPicPr>
            <p:cNvPr id="3076" name="Picture 4" descr="http://img-fotki.yandex.ru/get/6106/47407354.593/0_c7bc7_f794193_orig.png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825" t="-17493" r="-15402" b="360"/>
            <a:stretch/>
          </p:blipFill>
          <p:spPr bwMode="auto">
            <a:xfrm>
              <a:off x="2298138" y="398780"/>
              <a:ext cx="1183798" cy="1212835"/>
            </a:xfrm>
            <a:prstGeom prst="rect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Кольцо 2"/>
            <p:cNvSpPr/>
            <p:nvPr/>
          </p:nvSpPr>
          <p:spPr>
            <a:xfrm>
              <a:off x="2233401" y="347738"/>
              <a:ext cx="1308044" cy="1326608"/>
            </a:xfrm>
            <a:prstGeom prst="donut">
              <a:avLst>
                <a:gd name="adj" fmla="val 7178"/>
              </a:avLst>
            </a:prstGeom>
            <a:solidFill>
              <a:srgbClr val="AEC2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3074" name="Picture 2" descr="https://animagehub.com/wp-content/uploads/2016/11/Lightning-Bolt-Vector-13.png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44" t="12940" r="5372" b="-1"/>
          <a:stretch/>
        </p:blipFill>
        <p:spPr bwMode="auto">
          <a:xfrm>
            <a:off x="118484" y="2287399"/>
            <a:ext cx="1319693" cy="130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image.freepik.com/free-icon/scissor-and-comb_318-57092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217" y="2216112"/>
            <a:ext cx="1158499" cy="115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Овал 23"/>
          <p:cNvSpPr/>
          <p:nvPr/>
        </p:nvSpPr>
        <p:spPr>
          <a:xfrm>
            <a:off x="3872611" y="144239"/>
            <a:ext cx="2629948" cy="251344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359251" y="1654513"/>
            <a:ext cx="12522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E5582"/>
                </a:solidFill>
              </a:rPr>
              <a:t>автомеханик</a:t>
            </a:r>
          </a:p>
        </p:txBody>
      </p:sp>
      <p:pic>
        <p:nvPicPr>
          <p:cNvPr id="3084" name="Picture 12" descr="http://upload.flado.ru/uads/n/005/60/560162.jpg"/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376" y="328496"/>
            <a:ext cx="1326017" cy="132601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magistr42.ru/public/foimg-be-625x959.jpg"/>
          <p:cNvPicPr>
            <a:picLocks noChangeAspect="1" noChangeArrowheads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244" y="1352864"/>
            <a:ext cx="1489075" cy="1489075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08703" y="2841939"/>
            <a:ext cx="20088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E5582"/>
                </a:solidFill>
                <a:latin typeface="+mj-lt"/>
                <a:ea typeface="Calibri" panose="020F0502020204030204" pitchFamily="34" charset="0"/>
              </a:rPr>
              <a:t>инспектор по кадрам</a:t>
            </a:r>
            <a:endParaRPr lang="ru-RU" dirty="0">
              <a:solidFill>
                <a:srgbClr val="3E5582"/>
              </a:solidFill>
              <a:latin typeface="+mj-lt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405319" y="635955"/>
            <a:ext cx="186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EB8015"/>
                </a:solidFill>
              </a:rPr>
              <a:t>Нефтяной</a:t>
            </a:r>
            <a:br>
              <a:rPr lang="ru-RU" sz="1800" b="1" dirty="0" smtClean="0">
                <a:solidFill>
                  <a:srgbClr val="EB8015"/>
                </a:solidFill>
              </a:rPr>
            </a:br>
            <a:r>
              <a:rPr lang="ru-RU" sz="1800" b="1" dirty="0" smtClean="0">
                <a:solidFill>
                  <a:srgbClr val="EB8015"/>
                </a:solidFill>
              </a:rPr>
              <a:t>колледж</a:t>
            </a:r>
            <a:endParaRPr lang="ru-RU" sz="1800" b="1" dirty="0">
              <a:solidFill>
                <a:srgbClr val="EB8015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119881" y="3066534"/>
            <a:ext cx="2006567" cy="19671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170931" y="3685505"/>
            <a:ext cx="186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EB8015"/>
                </a:solidFill>
              </a:rPr>
              <a:t>Филиал БашГУ</a:t>
            </a:r>
            <a:endParaRPr lang="ru-RU" sz="1800" b="1" dirty="0">
              <a:solidFill>
                <a:srgbClr val="EB8015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15354" y="4655723"/>
            <a:ext cx="13452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юрисконсульт</a:t>
            </a:r>
          </a:p>
        </p:txBody>
      </p:sp>
      <p:pic>
        <p:nvPicPr>
          <p:cNvPr id="3086" name="Picture 14" descr="http://advokat-lex.ru/uploads/posts/2017-02/1486737728_8tee7eeta.png"/>
          <p:cNvPicPr>
            <a:picLocks noChangeAspect="1" noChangeArrowheads="1"/>
          </p:cNvPicPr>
          <p:nvPr/>
        </p:nvPicPr>
        <p:blipFill>
          <a:blip r:embed="rId1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735" y="3752683"/>
            <a:ext cx="1589563" cy="119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552453" y="3968362"/>
            <a:ext cx="12971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финансовый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консультант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88" name="Picture 16" descr="https://banner2.kisspng.com/20180716/evg/kisspng-finance-investor-money-business-dollar-icon-5b4c94fb130de1.4113189115317455310781.jpg"/>
          <p:cNvPicPr>
            <a:picLocks noChangeAspect="1" noChangeArrowheads="1"/>
          </p:cNvPicPr>
          <p:nvPr/>
        </p:nvPicPr>
        <p:blipFill rotWithShape="1">
          <a:blip r:embed="rId1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81" t="-45" r="22299" b="2518"/>
          <a:stretch/>
        </p:blipFill>
        <p:spPr bwMode="auto">
          <a:xfrm>
            <a:off x="4622728" y="3161585"/>
            <a:ext cx="1141091" cy="114986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72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275731" y="2763202"/>
            <a:ext cx="2160276" cy="2064578"/>
          </a:xfrm>
          <a:prstGeom prst="ellipse">
            <a:avLst/>
          </a:prstGeom>
          <a:solidFill>
            <a:srgbClr val="F7F7C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710016" y="153592"/>
            <a:ext cx="2409932" cy="230317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64656" y="411232"/>
            <a:ext cx="2247582" cy="214801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593776" y="1902343"/>
            <a:ext cx="729127" cy="72005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10137" y="828145"/>
            <a:ext cx="31207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EB8015"/>
                </a:solidFill>
              </a:rPr>
              <a:t> </a:t>
            </a:r>
            <a:br>
              <a:rPr lang="ru-RU" sz="1800" b="1" dirty="0" smtClean="0">
                <a:solidFill>
                  <a:srgbClr val="EB8015"/>
                </a:solidFill>
              </a:rPr>
            </a:br>
            <a:r>
              <a:rPr lang="ru-RU" sz="1800" b="1" dirty="0" smtClean="0">
                <a:solidFill>
                  <a:srgbClr val="EB8015"/>
                </a:solidFill>
              </a:rPr>
              <a:t>Многопрофильный  </a:t>
            </a:r>
            <a:br>
              <a:rPr lang="ru-RU" sz="1800" b="1" dirty="0" smtClean="0">
                <a:solidFill>
                  <a:srgbClr val="EB8015"/>
                </a:solidFill>
              </a:rPr>
            </a:br>
            <a:r>
              <a:rPr lang="ru-RU" sz="1800" b="1" dirty="0" smtClean="0">
                <a:solidFill>
                  <a:srgbClr val="EB8015"/>
                </a:solidFill>
              </a:rPr>
              <a:t>колледж</a:t>
            </a:r>
            <a:endParaRPr lang="ru-RU" sz="1800" b="1" dirty="0">
              <a:solidFill>
                <a:srgbClr val="EB8015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85549" y="759567"/>
            <a:ext cx="3120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EB8015"/>
                </a:solidFill>
              </a:rPr>
              <a:t> </a:t>
            </a:r>
            <a:br>
              <a:rPr lang="ru-RU" sz="1800" b="1" dirty="0" smtClean="0">
                <a:solidFill>
                  <a:srgbClr val="EB8015"/>
                </a:solidFill>
              </a:rPr>
            </a:br>
            <a:r>
              <a:rPr lang="ru-RU" sz="1800" b="1" dirty="0" smtClean="0">
                <a:solidFill>
                  <a:srgbClr val="EB8015"/>
                </a:solidFill>
              </a:rPr>
              <a:t>Дворец творчества</a:t>
            </a:r>
            <a:endParaRPr lang="ru-RU" sz="1800" b="1" dirty="0">
              <a:solidFill>
                <a:srgbClr val="EB8015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7703" y="3297702"/>
            <a:ext cx="23012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EB8015"/>
                </a:solidFill>
              </a:rPr>
              <a:t> </a:t>
            </a:r>
            <a:br>
              <a:rPr lang="ru-RU" sz="1800" b="1" dirty="0" smtClean="0">
                <a:solidFill>
                  <a:srgbClr val="EB8015"/>
                </a:solidFill>
              </a:rPr>
            </a:br>
            <a:r>
              <a:rPr lang="ru-RU" sz="1800" b="1" dirty="0" smtClean="0">
                <a:solidFill>
                  <a:srgbClr val="EB8015"/>
                </a:solidFill>
              </a:rPr>
              <a:t>Педагогический</a:t>
            </a:r>
            <a:br>
              <a:rPr lang="ru-RU" sz="1800" b="1" dirty="0" smtClean="0">
                <a:solidFill>
                  <a:srgbClr val="EB8015"/>
                </a:solidFill>
              </a:rPr>
            </a:br>
            <a:r>
              <a:rPr lang="ru-RU" sz="1800" b="1" dirty="0" smtClean="0">
                <a:solidFill>
                  <a:srgbClr val="EB8015"/>
                </a:solidFill>
              </a:rPr>
              <a:t>колледж</a:t>
            </a:r>
            <a:endParaRPr lang="ru-RU" sz="1800" b="1" dirty="0">
              <a:solidFill>
                <a:srgbClr val="EB8015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112395" y="2775572"/>
            <a:ext cx="2058793" cy="196759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848098" y="2951873"/>
            <a:ext cx="25655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EB8015"/>
                </a:solidFill>
              </a:rPr>
              <a:t> </a:t>
            </a:r>
            <a:br>
              <a:rPr lang="ru-RU" sz="1800" b="1" dirty="0" smtClean="0">
                <a:solidFill>
                  <a:srgbClr val="EB8015"/>
                </a:solidFill>
              </a:rPr>
            </a:br>
            <a:r>
              <a:rPr lang="ru-RU" sz="1800" b="1" dirty="0" smtClean="0">
                <a:solidFill>
                  <a:srgbClr val="EB8015"/>
                </a:solidFill>
              </a:rPr>
              <a:t>Центр </a:t>
            </a:r>
            <a:br>
              <a:rPr lang="ru-RU" sz="1800" b="1" dirty="0" smtClean="0">
                <a:solidFill>
                  <a:srgbClr val="EB8015"/>
                </a:solidFill>
              </a:rPr>
            </a:br>
            <a:r>
              <a:rPr lang="ru-RU" sz="1800" b="1" dirty="0" smtClean="0">
                <a:solidFill>
                  <a:srgbClr val="EB8015"/>
                </a:solidFill>
              </a:rPr>
              <a:t>технического </a:t>
            </a:r>
            <a:br>
              <a:rPr lang="ru-RU" sz="1800" b="1" dirty="0" smtClean="0">
                <a:solidFill>
                  <a:srgbClr val="EB8015"/>
                </a:solidFill>
              </a:rPr>
            </a:br>
            <a:r>
              <a:rPr lang="ru-RU" sz="1800" b="1" dirty="0" smtClean="0">
                <a:solidFill>
                  <a:srgbClr val="EB8015"/>
                </a:solidFill>
              </a:rPr>
              <a:t>творчества</a:t>
            </a:r>
            <a:endParaRPr lang="ru-RU" sz="1800" b="1" dirty="0">
              <a:solidFill>
                <a:srgbClr val="EB8015"/>
              </a:solidFill>
            </a:endParaRPr>
          </a:p>
        </p:txBody>
      </p:sp>
      <p:pic>
        <p:nvPicPr>
          <p:cNvPr id="3074" name="Picture 2" descr="http://www.playcast.ru/uploads/2016/12/14/20895321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964" y="33994"/>
            <a:ext cx="994240" cy="606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927194" y="591999"/>
            <a:ext cx="10438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solidFill>
                  <a:srgbClr val="3E5582"/>
                </a:solidFill>
                <a:latin typeface="+mj-lt"/>
              </a:rPr>
              <a:t>Подготовка </a:t>
            </a:r>
            <a:br>
              <a:rPr lang="ru-RU" sz="1200" dirty="0" smtClean="0">
                <a:solidFill>
                  <a:srgbClr val="3E5582"/>
                </a:solidFill>
                <a:latin typeface="+mj-lt"/>
              </a:rPr>
            </a:br>
            <a:r>
              <a:rPr lang="ru-RU" sz="1200" dirty="0" smtClean="0">
                <a:solidFill>
                  <a:srgbClr val="3E5582"/>
                </a:solidFill>
                <a:latin typeface="+mj-lt"/>
              </a:rPr>
              <a:t>водителей</a:t>
            </a:r>
            <a:endParaRPr lang="ru-RU" sz="1200" dirty="0">
              <a:solidFill>
                <a:srgbClr val="3E5582"/>
              </a:solidFill>
              <a:latin typeface="+mj-lt"/>
            </a:endParaRPr>
          </a:p>
        </p:txBody>
      </p:sp>
      <p:pic>
        <p:nvPicPr>
          <p:cNvPr id="3076" name="Picture 4" descr="https://thumbs.imagekind.com/4840072_650/plasterer-tradesman-worker-at-work_art.jpg?v=1511206894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11" y="1663751"/>
            <a:ext cx="866036" cy="86603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316097" y="1956021"/>
            <a:ext cx="16658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solidFill>
                  <a:srgbClr val="3E5582"/>
                </a:solidFill>
                <a:latin typeface="+mj-lt"/>
              </a:rPr>
              <a:t>Мастер </a:t>
            </a:r>
            <a:br>
              <a:rPr lang="ru-RU" sz="1200" dirty="0" smtClean="0">
                <a:solidFill>
                  <a:srgbClr val="3E5582"/>
                </a:solidFill>
                <a:latin typeface="+mj-lt"/>
              </a:rPr>
            </a:br>
            <a:r>
              <a:rPr lang="ru-RU" sz="1200" dirty="0" smtClean="0">
                <a:solidFill>
                  <a:srgbClr val="3E5582"/>
                </a:solidFill>
                <a:latin typeface="+mj-lt"/>
              </a:rPr>
              <a:t>сухого производства</a:t>
            </a:r>
            <a:endParaRPr lang="ru-RU" sz="1200" dirty="0">
              <a:solidFill>
                <a:srgbClr val="3E5582"/>
              </a:solidFill>
              <a:latin typeface="+mj-lt"/>
            </a:endParaRPr>
          </a:p>
        </p:txBody>
      </p:sp>
      <p:pic>
        <p:nvPicPr>
          <p:cNvPr id="3078" name="Picture 6" descr="http://xn----btbhm8bdfn1ff7ac.xn--p1ai/wp-content/uploads/2018/06/unnamed.jpg"/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097" y="319247"/>
            <a:ext cx="739822" cy="73982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edtpatips.com/wp-content/uploads/2014/12/how-capture-video-96713656-1024x1024.jpg"/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791" y="1473988"/>
            <a:ext cx="747205" cy="74720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clipart.coolclips.com/480/vectors/tf05165/CoolClips_vc010167.png"/>
          <p:cNvPicPr>
            <a:picLocks noChangeAspect="1" noChangeArrowheads="1"/>
          </p:cNvPicPr>
          <p:nvPr/>
        </p:nvPicPr>
        <p:blipFill rotWithShape="1"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" t="-15143" r="756" b="15143"/>
          <a:stretch/>
        </p:blipFill>
        <p:spPr bwMode="auto">
          <a:xfrm>
            <a:off x="4006354" y="-14429"/>
            <a:ext cx="678138" cy="87974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edu.tatar.ru/upload/storage/org1903/files/Klasruk_vospitatel.png"/>
          <p:cNvPicPr>
            <a:picLocks noChangeAspect="1" noChangeArrowheads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968" y="1476307"/>
            <a:ext cx="734984" cy="57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://keskil14.ru/wp-content/uploads/2018/08/0_a0203_331ad9eb_XL.png"/>
          <p:cNvPicPr>
            <a:picLocks noChangeAspect="1" noChangeArrowheads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916" y="1903950"/>
            <a:ext cx="658848" cy="72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s://mobile-cdn.123rf.com/300wm/marrishuanna/marrishuanna1512/marrishuanna151200056/49483727-vector-logo-on-a-white-background-hand-holding-a-mechanical-tools-in-round-shape.jpg?ver=6"/>
          <p:cNvPicPr>
            <a:picLocks noChangeAspect="1" noChangeArrowheads="1"/>
          </p:cNvPicPr>
          <p:nvPr/>
        </p:nvPicPr>
        <p:blipFill rotWithShape="1">
          <a:blip r:embed="rId1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29" t="8770" r="7304" b="9690"/>
          <a:stretch/>
        </p:blipFill>
        <p:spPr bwMode="auto">
          <a:xfrm>
            <a:off x="4668228" y="3934955"/>
            <a:ext cx="825206" cy="8300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://www.playcast.ru/uploads/2015/09/26/15215059.jpg"/>
          <p:cNvPicPr>
            <a:picLocks noChangeAspect="1" noChangeArrowheads="1"/>
          </p:cNvPicPr>
          <p:nvPr/>
        </p:nvPicPr>
        <p:blipFill rotWithShape="1">
          <a:blip r:embed="rId1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23" r="6745"/>
          <a:stretch/>
        </p:blipFill>
        <p:spPr bwMode="auto">
          <a:xfrm>
            <a:off x="1483692" y="2628271"/>
            <a:ext cx="852956" cy="87716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1800425" y="4104348"/>
            <a:ext cx="827874" cy="825627"/>
            <a:chOff x="2475672" y="3900929"/>
            <a:chExt cx="980501" cy="977840"/>
          </a:xfrm>
        </p:grpSpPr>
        <p:sp>
          <p:nvSpPr>
            <p:cNvPr id="2" name="Овал 1"/>
            <p:cNvSpPr/>
            <p:nvPr/>
          </p:nvSpPr>
          <p:spPr>
            <a:xfrm>
              <a:off x="2475672" y="3900929"/>
              <a:ext cx="980501" cy="977840"/>
            </a:xfrm>
            <a:prstGeom prst="ellipse">
              <a:avLst/>
            </a:prstGeom>
            <a:solidFill>
              <a:srgbClr val="E9DA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92" name="Picture 20" descr="http://img0.liveinternet.ru/images/attach/c/11/114/557/114557840______2x__11_.png"/>
            <p:cNvPicPr>
              <a:picLocks noChangeAspect="1" noChangeArrowheads="1"/>
            </p:cNvPicPr>
            <p:nvPr/>
          </p:nvPicPr>
          <p:blipFill rotWithShape="1">
            <a:blip r:embed="rId1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78" r="37830"/>
            <a:stretch/>
          </p:blipFill>
          <p:spPr bwMode="auto">
            <a:xfrm>
              <a:off x="2549600" y="3970778"/>
              <a:ext cx="814570" cy="79881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6" name="Прямоугольник 25"/>
          <p:cNvSpPr/>
          <p:nvPr/>
        </p:nvSpPr>
        <p:spPr>
          <a:xfrm>
            <a:off x="2246546" y="2434297"/>
            <a:ext cx="1407758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solidFill>
                  <a:srgbClr val="EBA415"/>
                </a:solidFill>
                <a:latin typeface="+mj-lt"/>
              </a:rPr>
              <a:t>Воспитатель </a:t>
            </a:r>
            <a:br>
              <a:rPr lang="ru-RU" sz="1200" dirty="0" smtClean="0">
                <a:solidFill>
                  <a:srgbClr val="EBA415"/>
                </a:solidFill>
                <a:latin typeface="+mj-lt"/>
              </a:rPr>
            </a:br>
            <a:r>
              <a:rPr lang="ru-RU" sz="1100" dirty="0" smtClean="0">
                <a:solidFill>
                  <a:srgbClr val="EBA415"/>
                </a:solidFill>
                <a:latin typeface="+mj-lt"/>
              </a:rPr>
              <a:t>дошкольной</a:t>
            </a:r>
            <a:br>
              <a:rPr lang="ru-RU" sz="1100" dirty="0" smtClean="0">
                <a:solidFill>
                  <a:srgbClr val="EBA415"/>
                </a:solidFill>
                <a:latin typeface="+mj-lt"/>
              </a:rPr>
            </a:br>
            <a:r>
              <a:rPr lang="ru-RU" sz="1100" dirty="0" smtClean="0">
                <a:solidFill>
                  <a:srgbClr val="EBA415"/>
                </a:solidFill>
                <a:latin typeface="+mj-lt"/>
              </a:rPr>
              <a:t>образовательной </a:t>
            </a:r>
            <a:br>
              <a:rPr lang="ru-RU" sz="1100" dirty="0" smtClean="0">
                <a:solidFill>
                  <a:srgbClr val="EBA415"/>
                </a:solidFill>
                <a:latin typeface="+mj-lt"/>
              </a:rPr>
            </a:br>
            <a:r>
              <a:rPr lang="ru-RU" sz="1100" dirty="0" smtClean="0">
                <a:solidFill>
                  <a:srgbClr val="EBA415"/>
                </a:solidFill>
                <a:latin typeface="+mj-lt"/>
              </a:rPr>
              <a:t>организации</a:t>
            </a:r>
            <a:endParaRPr lang="ru-RU" sz="1100" dirty="0">
              <a:solidFill>
                <a:srgbClr val="EBA415"/>
              </a:solidFill>
              <a:latin typeface="+mj-lt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548969" y="4558419"/>
            <a:ext cx="16882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solidFill>
                  <a:srgbClr val="EBA415"/>
                </a:solidFill>
                <a:latin typeface="+mj-lt"/>
              </a:rPr>
              <a:t>Преподавание </a:t>
            </a:r>
            <a:br>
              <a:rPr lang="ru-RU" sz="1200" dirty="0" smtClean="0">
                <a:solidFill>
                  <a:srgbClr val="EBA415"/>
                </a:solidFill>
                <a:latin typeface="+mj-lt"/>
              </a:rPr>
            </a:br>
            <a:r>
              <a:rPr lang="ru-RU" sz="1200" dirty="0" smtClean="0">
                <a:solidFill>
                  <a:srgbClr val="EBA415"/>
                </a:solidFill>
                <a:latin typeface="+mj-lt"/>
              </a:rPr>
              <a:t>в начальных классах</a:t>
            </a:r>
            <a:endParaRPr lang="ru-RU" sz="1100" dirty="0">
              <a:solidFill>
                <a:srgbClr val="EBA415"/>
              </a:solidFill>
              <a:latin typeface="+mj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237894" y="3564658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Технолог </a:t>
            </a:r>
            <a:br>
              <a:rPr lang="ru-RU" sz="12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</a:br>
            <a:r>
              <a:rPr lang="ru-RU" sz="12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машиностроения</a:t>
            </a:r>
            <a:endParaRPr lang="ru-RU" sz="11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503309" y="2200480"/>
            <a:ext cx="9861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В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идеограф</a:t>
            </a:r>
            <a:endParaRPr lang="ru-RU" sz="11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922084" y="2046017"/>
            <a:ext cx="16818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Педагог-организатор</a:t>
            </a:r>
            <a:endParaRPr lang="ru-RU" sz="11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197478" y="2626461"/>
            <a:ext cx="14350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Резчик по дереву</a:t>
            </a:r>
            <a:endParaRPr lang="ru-RU" sz="11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082507" y="613728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Художник </a:t>
            </a:r>
            <a:b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</a:b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по костюмам</a:t>
            </a:r>
            <a:endParaRPr lang="ru-RU" sz="11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130832" y="71045"/>
            <a:ext cx="12971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Тележурналист</a:t>
            </a:r>
            <a:endParaRPr lang="ru-RU" sz="11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3569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"/>
          <a:stretch/>
        </p:blipFill>
        <p:spPr>
          <a:xfrm>
            <a:off x="84524" y="140676"/>
            <a:ext cx="3305120" cy="25422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13720"/>
          <a:stretch/>
        </p:blipFill>
        <p:spPr>
          <a:xfrm>
            <a:off x="3487173" y="140676"/>
            <a:ext cx="3290145" cy="25422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34" y="2759821"/>
            <a:ext cx="3295110" cy="21967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7173" y="2759821"/>
            <a:ext cx="3295110" cy="219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4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8" y="171825"/>
            <a:ext cx="3213632" cy="24102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778" y="191860"/>
            <a:ext cx="3160206" cy="23701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09" y="2667209"/>
            <a:ext cx="3213632" cy="24102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778" y="2667209"/>
            <a:ext cx="3160206" cy="237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513" y="1182943"/>
            <a:ext cx="63133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+mj-lt"/>
              </a:rPr>
              <a:t>Интеграция субъектов образовательной деятельности 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в 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рамках реализации проектов 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по 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профессиональной подготовке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262376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4109">
            <a:off x="354577" y="454268"/>
            <a:ext cx="4765964" cy="35312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9" t="6666" r="45303" b="58586"/>
          <a:stretch/>
        </p:blipFill>
        <p:spPr>
          <a:xfrm>
            <a:off x="2036270" y="2700921"/>
            <a:ext cx="4695330" cy="210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59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9819" y="135467"/>
            <a:ext cx="2135002" cy="31049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6443" y="3086481"/>
            <a:ext cx="2836898" cy="18912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14" y="276144"/>
            <a:ext cx="2823711" cy="18824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60" y="1544764"/>
            <a:ext cx="2823712" cy="188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7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898" y="2451206"/>
            <a:ext cx="3834935" cy="25566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7112" y="189913"/>
            <a:ext cx="5978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EB8015"/>
                </a:solidFill>
              </a:rPr>
              <a:t>Муниципальный </a:t>
            </a:r>
            <a:br>
              <a:rPr lang="ru-RU" sz="2400" b="1" dirty="0" smtClean="0">
                <a:solidFill>
                  <a:srgbClr val="EB8015"/>
                </a:solidFill>
              </a:rPr>
            </a:br>
            <a:r>
              <a:rPr lang="ru-RU" sz="2400" b="1" dirty="0" smtClean="0">
                <a:solidFill>
                  <a:srgbClr val="EB8015"/>
                </a:solidFill>
              </a:rPr>
              <a:t>детский технопарк</a:t>
            </a:r>
            <a:endParaRPr lang="ru-RU" sz="2400" b="1" dirty="0">
              <a:solidFill>
                <a:srgbClr val="EB8015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7" y="728917"/>
            <a:ext cx="3459416" cy="230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3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63750" y="171156"/>
            <a:ext cx="4693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EB80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«Инженерная школа»</a:t>
            </a:r>
            <a:endParaRPr lang="ru-RU" sz="2400" b="1" dirty="0">
              <a:solidFill>
                <a:srgbClr val="EB80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0980" y="1175325"/>
            <a:ext cx="327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Основы электрохимии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0980" y="1858292"/>
            <a:ext cx="5183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Концепция классического естествознания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0980" y="2552952"/>
            <a:ext cx="5827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Актуальные </a:t>
            </a:r>
            <a:r>
              <a:rPr lang="en-US" sz="1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IT-</a:t>
            </a:r>
            <a:r>
              <a:rPr lang="ru-RU" sz="1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технологии и программирование</a:t>
            </a:r>
            <a:endParaRPr lang="ru-RU" sz="1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0980" y="3135216"/>
            <a:ext cx="5454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EB80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Основы информационной безопасности</a:t>
            </a:r>
            <a:endParaRPr lang="ru-RU" sz="1800" b="1" dirty="0">
              <a:solidFill>
                <a:srgbClr val="EB80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0980" y="3829876"/>
            <a:ext cx="316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EBA4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вероятности</a:t>
            </a:r>
            <a:endParaRPr lang="ru-RU" sz="1800" b="1" dirty="0">
              <a:solidFill>
                <a:srgbClr val="EBA4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99576" y="663708"/>
            <a:ext cx="15368" cy="4479792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Ромб 10"/>
          <p:cNvSpPr/>
          <p:nvPr/>
        </p:nvSpPr>
        <p:spPr>
          <a:xfrm>
            <a:off x="284423" y="1097025"/>
            <a:ext cx="430309" cy="525933"/>
          </a:xfrm>
          <a:prstGeom prst="diamond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омб 11"/>
          <p:cNvSpPr/>
          <p:nvPr/>
        </p:nvSpPr>
        <p:spPr>
          <a:xfrm>
            <a:off x="284423" y="1799474"/>
            <a:ext cx="430307" cy="525933"/>
          </a:xfrm>
          <a:prstGeom prst="diamond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омб 12"/>
          <p:cNvSpPr/>
          <p:nvPr/>
        </p:nvSpPr>
        <p:spPr>
          <a:xfrm>
            <a:off x="284424" y="2478871"/>
            <a:ext cx="430307" cy="525933"/>
          </a:xfrm>
          <a:prstGeom prst="diamon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омб 13"/>
          <p:cNvSpPr/>
          <p:nvPr/>
        </p:nvSpPr>
        <p:spPr>
          <a:xfrm>
            <a:off x="284422" y="3135216"/>
            <a:ext cx="430307" cy="525933"/>
          </a:xfrm>
          <a:prstGeom prst="diamond">
            <a:avLst/>
          </a:prstGeom>
          <a:solidFill>
            <a:srgbClr val="EB801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омб 14"/>
          <p:cNvSpPr/>
          <p:nvPr/>
        </p:nvSpPr>
        <p:spPr>
          <a:xfrm>
            <a:off x="284424" y="3791561"/>
            <a:ext cx="430307" cy="525933"/>
          </a:xfrm>
          <a:prstGeom prst="diamond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0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70013534"/>
              </p:ext>
            </p:extLst>
          </p:nvPr>
        </p:nvGraphicFramePr>
        <p:xfrm>
          <a:off x="94827" y="518314"/>
          <a:ext cx="6651414" cy="3813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https://fs00.infourok.ru/images/doc/264/269447/hello_html_m55378ed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06" y="3012334"/>
            <a:ext cx="1264073" cy="186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ng.pngtree.com/element_origin_min_pic/17/03/19/8be63cc1c4d6542e54887087a634dadd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979" y="2404533"/>
            <a:ext cx="2371885" cy="237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3.bp.blogspot.com/-oKo8BVjs_aE/VsNNV5XOBbI/AAAAAAAAAJQ/Co17dsxrPhI/s1600/buseinessman_with%2Bthumbs%2Bup.png"/>
          <p:cNvPicPr>
            <a:picLocks noChangeAspect="1" noChangeArrowheads="1"/>
          </p:cNvPicPr>
          <p:nvPr/>
        </p:nvPicPr>
        <p:blipFill>
          <a:blip r:embed="rId1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088" y="1731818"/>
            <a:ext cx="1524254" cy="2438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83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746142" y="931031"/>
            <a:ext cx="3061855" cy="3103419"/>
          </a:xfrm>
          <a:prstGeom prst="ellipse">
            <a:avLst/>
          </a:prstGeom>
          <a:solidFill>
            <a:schemeClr val="tx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092505" y="1282096"/>
            <a:ext cx="2369128" cy="240128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306838" y="1510120"/>
            <a:ext cx="1953491" cy="1968914"/>
          </a:xfrm>
          <a:prstGeom prst="ellipse">
            <a:avLst/>
          </a:prstGeom>
          <a:solidFill>
            <a:schemeClr val="accent1">
              <a:lumMod val="60000"/>
              <a:lumOff val="4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50349" y="2241118"/>
            <a:ext cx="2341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EB80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Сотрудничество</a:t>
            </a:r>
            <a:endParaRPr lang="ru-RU" sz="2000" b="1" dirty="0">
              <a:solidFill>
                <a:srgbClr val="EB80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814798" y="931030"/>
            <a:ext cx="914400" cy="893618"/>
          </a:xfrm>
          <a:prstGeom prst="ellipse">
            <a:avLst/>
          </a:prstGeom>
          <a:solidFill>
            <a:schemeClr val="bg1">
              <a:lumMod val="5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965998" y="1071839"/>
            <a:ext cx="612000" cy="612000"/>
          </a:xfrm>
          <a:prstGeom prst="ellipse">
            <a:avLst/>
          </a:prstGeom>
          <a:solidFill>
            <a:srgbClr val="EB80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20852" y="2659299"/>
            <a:ext cx="914400" cy="893618"/>
          </a:xfrm>
          <a:prstGeom prst="ellipse">
            <a:avLst/>
          </a:prstGeom>
          <a:solidFill>
            <a:schemeClr val="bg1">
              <a:lumMod val="5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572052" y="2800108"/>
            <a:ext cx="612000" cy="612000"/>
          </a:xfrm>
          <a:prstGeom prst="ellipse">
            <a:avLst/>
          </a:prstGeom>
          <a:solidFill>
            <a:srgbClr val="EB80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673740" y="832444"/>
            <a:ext cx="914400" cy="893618"/>
          </a:xfrm>
          <a:prstGeom prst="ellipse">
            <a:avLst/>
          </a:prstGeom>
          <a:solidFill>
            <a:schemeClr val="bg1">
              <a:lumMod val="5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824940" y="973253"/>
            <a:ext cx="612000" cy="612000"/>
          </a:xfrm>
          <a:prstGeom prst="ellipse">
            <a:avLst/>
          </a:prstGeom>
          <a:solidFill>
            <a:srgbClr val="EB80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37886" y="2567345"/>
            <a:ext cx="914400" cy="893618"/>
          </a:xfrm>
          <a:prstGeom prst="ellipse">
            <a:avLst/>
          </a:prstGeom>
          <a:solidFill>
            <a:schemeClr val="bg1">
              <a:lumMod val="5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89086" y="2708154"/>
            <a:ext cx="612000" cy="612000"/>
          </a:xfrm>
          <a:prstGeom prst="ellipse">
            <a:avLst/>
          </a:prstGeom>
          <a:solidFill>
            <a:srgbClr val="EB80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863859" y="3567668"/>
            <a:ext cx="914400" cy="893618"/>
          </a:xfrm>
          <a:prstGeom prst="ellipse">
            <a:avLst/>
          </a:prstGeom>
          <a:solidFill>
            <a:schemeClr val="bg1">
              <a:lumMod val="5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015059" y="3708477"/>
            <a:ext cx="612000" cy="612000"/>
          </a:xfrm>
          <a:prstGeom prst="ellipse">
            <a:avLst/>
          </a:prstGeom>
          <a:solidFill>
            <a:srgbClr val="EB80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31264" y="17747"/>
            <a:ext cx="15226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высокое качество образования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3522" y="2149448"/>
            <a:ext cx="15226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развитие одаренных детей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41489" y="4414382"/>
            <a:ext cx="21437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непрерывное образование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18245" y="3544027"/>
            <a:ext cx="2522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профориентационное сопровождение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95086" y="766459"/>
            <a:ext cx="2145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адаптация </a:t>
            </a:r>
            <a:br>
              <a:rPr lang="ru-RU" sz="1600" b="1" dirty="0" smtClean="0">
                <a:solidFill>
                  <a:srgbClr val="0070C0"/>
                </a:solidFill>
              </a:rPr>
            </a:br>
            <a:r>
              <a:rPr lang="ru-RU" sz="1600" b="1" dirty="0" smtClean="0">
                <a:solidFill>
                  <a:srgbClr val="0070C0"/>
                </a:solidFill>
              </a:rPr>
              <a:t>к вузовской среде</a:t>
            </a:r>
            <a:endParaRPr lang="ru-RU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1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o-es.ru/wp-content/uploads/2016/08/Logo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841897"/>
            <a:ext cx="5595733" cy="314760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0613" y="784508"/>
            <a:ext cx="9685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3E5582"/>
                </a:solidFill>
              </a:rPr>
              <a:t>1</a:t>
            </a:r>
            <a:endParaRPr lang="ru-RU" sz="6600" b="1" dirty="0">
              <a:solidFill>
                <a:srgbClr val="3E558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448804"/>
            <a:ext cx="3745654" cy="2007294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21920" y="1982203"/>
            <a:ext cx="313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посещение мастер-классов и открытых лекций ученых</a:t>
            </a: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9760" y="-6327"/>
            <a:ext cx="9685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3E5582"/>
                </a:solidFill>
              </a:rPr>
              <a:t>2</a:t>
            </a:r>
            <a:endParaRPr lang="ru-RU" sz="6600" b="1" dirty="0">
              <a:solidFill>
                <a:srgbClr val="3E558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8998" y="891899"/>
            <a:ext cx="313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участие в университетских мероприятиях</a:t>
            </a: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59759" y="1783991"/>
            <a:ext cx="9685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3E5582"/>
                </a:solidFill>
              </a:rPr>
              <a:t>3</a:t>
            </a:r>
            <a:endParaRPr lang="ru-RU" sz="6600" b="1" dirty="0">
              <a:solidFill>
                <a:srgbClr val="3E558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50278" y="2677522"/>
            <a:ext cx="3136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участие во внутренних олимпиадах и конкурсах НФ БГУ по профильным предметам</a:t>
            </a: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99652" y="959244"/>
            <a:ext cx="9685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3E5582"/>
                </a:solidFill>
              </a:rPr>
              <a:t>+</a:t>
            </a:r>
            <a:endParaRPr lang="ru-RU" sz="6600" dirty="0">
              <a:solidFill>
                <a:srgbClr val="3E558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1920" y="3867617"/>
            <a:ext cx="9685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3E5582"/>
                </a:solidFill>
              </a:rPr>
              <a:t>=</a:t>
            </a:r>
            <a:endParaRPr lang="ru-RU" sz="6600" dirty="0">
              <a:solidFill>
                <a:srgbClr val="3E558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5932" y="4108378"/>
            <a:ext cx="4979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EB8015"/>
                </a:solidFill>
              </a:rPr>
              <a:t>интеграция субъектов </a:t>
            </a:r>
            <a:br>
              <a:rPr lang="ru-RU" sz="1800" b="1" dirty="0" smtClean="0">
                <a:solidFill>
                  <a:srgbClr val="EB8015"/>
                </a:solidFill>
              </a:rPr>
            </a:br>
            <a:r>
              <a:rPr lang="ru-RU" sz="1800" b="1" dirty="0" smtClean="0">
                <a:solidFill>
                  <a:srgbClr val="EB8015"/>
                </a:solidFill>
              </a:rPr>
              <a:t>образовательной деятельности</a:t>
            </a:r>
            <a:endParaRPr lang="ru-RU" sz="1800" b="1" dirty="0">
              <a:solidFill>
                <a:srgbClr val="EB8015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0" y="3877851"/>
            <a:ext cx="6858000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80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513" y="1182943"/>
            <a:ext cx="63133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+mj-lt"/>
              </a:rPr>
              <a:t>Интеграция субъектов образовательной деятельности 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в 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рамках реализации проектов </a:t>
            </a: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+mj-lt"/>
              </a:rPr>
            </a:br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по 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профессиональной подготовке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252454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57" y="383556"/>
            <a:ext cx="3111312" cy="2074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9032" y="383556"/>
            <a:ext cx="3111312" cy="2074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28" y="2594131"/>
            <a:ext cx="3091370" cy="2060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032" y="2580836"/>
            <a:ext cx="3111312" cy="2074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ÐÐµÐ¿Ð¾Ð·Ð¸ÑÐ°ÑÐ¸Ð¹. ÐÐ¾ÑÐ¾Ð´Ð° Ð Ð¾ÑÑÐ¸Ð¸ - Ð¿Ð°ÑÑÐ½ÐµÑÑ Ð² Ð¾Ð±ÑÐ°Ð·Ð¾Ð²Ð°Ð½Ð¸Ð¸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5" t="34356" r="58"/>
          <a:stretch/>
        </p:blipFill>
        <p:spPr bwMode="auto">
          <a:xfrm>
            <a:off x="2152414" y="2041814"/>
            <a:ext cx="2558602" cy="8318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75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945" t="5205" r="17721" b="7272"/>
          <a:stretch/>
        </p:blipFill>
        <p:spPr>
          <a:xfrm>
            <a:off x="312502" y="281354"/>
            <a:ext cx="5928528" cy="4401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Стрелка вниз 1"/>
          <p:cNvSpPr/>
          <p:nvPr/>
        </p:nvSpPr>
        <p:spPr>
          <a:xfrm rot="7566665">
            <a:off x="4280487" y="2298986"/>
            <a:ext cx="277707" cy="36576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41969" y="1973411"/>
            <a:ext cx="3669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http://gcpi.neftekamsk.ru/karta</a:t>
            </a:r>
            <a:r>
              <a:rPr lang="en-US" sz="1600" dirty="0">
                <a:solidFill>
                  <a:srgbClr val="FFFF00"/>
                </a:solidFill>
              </a:rPr>
              <a:t>/</a:t>
            </a:r>
            <a:endParaRPr lang="ru-RU" sz="1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36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2851" y="4618137"/>
            <a:ext cx="29963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EB8015"/>
                </a:solidFill>
              </a:rPr>
              <a:t>http://gcpi.neftekamsk.ru/karta/</a:t>
            </a:r>
            <a:endParaRPr lang="ru-RU" sz="1600" dirty="0">
              <a:solidFill>
                <a:srgbClr val="EB8015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1711" t="5205" r="26008" b="44842"/>
          <a:stretch/>
        </p:blipFill>
        <p:spPr>
          <a:xfrm>
            <a:off x="-1418758" y="-137003"/>
            <a:ext cx="9968599" cy="5280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29625" y="389453"/>
            <a:ext cx="1496906" cy="50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00744" y="502956"/>
            <a:ext cx="13546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</a:rPr>
              <a:t>МОАУ СОШ №2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2851" y="1010956"/>
            <a:ext cx="1496906" cy="50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04129" y="1134151"/>
            <a:ext cx="13546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</a:rPr>
              <a:t>МОАУ СОШ №3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9625" y="1703435"/>
            <a:ext cx="1496906" cy="50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2851" y="2395914"/>
            <a:ext cx="1496906" cy="50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9624" y="3060857"/>
            <a:ext cx="1496906" cy="50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2851" y="3725800"/>
            <a:ext cx="1496906" cy="50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2851" y="4448691"/>
            <a:ext cx="1496906" cy="50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17253" y="389453"/>
            <a:ext cx="1496906" cy="50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88372" y="502956"/>
            <a:ext cx="13546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</a:rPr>
              <a:t>МОАУ СОШ №12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10479" y="1010956"/>
            <a:ext cx="1496906" cy="50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391757" y="1134151"/>
            <a:ext cx="13546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</a:rPr>
              <a:t>МОАУ СОШ №13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317253" y="1703435"/>
            <a:ext cx="1496906" cy="50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310479" y="2395914"/>
            <a:ext cx="1496906" cy="50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317252" y="3060857"/>
            <a:ext cx="1496906" cy="50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310479" y="3725800"/>
            <a:ext cx="1496906" cy="50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310479" y="4448691"/>
            <a:ext cx="1496906" cy="50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93970" y="1812862"/>
            <a:ext cx="13546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</a:rPr>
              <a:t>МОАУ СОШ №4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0744" y="2523852"/>
            <a:ext cx="13546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</a:rPr>
              <a:t>МОАУ СОШ №6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6958" y="3188246"/>
            <a:ext cx="13546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</a:rPr>
              <a:t>МОАУ СОШ №7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4790" y="3848995"/>
            <a:ext cx="13546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</a:rPr>
              <a:t>МОАУ СОШ №9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6122" y="4571886"/>
            <a:ext cx="13546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</a:rPr>
              <a:t>МОАУ СОШ №11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99654" y="1812862"/>
            <a:ext cx="13546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</a:rPr>
              <a:t>МОАУ СОШ №14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442702" y="2528058"/>
            <a:ext cx="13546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</a:rPr>
              <a:t>МОАУ СОШ №15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442701" y="3184052"/>
            <a:ext cx="13546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</a:rPr>
              <a:t>МОАУ СОШ №16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8244" y="4483669"/>
            <a:ext cx="15191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МОАУ СОШ </a:t>
            </a:r>
            <a:r>
              <a:rPr lang="ru-RU" sz="1100" b="1" dirty="0" err="1" smtClean="0">
                <a:solidFill>
                  <a:schemeClr val="bg1"/>
                </a:solidFill>
              </a:rPr>
              <a:t>с.Ташкиново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863785" y="4448691"/>
            <a:ext cx="1496906" cy="5080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1914771" y="4483670"/>
            <a:ext cx="13546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МОАУ «Гимназия №1»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565542" y="4448691"/>
            <a:ext cx="1496906" cy="5080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3601032" y="4399030"/>
            <a:ext cx="14863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</a:rPr>
              <a:t>МОАУ </a:t>
            </a:r>
            <a:r>
              <a:rPr lang="ru-RU" sz="1050" b="1" dirty="0" smtClean="0">
                <a:solidFill>
                  <a:schemeClr val="bg1"/>
                </a:solidFill>
              </a:rPr>
              <a:t>«Башкирская гимназия»</a:t>
            </a:r>
            <a:endParaRPr lang="ru-RU" sz="1050" b="1" dirty="0">
              <a:solidFill>
                <a:schemeClr val="bg1"/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863785" y="3740913"/>
            <a:ext cx="1496906" cy="5080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1895627" y="3798975"/>
            <a:ext cx="143322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bg1"/>
                </a:solidFill>
              </a:rPr>
              <a:t>МОАУ СОШ №10 </a:t>
            </a:r>
            <a:r>
              <a:rPr lang="ru-RU" sz="900" b="1" dirty="0" smtClean="0">
                <a:solidFill>
                  <a:schemeClr val="bg1"/>
                </a:solidFill>
              </a:rPr>
              <a:t>«Центр образования»</a:t>
            </a:r>
            <a:endParaRPr lang="ru-RU" sz="900" b="1" dirty="0">
              <a:solidFill>
                <a:schemeClr val="bg1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565542" y="3740913"/>
            <a:ext cx="1496906" cy="5080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3565543" y="3860531"/>
            <a:ext cx="14969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</a:rPr>
              <a:t>МОАУ «Лицей №1»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282111" y="3847944"/>
            <a:ext cx="15671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</a:rPr>
              <a:t>МОАУ СОШ </a:t>
            </a:r>
            <a:r>
              <a:rPr lang="ru-RU" sz="1100" b="1" dirty="0" err="1" smtClean="0">
                <a:solidFill>
                  <a:schemeClr val="bg1"/>
                </a:solidFill>
              </a:rPr>
              <a:t>с.Амзя</a:t>
            </a:r>
            <a:endParaRPr lang="ru-RU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27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945" t="5205" r="17721" b="7272"/>
          <a:stretch/>
        </p:blipFill>
        <p:spPr>
          <a:xfrm>
            <a:off x="312502" y="281354"/>
            <a:ext cx="5928528" cy="4401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Стрелка вниз 1"/>
          <p:cNvSpPr/>
          <p:nvPr/>
        </p:nvSpPr>
        <p:spPr>
          <a:xfrm rot="7566665">
            <a:off x="4280487" y="2298986"/>
            <a:ext cx="277707" cy="36576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41969" y="1973411"/>
            <a:ext cx="3669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http://gcpi.neftekamsk.ru/karta</a:t>
            </a:r>
            <a:r>
              <a:rPr lang="en-US" sz="1600" dirty="0">
                <a:solidFill>
                  <a:srgbClr val="FFFF00"/>
                </a:solidFill>
              </a:rPr>
              <a:t>/</a:t>
            </a:r>
            <a:endParaRPr lang="ru-RU" sz="1600" dirty="0">
              <a:solidFill>
                <a:srgbClr val="FFFF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5160"/>
            <a:ext cx="3595675" cy="25683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520" y="2575161"/>
            <a:ext cx="3686721" cy="256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20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779902" y="1309009"/>
            <a:ext cx="2399269" cy="1332250"/>
          </a:xfrm>
          <a:custGeom>
            <a:avLst/>
            <a:gdLst>
              <a:gd name="connsiteX0" fmla="*/ 0 w 1294860"/>
              <a:gd name="connsiteY0" fmla="*/ 0 h 889559"/>
              <a:gd name="connsiteX1" fmla="*/ 1294860 w 1294860"/>
              <a:gd name="connsiteY1" fmla="*/ 0 h 889559"/>
              <a:gd name="connsiteX2" fmla="*/ 1294860 w 1294860"/>
              <a:gd name="connsiteY2" fmla="*/ 889559 h 889559"/>
              <a:gd name="connsiteX3" fmla="*/ 0 w 1294860"/>
              <a:gd name="connsiteY3" fmla="*/ 889559 h 889559"/>
              <a:gd name="connsiteX4" fmla="*/ 0 w 1294860"/>
              <a:gd name="connsiteY4" fmla="*/ 0 h 889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4860" h="889559">
                <a:moveTo>
                  <a:pt x="0" y="0"/>
                </a:moveTo>
                <a:lnTo>
                  <a:pt x="1294860" y="0"/>
                </a:lnTo>
                <a:lnTo>
                  <a:pt x="1294860" y="889559"/>
                </a:lnTo>
                <a:lnTo>
                  <a:pt x="0" y="88955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90000"/>
            </a:schemeClr>
          </a:solidFill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7177" tIns="199136" rIns="199137" bIns="199136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ОБРАЗОВАНИЕ</a:t>
            </a:r>
            <a:endParaRPr lang="ru-RU" sz="2000" kern="1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303293" y="711615"/>
            <a:ext cx="953217" cy="953217"/>
          </a:xfrm>
          <a:custGeom>
            <a:avLst/>
            <a:gdLst>
              <a:gd name="connsiteX0" fmla="*/ 0 w 1181940"/>
              <a:gd name="connsiteY0" fmla="*/ 590970 h 1181940"/>
              <a:gd name="connsiteX1" fmla="*/ 590970 w 1181940"/>
              <a:gd name="connsiteY1" fmla="*/ 0 h 1181940"/>
              <a:gd name="connsiteX2" fmla="*/ 1181940 w 1181940"/>
              <a:gd name="connsiteY2" fmla="*/ 590970 h 1181940"/>
              <a:gd name="connsiteX3" fmla="*/ 590970 w 1181940"/>
              <a:gd name="connsiteY3" fmla="*/ 1181940 h 1181940"/>
              <a:gd name="connsiteX4" fmla="*/ 0 w 1181940"/>
              <a:gd name="connsiteY4" fmla="*/ 590970 h 1181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1940" h="1181940">
                <a:moveTo>
                  <a:pt x="0" y="590970"/>
                </a:moveTo>
                <a:cubicBezTo>
                  <a:pt x="0" y="264586"/>
                  <a:pt x="264586" y="0"/>
                  <a:pt x="590970" y="0"/>
                </a:cubicBezTo>
                <a:cubicBezTo>
                  <a:pt x="917354" y="0"/>
                  <a:pt x="1181940" y="264586"/>
                  <a:pt x="1181940" y="590970"/>
                </a:cubicBezTo>
                <a:cubicBezTo>
                  <a:pt x="1181940" y="917354"/>
                  <a:pt x="917354" y="1181940"/>
                  <a:pt x="590970" y="1181940"/>
                </a:cubicBezTo>
                <a:cubicBezTo>
                  <a:pt x="264586" y="1181940"/>
                  <a:pt x="0" y="917354"/>
                  <a:pt x="0" y="590970"/>
                </a:cubicBezTo>
                <a:close/>
              </a:path>
            </a:pathLst>
          </a:custGeom>
          <a:solidFill>
            <a:srgbClr val="EB8015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3091" tIns="173091" rIns="173091" bIns="173091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i="0" kern="12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ru-RU" sz="2000" b="1" i="0" kern="12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sz="2000" b="1" i="0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4085296" y="1975134"/>
            <a:ext cx="2481359" cy="1332250"/>
          </a:xfrm>
          <a:custGeom>
            <a:avLst/>
            <a:gdLst>
              <a:gd name="connsiteX0" fmla="*/ 0 w 1294860"/>
              <a:gd name="connsiteY0" fmla="*/ 0 h 889559"/>
              <a:gd name="connsiteX1" fmla="*/ 1294860 w 1294860"/>
              <a:gd name="connsiteY1" fmla="*/ 0 h 889559"/>
              <a:gd name="connsiteX2" fmla="*/ 1294860 w 1294860"/>
              <a:gd name="connsiteY2" fmla="*/ 889559 h 889559"/>
              <a:gd name="connsiteX3" fmla="*/ 0 w 1294860"/>
              <a:gd name="connsiteY3" fmla="*/ 889559 h 889559"/>
              <a:gd name="connsiteX4" fmla="*/ 0 w 1294860"/>
              <a:gd name="connsiteY4" fmla="*/ 0 h 889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4860" h="889559">
                <a:moveTo>
                  <a:pt x="0" y="0"/>
                </a:moveTo>
                <a:lnTo>
                  <a:pt x="1294860" y="0"/>
                </a:lnTo>
                <a:lnTo>
                  <a:pt x="1294860" y="889559"/>
                </a:lnTo>
                <a:lnTo>
                  <a:pt x="0" y="889559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7177" tIns="199136" rIns="199137" bIns="199136" numCol="1" spcCol="1270" anchor="ctr" anchorCtr="0">
            <a:noAutofit/>
          </a:bodyPr>
          <a:lstStyle/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tabLst>
                <a:tab pos="714375" algn="l"/>
                <a:tab pos="1790700" algn="l"/>
              </a:tabLst>
            </a:pPr>
            <a:r>
              <a:rPr lang="ru-RU" sz="1200" kern="1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НЕУДОВЛЕТВОРЕННОСТЬ</a:t>
            </a:r>
            <a:r>
              <a:rPr lang="ru-RU" sz="1800" kern="1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kern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kern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800" kern="1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ВЫБРАННОЙ ПРОФЕССИИ</a:t>
            </a:r>
          </a:p>
        </p:txBody>
      </p:sp>
      <p:sp>
        <p:nvSpPr>
          <p:cNvPr id="7" name="Полилиния 6"/>
          <p:cNvSpPr/>
          <p:nvPr/>
        </p:nvSpPr>
        <p:spPr>
          <a:xfrm>
            <a:off x="3271423" y="1485674"/>
            <a:ext cx="959644" cy="959644"/>
          </a:xfrm>
          <a:custGeom>
            <a:avLst/>
            <a:gdLst>
              <a:gd name="connsiteX0" fmla="*/ 0 w 1181940"/>
              <a:gd name="connsiteY0" fmla="*/ 590970 h 1181940"/>
              <a:gd name="connsiteX1" fmla="*/ 590970 w 1181940"/>
              <a:gd name="connsiteY1" fmla="*/ 0 h 1181940"/>
              <a:gd name="connsiteX2" fmla="*/ 1181940 w 1181940"/>
              <a:gd name="connsiteY2" fmla="*/ 590970 h 1181940"/>
              <a:gd name="connsiteX3" fmla="*/ 590970 w 1181940"/>
              <a:gd name="connsiteY3" fmla="*/ 1181940 h 1181940"/>
              <a:gd name="connsiteX4" fmla="*/ 0 w 1181940"/>
              <a:gd name="connsiteY4" fmla="*/ 590970 h 1181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1940" h="1181940">
                <a:moveTo>
                  <a:pt x="0" y="590970"/>
                </a:moveTo>
                <a:cubicBezTo>
                  <a:pt x="0" y="264586"/>
                  <a:pt x="264586" y="0"/>
                  <a:pt x="590970" y="0"/>
                </a:cubicBezTo>
                <a:cubicBezTo>
                  <a:pt x="917354" y="0"/>
                  <a:pt x="1181940" y="264586"/>
                  <a:pt x="1181940" y="590970"/>
                </a:cubicBezTo>
                <a:cubicBezTo>
                  <a:pt x="1181940" y="917354"/>
                  <a:pt x="917354" y="1181940"/>
                  <a:pt x="590970" y="1181940"/>
                </a:cubicBezTo>
                <a:cubicBezTo>
                  <a:pt x="264586" y="1181940"/>
                  <a:pt x="0" y="917354"/>
                  <a:pt x="0" y="59097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spcFirstLastPara="0" vert="horz" wrap="square" lIns="173091" tIns="173091" rIns="173091" bIns="173091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kern="12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r>
              <a:rPr lang="ru-RU" sz="2000" b="1" kern="12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sz="2000" b="1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1688135" y="3429666"/>
            <a:ext cx="2681799" cy="1310780"/>
          </a:xfrm>
          <a:custGeom>
            <a:avLst/>
            <a:gdLst>
              <a:gd name="connsiteX0" fmla="*/ 0 w 3882911"/>
              <a:gd name="connsiteY0" fmla="*/ 0 h 1893871"/>
              <a:gd name="connsiteX1" fmla="*/ 3882911 w 3882911"/>
              <a:gd name="connsiteY1" fmla="*/ 0 h 1893871"/>
              <a:gd name="connsiteX2" fmla="*/ 3882911 w 3882911"/>
              <a:gd name="connsiteY2" fmla="*/ 1893871 h 1893871"/>
              <a:gd name="connsiteX3" fmla="*/ 0 w 3882911"/>
              <a:gd name="connsiteY3" fmla="*/ 1893871 h 1893871"/>
              <a:gd name="connsiteX4" fmla="*/ 0 w 3882911"/>
              <a:gd name="connsiteY4" fmla="*/ 0 h 1893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2911" h="1893871">
                <a:moveTo>
                  <a:pt x="0" y="0"/>
                </a:moveTo>
                <a:lnTo>
                  <a:pt x="3882911" y="0"/>
                </a:lnTo>
                <a:lnTo>
                  <a:pt x="3882911" y="1893871"/>
                </a:lnTo>
                <a:lnTo>
                  <a:pt x="0" y="18938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90000"/>
            </a:schemeClr>
          </a:solidFill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1">
            <a:schemeClr val="accent2">
              <a:tint val="40000"/>
              <a:alpha val="90000"/>
              <a:hueOff val="3273131"/>
              <a:satOff val="-28688"/>
              <a:lumOff val="-2605"/>
              <a:alphaOff val="0"/>
            </a:schemeClr>
          </a:lnRef>
          <a:fillRef idx="1">
            <a:schemeClr val="accent2">
              <a:tint val="40000"/>
              <a:alpha val="90000"/>
              <a:hueOff val="3273131"/>
              <a:satOff val="-28688"/>
              <a:lumOff val="-2605"/>
              <a:alphaOff val="0"/>
            </a:schemeClr>
          </a:fillRef>
          <a:effectRef idx="2">
            <a:schemeClr val="accent2">
              <a:tint val="40000"/>
              <a:alpha val="90000"/>
              <a:hueOff val="3273131"/>
              <a:satOff val="-28688"/>
              <a:lumOff val="-2605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1266" tIns="213360" rIns="213360" bIns="213360" numCol="1" spcCol="1270" anchor="ctr" anchorCtr="0">
            <a:noAutofit/>
          </a:bodyPr>
          <a:lstStyle/>
          <a:p>
            <a:pPr lvl="0" algn="l" defTabSz="13335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ОСОЗНАННЫЙ ВЫБОР</a:t>
            </a:r>
          </a:p>
        </p:txBody>
      </p:sp>
      <p:sp>
        <p:nvSpPr>
          <p:cNvPr id="9" name="Полилиния 8"/>
          <p:cNvSpPr/>
          <p:nvPr/>
        </p:nvSpPr>
        <p:spPr>
          <a:xfrm>
            <a:off x="1177000" y="3047324"/>
            <a:ext cx="1015049" cy="1015049"/>
          </a:xfrm>
          <a:custGeom>
            <a:avLst/>
            <a:gdLst>
              <a:gd name="connsiteX0" fmla="*/ 0 w 1181940"/>
              <a:gd name="connsiteY0" fmla="*/ 590970 h 1181940"/>
              <a:gd name="connsiteX1" fmla="*/ 590970 w 1181940"/>
              <a:gd name="connsiteY1" fmla="*/ 0 h 1181940"/>
              <a:gd name="connsiteX2" fmla="*/ 1181940 w 1181940"/>
              <a:gd name="connsiteY2" fmla="*/ 590970 h 1181940"/>
              <a:gd name="connsiteX3" fmla="*/ 590970 w 1181940"/>
              <a:gd name="connsiteY3" fmla="*/ 1181940 h 1181940"/>
              <a:gd name="connsiteX4" fmla="*/ 0 w 1181940"/>
              <a:gd name="connsiteY4" fmla="*/ 590970 h 1181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1940" h="1181940">
                <a:moveTo>
                  <a:pt x="0" y="590970"/>
                </a:moveTo>
                <a:cubicBezTo>
                  <a:pt x="0" y="264586"/>
                  <a:pt x="264586" y="0"/>
                  <a:pt x="590970" y="0"/>
                </a:cubicBezTo>
                <a:cubicBezTo>
                  <a:pt x="917354" y="0"/>
                  <a:pt x="1181940" y="264586"/>
                  <a:pt x="1181940" y="590970"/>
                </a:cubicBezTo>
                <a:cubicBezTo>
                  <a:pt x="1181940" y="917354"/>
                  <a:pt x="917354" y="1181940"/>
                  <a:pt x="590970" y="1181940"/>
                </a:cubicBezTo>
                <a:cubicBezTo>
                  <a:pt x="264586" y="1181940"/>
                  <a:pt x="0" y="917354"/>
                  <a:pt x="0" y="590970"/>
                </a:cubicBezTo>
                <a:close/>
              </a:path>
            </a:pathLst>
          </a:custGeom>
          <a:solidFill>
            <a:srgbClr val="3E5582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2387787"/>
              <a:satOff val="-22785"/>
              <a:lumOff val="-7059"/>
              <a:alphaOff val="0"/>
            </a:schemeClr>
          </a:fillRef>
          <a:effectRef idx="2">
            <a:schemeClr val="accent2">
              <a:hueOff val="2387787"/>
              <a:satOff val="-22785"/>
              <a:lumOff val="-705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3091" tIns="173091" rIns="173091" bIns="173091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kern="12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2000" b="1" kern="12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sz="2000" b="1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-263962" y="231103"/>
            <a:ext cx="7121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ОПРЕДЕЛИЛИСЬ ЛИ ВЫ В ТОМ, </a:t>
            </a:r>
          </a:p>
          <a:p>
            <a:pPr algn="r"/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КУДА 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ПОЙДЕТЕ УЧИТЬСЯ ПОСЛЕ 9-ГО КЛАССА?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242049194"/>
              </p:ext>
            </p:extLst>
          </p:nvPr>
        </p:nvGraphicFramePr>
        <p:xfrm>
          <a:off x="0" y="938989"/>
          <a:ext cx="6300330" cy="4083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361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  <p:pic>
        <p:nvPicPr>
          <p:cNvPr id="2050" name="Picture 2" descr="http://cs322531.vk.me/v322531770/18c5/R4rhgY_dCBU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0" b="3374"/>
          <a:stretch/>
        </p:blipFill>
        <p:spPr bwMode="auto">
          <a:xfrm>
            <a:off x="-229773" y="77372"/>
            <a:ext cx="759791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42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303</Words>
  <Application>Microsoft Office PowerPoint</Application>
  <PresentationFormat>Произвольный</PresentationFormat>
  <Paragraphs>126</Paragraphs>
  <Slides>27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Arvo</vt:lpstr>
      <vt:lpstr>Roboto Condensed</vt:lpstr>
      <vt:lpstr>Calibri</vt:lpstr>
      <vt:lpstr>Wingdings</vt:lpstr>
      <vt:lpstr>Arial</vt:lpstr>
      <vt:lpstr>Times New Roman</vt:lpstr>
      <vt:lpstr>Roboto Condensed Light</vt:lpstr>
      <vt:lpstr>Salerio template</vt:lpstr>
      <vt:lpstr>ЧАЙНИКОВА  Лариса Фагимовна  НАЧАЛЬНИК  МКУ Управление образования администрации городского округа  город Нефтекамск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user</dc:creator>
  <cp:lastModifiedBy>USER</cp:lastModifiedBy>
  <cp:revision>50</cp:revision>
  <dcterms:modified xsi:type="dcterms:W3CDTF">2018-11-09T13:17:01Z</dcterms:modified>
</cp:coreProperties>
</file>