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28"/>
  </p:notesMasterIdLst>
  <p:sldIdLst>
    <p:sldId id="256" r:id="rId2"/>
    <p:sldId id="257" r:id="rId3"/>
    <p:sldId id="265" r:id="rId4"/>
    <p:sldId id="268" r:id="rId5"/>
    <p:sldId id="261" r:id="rId6"/>
    <p:sldId id="264" r:id="rId7"/>
    <p:sldId id="269" r:id="rId8"/>
    <p:sldId id="287" r:id="rId9"/>
    <p:sldId id="271" r:id="rId10"/>
    <p:sldId id="273" r:id="rId11"/>
    <p:sldId id="291" r:id="rId12"/>
    <p:sldId id="270" r:id="rId13"/>
    <p:sldId id="292" r:id="rId14"/>
    <p:sldId id="293" r:id="rId15"/>
    <p:sldId id="272" r:id="rId16"/>
    <p:sldId id="289" r:id="rId17"/>
    <p:sldId id="286" r:id="rId18"/>
    <p:sldId id="267" r:id="rId19"/>
    <p:sldId id="295" r:id="rId20"/>
    <p:sldId id="263" r:id="rId21"/>
    <p:sldId id="262" r:id="rId22"/>
    <p:sldId id="296" r:id="rId23"/>
    <p:sldId id="290" r:id="rId24"/>
    <p:sldId id="297" r:id="rId25"/>
    <p:sldId id="298" r:id="rId26"/>
    <p:sldId id="260" r:id="rId2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Roboto Condensed Light" panose="020B0604020202020204" charset="0"/>
      <p:regular r:id="rId33"/>
      <p:bold r:id="rId34"/>
      <p:italic r:id="rId35"/>
      <p:boldItalic r:id="rId36"/>
    </p:embeddedFont>
    <p:embeddedFont>
      <p:font typeface="Roboto Condensed" panose="020B0604020202020204" charset="0"/>
      <p:regular r:id="rId37"/>
      <p:bold r:id="rId38"/>
      <p:italic r:id="rId39"/>
      <p:boldItalic r:id="rId40"/>
    </p:embeddedFont>
    <p:embeddedFont>
      <p:font typeface="Arvo" panose="020B060402020202020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BED6ADFE-859F-4A7F-AB81-D1268A898776}">
  <a:tblStyle styleId="{BED6ADFE-859F-4A7F-AB81-D1268A89877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2" d="100"/>
          <a:sy n="102" d="100"/>
        </p:scale>
        <p:origin x="-45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3395779386637072E-2"/>
          <c:y val="1.4561116521051723E-2"/>
          <c:w val="0.87777924571509103"/>
          <c:h val="0.72736002833574487"/>
        </c:manualLayout>
      </c:layout>
      <c:lineChart>
        <c:grouping val="stacked"/>
        <c:varyColors val="0"/>
        <c:ser>
          <c:idx val="0"/>
          <c:order val="0"/>
          <c:tx>
            <c:strRef>
              <c:f>[ДИАГРАММЫ.xlsx]ЕГЭ!$B$2</c:f>
              <c:strCache>
                <c:ptCount val="1"/>
                <c:pt idx="0">
                  <c:v>РФ</c:v>
                </c:pt>
              </c:strCache>
            </c:strRef>
          </c:tx>
          <c:dLbls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[ДИАГРАММЫ.xlsx]ЕГЭ!$A$3:$A$13</c:f>
              <c:strCache>
                <c:ptCount val="9"/>
                <c:pt idx="0">
                  <c:v>Русский язык </c:v>
                </c:pt>
                <c:pt idx="1">
                  <c:v>Математика (проф.)  </c:v>
                </c:pt>
                <c:pt idx="2">
                  <c:v>Обществознание  </c:v>
                </c:pt>
                <c:pt idx="3">
                  <c:v>Химия  </c:v>
                </c:pt>
                <c:pt idx="4">
                  <c:v>Физика     </c:v>
                </c:pt>
                <c:pt idx="5">
                  <c:v>Биология  </c:v>
                </c:pt>
                <c:pt idx="6">
                  <c:v>История  </c:v>
                </c:pt>
                <c:pt idx="7">
                  <c:v>Информатика  </c:v>
                </c:pt>
                <c:pt idx="8">
                  <c:v>Литература</c:v>
                </c:pt>
              </c:strCache>
            </c:strRef>
          </c:cat>
          <c:val>
            <c:numRef>
              <c:f>[ДИАГРАММЫ.xlsx]ЕГЭ!$B$3:$B$13</c:f>
              <c:numCache>
                <c:formatCode>General</c:formatCode>
                <c:ptCount val="10"/>
                <c:pt idx="0">
                  <c:v>64.3</c:v>
                </c:pt>
                <c:pt idx="1">
                  <c:v>51.9</c:v>
                </c:pt>
                <c:pt idx="2">
                  <c:v>53.3</c:v>
                </c:pt>
                <c:pt idx="3">
                  <c:v>56.1</c:v>
                </c:pt>
                <c:pt idx="4">
                  <c:v>51.2</c:v>
                </c:pt>
                <c:pt idx="5">
                  <c:v>52.8</c:v>
                </c:pt>
                <c:pt idx="6">
                  <c:v>48.1</c:v>
                </c:pt>
                <c:pt idx="7">
                  <c:v>53</c:v>
                </c:pt>
                <c:pt idx="8">
                  <c:v>49.6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[ДИАГРАММЫ.xlsx]ЕГЭ!$C$2</c:f>
              <c:strCache>
                <c:ptCount val="1"/>
                <c:pt idx="0">
                  <c:v>РБ</c:v>
                </c:pt>
              </c:strCache>
            </c:strRef>
          </c:tx>
          <c:dLbls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[ДИАГРАММЫ.xlsx]ЕГЭ!$A$3:$A$13</c:f>
              <c:strCache>
                <c:ptCount val="9"/>
                <c:pt idx="0">
                  <c:v>Русский язык </c:v>
                </c:pt>
                <c:pt idx="1">
                  <c:v>Математика (проф.)  </c:v>
                </c:pt>
                <c:pt idx="2">
                  <c:v>Обществознание  </c:v>
                </c:pt>
                <c:pt idx="3">
                  <c:v>Химия  </c:v>
                </c:pt>
                <c:pt idx="4">
                  <c:v>Физика     </c:v>
                </c:pt>
                <c:pt idx="5">
                  <c:v>Биология  </c:v>
                </c:pt>
                <c:pt idx="6">
                  <c:v>История  </c:v>
                </c:pt>
                <c:pt idx="7">
                  <c:v>Информатика  </c:v>
                </c:pt>
                <c:pt idx="8">
                  <c:v>Литература</c:v>
                </c:pt>
              </c:strCache>
            </c:strRef>
          </c:cat>
          <c:val>
            <c:numRef>
              <c:f>[ДИАГРАММЫ.xlsx]ЕГЭ!$C$3:$C$13</c:f>
              <c:numCache>
                <c:formatCode>General</c:formatCode>
                <c:ptCount val="10"/>
                <c:pt idx="0">
                  <c:v>66.3</c:v>
                </c:pt>
                <c:pt idx="1">
                  <c:v>49.6</c:v>
                </c:pt>
                <c:pt idx="2">
                  <c:v>52.9</c:v>
                </c:pt>
                <c:pt idx="3">
                  <c:v>53.6</c:v>
                </c:pt>
                <c:pt idx="4">
                  <c:v>51.3</c:v>
                </c:pt>
                <c:pt idx="5">
                  <c:v>54.7</c:v>
                </c:pt>
                <c:pt idx="6">
                  <c:v>50.6</c:v>
                </c:pt>
                <c:pt idx="7">
                  <c:v>55.7</c:v>
                </c:pt>
                <c:pt idx="8">
                  <c:v>55.8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[ДИАГРАММЫ.xlsx]ЕГЭ!$D$2</c:f>
              <c:strCache>
                <c:ptCount val="1"/>
                <c:pt idx="0">
                  <c:v>район</c:v>
                </c:pt>
              </c:strCache>
            </c:strRef>
          </c:tx>
          <c:dLbls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[ДИАГРАММЫ.xlsx]ЕГЭ!$A$3:$A$13</c:f>
              <c:strCache>
                <c:ptCount val="9"/>
                <c:pt idx="0">
                  <c:v>Русский язык </c:v>
                </c:pt>
                <c:pt idx="1">
                  <c:v>Математика (проф.)  </c:v>
                </c:pt>
                <c:pt idx="2">
                  <c:v>Обществознание  </c:v>
                </c:pt>
                <c:pt idx="3">
                  <c:v>Химия  </c:v>
                </c:pt>
                <c:pt idx="4">
                  <c:v>Физика     </c:v>
                </c:pt>
                <c:pt idx="5">
                  <c:v>Биология  </c:v>
                </c:pt>
                <c:pt idx="6">
                  <c:v>История  </c:v>
                </c:pt>
                <c:pt idx="7">
                  <c:v>Информатика  </c:v>
                </c:pt>
                <c:pt idx="8">
                  <c:v>Литература</c:v>
                </c:pt>
              </c:strCache>
            </c:strRef>
          </c:cat>
          <c:val>
            <c:numRef>
              <c:f>[ДИАГРАММЫ.xlsx]ЕГЭ!$D$3:$D$13</c:f>
              <c:numCache>
                <c:formatCode>General</c:formatCode>
                <c:ptCount val="10"/>
                <c:pt idx="0">
                  <c:v>69.099999999999994</c:v>
                </c:pt>
                <c:pt idx="1">
                  <c:v>51.7</c:v>
                </c:pt>
                <c:pt idx="2">
                  <c:v>55.2</c:v>
                </c:pt>
                <c:pt idx="3">
                  <c:v>60.6</c:v>
                </c:pt>
                <c:pt idx="4">
                  <c:v>52.7</c:v>
                </c:pt>
                <c:pt idx="5">
                  <c:v>57.7</c:v>
                </c:pt>
                <c:pt idx="6">
                  <c:v>52.1</c:v>
                </c:pt>
                <c:pt idx="7">
                  <c:v>65.5</c:v>
                </c:pt>
                <c:pt idx="8">
                  <c:v>67.7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[ДИАГРАММЫ.xlsx]ЕГЭ!$E$2</c:f>
              <c:strCache>
                <c:ptCount val="1"/>
                <c:pt idx="0">
                  <c:v>гимназия</c:v>
                </c:pt>
              </c:strCache>
            </c:strRef>
          </c:tx>
          <c:dLbls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[ДИАГРАММЫ.xlsx]ЕГЭ!$A$3:$A$13</c:f>
              <c:strCache>
                <c:ptCount val="9"/>
                <c:pt idx="0">
                  <c:v>Русский язык </c:v>
                </c:pt>
                <c:pt idx="1">
                  <c:v>Математика (проф.)  </c:v>
                </c:pt>
                <c:pt idx="2">
                  <c:v>Обществознание  </c:v>
                </c:pt>
                <c:pt idx="3">
                  <c:v>Химия  </c:v>
                </c:pt>
                <c:pt idx="4">
                  <c:v>Физика     </c:v>
                </c:pt>
                <c:pt idx="5">
                  <c:v>Биология  </c:v>
                </c:pt>
                <c:pt idx="6">
                  <c:v>История  </c:v>
                </c:pt>
                <c:pt idx="7">
                  <c:v>Информатика  </c:v>
                </c:pt>
                <c:pt idx="8">
                  <c:v>Литература</c:v>
                </c:pt>
              </c:strCache>
            </c:strRef>
          </c:cat>
          <c:val>
            <c:numRef>
              <c:f>[ДИАГРАММЫ.xlsx]ЕГЭ!$E$3:$E$13</c:f>
              <c:numCache>
                <c:formatCode>General</c:formatCode>
                <c:ptCount val="10"/>
                <c:pt idx="0">
                  <c:v>75</c:v>
                </c:pt>
                <c:pt idx="1">
                  <c:v>63</c:v>
                </c:pt>
                <c:pt idx="2">
                  <c:v>58</c:v>
                </c:pt>
                <c:pt idx="3">
                  <c:v>72</c:v>
                </c:pt>
                <c:pt idx="4">
                  <c:v>69</c:v>
                </c:pt>
                <c:pt idx="5">
                  <c:v>55</c:v>
                </c:pt>
                <c:pt idx="6">
                  <c:v>59</c:v>
                </c:pt>
                <c:pt idx="7">
                  <c:v>83</c:v>
                </c:pt>
                <c:pt idx="8">
                  <c:v>66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3894400"/>
        <c:axId val="33895936"/>
      </c:lineChart>
      <c:catAx>
        <c:axId val="3389440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 baseline="0"/>
            </a:pPr>
            <a:endParaRPr lang="ru-RU"/>
          </a:p>
        </c:txPr>
        <c:crossAx val="33895936"/>
        <c:crosses val="autoZero"/>
        <c:auto val="1"/>
        <c:lblAlgn val="ctr"/>
        <c:lblOffset val="100"/>
        <c:noMultiLvlLbl val="0"/>
      </c:catAx>
      <c:valAx>
        <c:axId val="3389593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3894400"/>
        <c:crosses val="autoZero"/>
        <c:crossBetween val="between"/>
      </c:valAx>
    </c:plotArea>
    <c:legend>
      <c:legendPos val="t"/>
      <c:legendEntry>
        <c:idx val="0"/>
        <c:txPr>
          <a:bodyPr/>
          <a:lstStyle/>
          <a:p>
            <a:pPr>
              <a:defRPr sz="1400" baseline="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 baseline="0"/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400" baseline="0"/>
            </a:pPr>
            <a:endParaRPr lang="ru-RU"/>
          </a:p>
        </c:txPr>
      </c:legendEntry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1200" baseline="0"/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2017-2018 уч.г.</c:v>
                </c:pt>
              </c:strCache>
            </c:strRef>
          </c:tx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10 класс</c:v>
                </c:pt>
                <c:pt idx="1">
                  <c:v>СПО бюджет</c:v>
                </c:pt>
                <c:pt idx="2">
                  <c:v>СПОкоммерция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14</c:v>
                </c:pt>
                <c:pt idx="1">
                  <c:v>11</c:v>
                </c:pt>
                <c:pt idx="2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layout/>
      <c:overlay val="0"/>
      <c:txPr>
        <a:bodyPr/>
        <a:lstStyle/>
        <a:p>
          <a:pPr>
            <a:defRPr sz="10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100" b="0" dirty="0" smtClean="0"/>
              <a:t>процент поступления</a:t>
            </a:r>
            <a:endParaRPr lang="ru-RU" sz="1100" b="0" dirty="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выпускники 11 класс 2018 г.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СПО</c:v>
                </c:pt>
                <c:pt idx="1">
                  <c:v>ВУЗ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0.19</c:v>
                </c:pt>
                <c:pt idx="1">
                  <c:v>0.81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layout/>
      <c:overlay val="0"/>
      <c:txPr>
        <a:bodyPr/>
        <a:lstStyle/>
        <a:p>
          <a:pPr>
            <a:defRPr sz="12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0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РБ</c:v>
                </c:pt>
                <c:pt idx="1">
                  <c:v>г.Москва</c:v>
                </c:pt>
                <c:pt idx="2">
                  <c:v>С-Петербург </c:v>
                </c:pt>
                <c:pt idx="3">
                  <c:v>другие регионы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16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0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РБ</c:v>
                </c:pt>
                <c:pt idx="1">
                  <c:v>г.Москва</c:v>
                </c:pt>
                <c:pt idx="2">
                  <c:v>С-Петербург </c:v>
                </c:pt>
                <c:pt idx="3">
                  <c:v>другие регионы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22</c:v>
                </c:pt>
                <c:pt idx="1">
                  <c:v>1</c:v>
                </c:pt>
                <c:pt idx="2">
                  <c:v>3</c:v>
                </c:pt>
                <c:pt idx="3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435840"/>
        <c:axId val="34437376"/>
      </c:barChart>
      <c:catAx>
        <c:axId val="3443584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600" baseline="0"/>
            </a:pPr>
            <a:endParaRPr lang="ru-RU"/>
          </a:p>
        </c:txPr>
        <c:crossAx val="34437376"/>
        <c:crosses val="autoZero"/>
        <c:auto val="1"/>
        <c:lblAlgn val="ctr"/>
        <c:lblOffset val="100"/>
        <c:noMultiLvlLbl val="0"/>
      </c:catAx>
      <c:valAx>
        <c:axId val="3443737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4435840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2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811081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rtlCol="0"/>
          <a:lstStyle/>
          <a:p>
            <a:pPr rtl="0"/>
            <a:fld id="{2E61351F-DBB1-4664-ADA9-83BC7CB8848D}" type="slidenum">
              <a:rPr lang="en-US" smtClean="0"/>
              <a:pPr rtl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8831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3677236" y="4278349"/>
            <a:ext cx="5480829" cy="432996"/>
            <a:chOff x="5582265" y="4646738"/>
            <a:chExt cx="5480829" cy="432996"/>
          </a:xfrm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44" name="Google Shape;44;p4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45" name="Google Shape;45;p4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4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47" name="Google Shape;47;p4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</p:grpSpPr>
        <p:sp>
          <p:nvSpPr>
            <p:cNvPr id="48" name="Google Shape;48;p4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49" name="Google Shape;49;p4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0" name="Google Shape;50;p4"/>
          <p:cNvSpPr txBox="1">
            <a:spLocks noGrp="1"/>
          </p:cNvSpPr>
          <p:nvPr>
            <p:ph type="body" idx="1"/>
          </p:nvPr>
        </p:nvSpPr>
        <p:spPr>
          <a:xfrm>
            <a:off x="829775" y="1202000"/>
            <a:ext cx="5090700" cy="2745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Char char="▰"/>
              <a:defRPr sz="3000" i="1">
                <a:solidFill>
                  <a:srgbClr val="FFFFFF"/>
                </a:solidFill>
              </a:defRPr>
            </a:lvl1pPr>
            <a:lvl2pPr marL="914400" lvl="1" indent="-419100" rtl="0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2pPr>
            <a:lvl3pPr marL="1371600" lvl="2" indent="-419100" rtl="0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3pPr>
            <a:lvl4pPr marL="1828800" lvl="3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4pPr>
            <a:lvl5pPr marL="2286000" lvl="4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5pPr>
            <a:lvl6pPr marL="2743200" lvl="5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6pPr>
            <a:lvl7pPr marL="3200400" lvl="6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7pPr>
            <a:lvl8pPr marL="3657600" lvl="7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8pPr>
            <a:lvl9pPr marL="4114800" lvl="8" indent="-41910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4"/>
          <p:cNvSpPr txBox="1"/>
          <p:nvPr/>
        </p:nvSpPr>
        <p:spPr>
          <a:xfrm>
            <a:off x="286600" y="1014575"/>
            <a:ext cx="6765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>
                <a:solidFill>
                  <a:srgbClr val="FF9800"/>
                </a:solidFill>
              </a:rPr>
              <a:t>“</a:t>
            </a:r>
            <a:endParaRPr sz="7200" b="1">
              <a:solidFill>
                <a:srgbClr val="FF9800"/>
              </a:solidFill>
            </a:endParaRPr>
          </a:p>
        </p:txBody>
      </p:sp>
      <p:grpSp>
        <p:nvGrpSpPr>
          <p:cNvPr id="52" name="Google Shape;52;p4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53" name="Google Shape;53;p4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4" name="Google Shape;54;p4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55" name="Google Shape;55;p4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" name="Google Shape;57;p4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58" name="Google Shape;58;p4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4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0" name="Google Shape;60;p4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63" name="Google Shape;63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Google Shape;64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71" name="Google Shape;71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6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Google Shape;90;p6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814275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4396123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7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104" name="Google Shape;104;p7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05" name="Google Shape;105;p7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06" name="Google Shape;106;p7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07" name="Google Shape;107;p7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08" name="Google Shape;108;p7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09" name="Google Shape;109;p7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10" name="Google Shape;110;p7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11" name="Google Shape;111;p7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12" name="Google Shape;112;p7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3" name="Google Shape;113;p7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14" name="Google Shape;114;p7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7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6" name="Google Shape;116;p7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17" name="Google Shape;117;p7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9" name="Google Shape;119;p7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7"/>
          <p:cNvSpPr txBox="1">
            <a:spLocks noGrp="1"/>
          </p:cNvSpPr>
          <p:nvPr>
            <p:ph type="body" idx="1"/>
          </p:nvPr>
        </p:nvSpPr>
        <p:spPr>
          <a:xfrm>
            <a:off x="870450" y="1545076"/>
            <a:ext cx="2247900" cy="2709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121" name="Google Shape;121;p7"/>
          <p:cNvSpPr txBox="1">
            <a:spLocks noGrp="1"/>
          </p:cNvSpPr>
          <p:nvPr>
            <p:ph type="body" idx="2"/>
          </p:nvPr>
        </p:nvSpPr>
        <p:spPr>
          <a:xfrm>
            <a:off x="3233637" y="1545076"/>
            <a:ext cx="2247900" cy="2709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122" name="Google Shape;122;p7"/>
          <p:cNvSpPr txBox="1">
            <a:spLocks noGrp="1"/>
          </p:cNvSpPr>
          <p:nvPr>
            <p:ph type="body" idx="3"/>
          </p:nvPr>
        </p:nvSpPr>
        <p:spPr>
          <a:xfrm>
            <a:off x="5540650" y="1545076"/>
            <a:ext cx="2247900" cy="2709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123" name="Google Shape;123;p7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8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126" name="Google Shape;126;p8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Google Shape;127;p8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28" name="Google Shape;128;p8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Google Shape;129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Google Shape;130;p8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31" name="Google Shape;131;p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Google Shape;132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Google Shape;133;p8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34" name="Google Shape;134;p8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5" name="Google Shape;135;p8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Google Shape;136;p8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" name="Google Shape;138;p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Google Shape;139;p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1" name="Google Shape;141;p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64" name="Google Shape;164;p10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65" name="Google Shape;165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6" name="Google Shape;166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7" name="Google Shape;167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" name="Google Shape;169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0" name="Google Shape;170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2" name="Google Shape;172;p10"/>
          <p:cNvGrpSpPr/>
          <p:nvPr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173" name="Google Shape;173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4" name="Google Shape;174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5" name="Google Shape;175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7" name="Google Shape;177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8" name="Google Shape;178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0612" y="1257300"/>
            <a:ext cx="3526775" cy="571501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1800" b="0"/>
            </a:lvl1pPr>
            <a:lvl2pPr marL="342946" indent="0" algn="l" rtl="0">
              <a:buNone/>
              <a:defRPr sz="1500" b="1"/>
            </a:lvl2pPr>
            <a:lvl3pPr marL="685891" indent="0" algn="l" rtl="0">
              <a:buNone/>
              <a:defRPr sz="1400" b="1"/>
            </a:lvl3pPr>
            <a:lvl4pPr marL="1028837" indent="0" algn="l" rtl="0">
              <a:buNone/>
              <a:defRPr sz="1200" b="1"/>
            </a:lvl4pPr>
            <a:lvl5pPr marL="1371783" indent="0" algn="l" rtl="0">
              <a:buNone/>
              <a:defRPr sz="1200" b="1"/>
            </a:lvl5pPr>
            <a:lvl6pPr marL="1714729" indent="0" algn="l" rtl="0">
              <a:buNone/>
              <a:defRPr sz="1200" b="1"/>
            </a:lvl6pPr>
            <a:lvl7pPr marL="2057674" indent="0" algn="l" rtl="0">
              <a:buNone/>
              <a:defRPr sz="1200" b="1"/>
            </a:lvl7pPr>
            <a:lvl8pPr marL="2400620" indent="0" algn="l" rtl="0">
              <a:buNone/>
              <a:defRPr sz="1200" b="1"/>
            </a:lvl8pPr>
            <a:lvl9pPr marL="2743566" indent="0" algn="l" rtl="0">
              <a:buNone/>
              <a:defRPr sz="1200" b="1"/>
            </a:lvl9pPr>
          </a:lstStyle>
          <a:p>
            <a:pPr lvl="0" rtl="0"/>
            <a:r>
              <a:rPr lang="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70612" y="1887343"/>
            <a:ext cx="3526775" cy="2741807"/>
          </a:xfrm>
        </p:spPr>
        <p:txBody>
          <a:bodyPr rtlCol="0"/>
          <a:lstStyle>
            <a:lvl1pPr algn="l" rtl="0">
              <a:defRPr sz="1700"/>
            </a:lvl1pPr>
            <a:lvl2pPr algn="l" rtl="0">
              <a:defRPr sz="1500"/>
            </a:lvl2pPr>
            <a:lvl3pPr algn="l" rtl="0">
              <a:defRPr sz="1400"/>
            </a:lvl3pPr>
            <a:lvl4pPr algn="l" rtl="0">
              <a:defRPr sz="1200"/>
            </a:lvl4pPr>
            <a:lvl5pPr algn="l" rtl="0">
              <a:defRPr sz="1200"/>
            </a:lvl5pPr>
            <a:lvl6pPr marL="1200310" algn="l" rtl="0">
              <a:defRPr sz="1200"/>
            </a:lvl6pPr>
            <a:lvl7pPr marL="1406077" algn="l" rtl="0">
              <a:defRPr sz="1200"/>
            </a:lvl7pPr>
            <a:lvl8pPr marL="1611845" algn="l" rtl="0">
              <a:defRPr sz="1200"/>
            </a:lvl8pPr>
            <a:lvl9pPr marL="1817612" algn="l" rtl="0">
              <a:defRPr sz="1200"/>
            </a:lvl9pPr>
          </a:lstStyle>
          <a:p>
            <a:pPr lvl="0" rtl="0"/>
            <a:r>
              <a:rPr lang="ru"/>
              <a:t>Образец текста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5" name="Замещающий текст 4"/>
          <p:cNvSpPr>
            <a:spLocks noGrp="1"/>
          </p:cNvSpPr>
          <p:nvPr>
            <p:ph type="body" sz="quarter" idx="3"/>
          </p:nvPr>
        </p:nvSpPr>
        <p:spPr>
          <a:xfrm>
            <a:off x="4645026" y="1257300"/>
            <a:ext cx="3528363" cy="571501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1800" b="0"/>
            </a:lvl1pPr>
            <a:lvl2pPr marL="342946" indent="0" algn="l" rtl="0">
              <a:buNone/>
              <a:defRPr sz="1500" b="1"/>
            </a:lvl2pPr>
            <a:lvl3pPr marL="685891" indent="0" algn="l" rtl="0">
              <a:buNone/>
              <a:defRPr sz="1400" b="1"/>
            </a:lvl3pPr>
            <a:lvl4pPr marL="1028837" indent="0" algn="l" rtl="0">
              <a:buNone/>
              <a:defRPr sz="1200" b="1"/>
            </a:lvl4pPr>
            <a:lvl5pPr marL="1371783" indent="0" algn="l" rtl="0">
              <a:buNone/>
              <a:defRPr sz="1200" b="1"/>
            </a:lvl5pPr>
            <a:lvl6pPr marL="1714729" indent="0" algn="l" rtl="0">
              <a:buNone/>
              <a:defRPr sz="1200" b="1"/>
            </a:lvl6pPr>
            <a:lvl7pPr marL="2057674" indent="0" algn="l" rtl="0">
              <a:buNone/>
              <a:defRPr sz="1200" b="1"/>
            </a:lvl7pPr>
            <a:lvl8pPr marL="2400620" indent="0" algn="l" rtl="0">
              <a:buNone/>
              <a:defRPr sz="1200" b="1"/>
            </a:lvl8pPr>
            <a:lvl9pPr marL="2743566" indent="0" algn="l" rtl="0">
              <a:buNone/>
              <a:defRPr sz="1200" b="1"/>
            </a:lvl9pPr>
          </a:lstStyle>
          <a:p>
            <a:pPr lvl="0" rtl="0"/>
            <a:r>
              <a:rPr lang="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887343"/>
            <a:ext cx="3528363" cy="2741807"/>
          </a:xfrm>
        </p:spPr>
        <p:txBody>
          <a:bodyPr rtlCol="0"/>
          <a:lstStyle>
            <a:lvl1pPr algn="l" rtl="0">
              <a:defRPr sz="1700"/>
            </a:lvl1pPr>
            <a:lvl2pPr algn="l" rtl="0">
              <a:defRPr sz="1500"/>
            </a:lvl2pPr>
            <a:lvl3pPr algn="l" rtl="0">
              <a:defRPr sz="1400"/>
            </a:lvl3pPr>
            <a:lvl4pPr algn="l" rtl="0">
              <a:defRPr sz="1200"/>
            </a:lvl4pPr>
            <a:lvl5pPr algn="l" rtl="0">
              <a:defRPr sz="1200"/>
            </a:lvl5pPr>
            <a:lvl6pPr marL="1200310" algn="l" rtl="0">
              <a:defRPr sz="1200"/>
            </a:lvl6pPr>
            <a:lvl7pPr marL="1406077" algn="l" rtl="0">
              <a:defRPr sz="1200"/>
            </a:lvl7pPr>
            <a:lvl8pPr marL="1611845" algn="l" rtl="0">
              <a:defRPr sz="1200"/>
            </a:lvl8pPr>
            <a:lvl9pPr marL="1817612" algn="l" rtl="0">
              <a:defRPr sz="1200"/>
            </a:lvl9pPr>
          </a:lstStyle>
          <a:p>
            <a:pPr lvl="0" rtl="0"/>
            <a:r>
              <a:rPr lang="ru"/>
              <a:t>Образец текста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954085" y="4767264"/>
            <a:ext cx="2133600" cy="273844"/>
          </a:xfrm>
          <a:prstGeom prst="rect">
            <a:avLst/>
          </a:prstGeom>
        </p:spPr>
        <p:txBody>
          <a:bodyPr lIns="68589" tIns="34295" rIns="68589" bIns="34295" rtlCol="0"/>
          <a:lstStyle>
            <a:lvl1pPr algn="l" rtl="0">
              <a:defRPr sz="800"/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68589" tIns="34295" rIns="68589" bIns="34295" rtlCol="0"/>
          <a:lstStyle>
            <a:lvl1pPr algn="l" rtl="0">
              <a:defRPr sz="800"/>
            </a:lvl1pPr>
          </a:lstStyle>
          <a:p>
            <a:pPr rtl="0"/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800"/>
            </a:lvl1pPr>
          </a:lstStyle>
          <a:p>
            <a:pPr rtl="0"/>
            <a:fld id="{81FEFA0A-2F20-4B60-98C6-5FFDA469AA1C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983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8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1"/>
          <p:cNvSpPr txBox="1">
            <a:spLocks noGrp="1"/>
          </p:cNvSpPr>
          <p:nvPr>
            <p:ph type="ctrTitle"/>
          </p:nvPr>
        </p:nvSpPr>
        <p:spPr>
          <a:xfrm>
            <a:off x="107504" y="1090750"/>
            <a:ext cx="6624736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800" dirty="0"/>
              <a:t>Из опыта работы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МБОУ гимназия </a:t>
            </a:r>
            <a:r>
              <a:rPr lang="ru-RU" sz="1800" dirty="0" err="1"/>
              <a:t>с.Раевский</a:t>
            </a:r>
            <a:r>
              <a:rPr lang="ru-RU" sz="1800" dirty="0"/>
              <a:t>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муниципального </a:t>
            </a:r>
            <a:r>
              <a:rPr lang="ru-RU" sz="1800" dirty="0"/>
              <a:t>района </a:t>
            </a:r>
            <a:r>
              <a:rPr lang="ru-RU" sz="1800" dirty="0" err="1"/>
              <a:t>Альшеевский</a:t>
            </a:r>
            <a:r>
              <a:rPr lang="ru-RU" sz="1800" dirty="0"/>
              <a:t> </a:t>
            </a:r>
            <a:r>
              <a:rPr lang="ru-RU" sz="1800" dirty="0" smtClean="0"/>
              <a:t>район </a:t>
            </a:r>
            <a:br>
              <a:rPr lang="ru-RU" sz="1800" dirty="0" smtClean="0"/>
            </a:br>
            <a:r>
              <a:rPr lang="ru-RU" sz="1800" dirty="0" smtClean="0"/>
              <a:t>Республики </a:t>
            </a:r>
            <a:r>
              <a:rPr lang="ru-RU" sz="1800" dirty="0"/>
              <a:t>Башкортостан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по </a:t>
            </a:r>
            <a:r>
              <a:rPr lang="ru-RU" sz="1800" dirty="0"/>
              <a:t>профессиональному самоопределению учащихся</a:t>
            </a:r>
            <a:endParaRPr sz="1800" dirty="0"/>
          </a:p>
        </p:txBody>
      </p:sp>
      <p:sp>
        <p:nvSpPr>
          <p:cNvPr id="2" name="TextBox 1"/>
          <p:cNvSpPr txBox="1"/>
          <p:nvPr/>
        </p:nvSpPr>
        <p:spPr>
          <a:xfrm>
            <a:off x="4211960" y="4227934"/>
            <a:ext cx="4752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директор гимназии </a:t>
            </a:r>
            <a:r>
              <a:rPr lang="ru-RU" dirty="0" err="1" smtClean="0"/>
              <a:t>Колеганов</a:t>
            </a:r>
            <a:r>
              <a:rPr lang="ru-RU" dirty="0" smtClean="0"/>
              <a:t> Сергей Николаевич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4535711"/>
            <a:ext cx="38884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 smtClean="0"/>
              <a:t>452122</a:t>
            </a:r>
            <a:r>
              <a:rPr lang="ru-RU" sz="800" dirty="0"/>
              <a:t>, Республика Башкортостан,  </a:t>
            </a:r>
            <a:r>
              <a:rPr lang="ru-RU" sz="800" dirty="0" err="1"/>
              <a:t>Альшеевский</a:t>
            </a:r>
            <a:r>
              <a:rPr lang="ru-RU" sz="800" dirty="0"/>
              <a:t> район, </a:t>
            </a:r>
          </a:p>
          <a:p>
            <a:r>
              <a:rPr lang="ru-RU" sz="800" dirty="0"/>
              <a:t>с. Раевский, ул. Гагарина- 20 </a:t>
            </a:r>
          </a:p>
          <a:p>
            <a:r>
              <a:rPr lang="ru-RU" sz="800" dirty="0" smtClean="0"/>
              <a:t>Контактные </a:t>
            </a:r>
            <a:r>
              <a:rPr lang="ru-RU" sz="800" dirty="0"/>
              <a:t>телефоны: 8(34754) 2-23-62, 2-23-61 </a:t>
            </a:r>
          </a:p>
          <a:p>
            <a:r>
              <a:rPr lang="ru-RU" sz="800" dirty="0"/>
              <a:t>e-</a:t>
            </a:r>
            <a:r>
              <a:rPr lang="ru-RU" sz="800" dirty="0" err="1"/>
              <a:t>mail</a:t>
            </a:r>
            <a:r>
              <a:rPr lang="ru-RU" sz="800" dirty="0"/>
              <a:t>: gimnaz20051@yandex.ru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2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Проблемы</a:t>
            </a:r>
            <a:endParaRPr dirty="0"/>
          </a:p>
        </p:txBody>
      </p:sp>
      <p:sp>
        <p:nvSpPr>
          <p:cNvPr id="443" name="Google Shape;443;p28"/>
          <p:cNvSpPr txBox="1">
            <a:spLocks noGrp="1"/>
          </p:cNvSpPr>
          <p:nvPr>
            <p:ph type="body" idx="1"/>
          </p:nvPr>
        </p:nvSpPr>
        <p:spPr>
          <a:xfrm>
            <a:off x="870450" y="1468874"/>
            <a:ext cx="7806006" cy="275905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dirty="0" smtClean="0"/>
              <a:t>большинство </a:t>
            </a:r>
            <a:r>
              <a:rPr lang="ru-RU" dirty="0"/>
              <a:t>обучающихся  делает выбор, не зная особенностей выбранной профессии;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dirty="0" smtClean="0"/>
              <a:t>родители </a:t>
            </a:r>
            <a:r>
              <a:rPr lang="ru-RU" dirty="0"/>
              <a:t>некомпетентны в вопросах профориентации детей;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dirty="0" smtClean="0"/>
              <a:t>у </a:t>
            </a:r>
            <a:r>
              <a:rPr lang="ru-RU" dirty="0"/>
              <a:t>родителей не сформирована адекватная оценка способностей и профессиональных перспектив своего ребенка;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dirty="0" smtClean="0"/>
              <a:t>профессиональный </a:t>
            </a:r>
            <a:r>
              <a:rPr lang="ru-RU" dirty="0"/>
              <a:t>выбор ученика чаще определяют не его способности и интерес к профессии, а связан с желанием </a:t>
            </a:r>
            <a:r>
              <a:rPr lang="ru-RU" dirty="0" smtClean="0"/>
              <a:t>родителей</a:t>
            </a:r>
            <a:endParaRPr lang="ru-RU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400" dirty="0"/>
          </a:p>
        </p:txBody>
      </p:sp>
      <p:sp>
        <p:nvSpPr>
          <p:cNvPr id="446" name="Google Shape;446;p2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grpSp>
        <p:nvGrpSpPr>
          <p:cNvPr id="450" name="Google Shape;450;p28"/>
          <p:cNvGrpSpPr/>
          <p:nvPr/>
        </p:nvGrpSpPr>
        <p:grpSpPr>
          <a:xfrm>
            <a:off x="305070" y="605926"/>
            <a:ext cx="323793" cy="339493"/>
            <a:chOff x="5961125" y="1623900"/>
            <a:chExt cx="427450" cy="448175"/>
          </a:xfrm>
        </p:grpSpPr>
        <p:sp>
          <p:nvSpPr>
            <p:cNvPr id="451" name="Google Shape;451;p28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8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8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8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8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8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8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2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Психолого-педагогическое сопровождение</a:t>
            </a:r>
            <a:endParaRPr dirty="0"/>
          </a:p>
        </p:txBody>
      </p:sp>
      <p:sp>
        <p:nvSpPr>
          <p:cNvPr id="443" name="Google Shape;443;p28"/>
          <p:cNvSpPr txBox="1">
            <a:spLocks noGrp="1"/>
          </p:cNvSpPr>
          <p:nvPr>
            <p:ph type="body" idx="1"/>
          </p:nvPr>
        </p:nvSpPr>
        <p:spPr>
          <a:xfrm>
            <a:off x="870450" y="1468874"/>
            <a:ext cx="7806006" cy="275905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dirty="0"/>
              <a:t>психологическая диагностика обучающихся;</a:t>
            </a:r>
          </a:p>
          <a:p>
            <a:pPr lvl="0"/>
            <a:r>
              <a:rPr lang="ru-RU" dirty="0"/>
              <a:t>индивидуальные психологические консультации по вопросам снижения психоэмоционального напряжения учащихся при подготовке к выпускным экзаменам;</a:t>
            </a:r>
          </a:p>
          <a:p>
            <a:pPr lvl="0"/>
            <a:r>
              <a:rPr lang="ru-RU" dirty="0"/>
              <a:t>психологические консультации педагогов и родителей;</a:t>
            </a:r>
          </a:p>
          <a:p>
            <a:pPr lvl="0"/>
            <a:r>
              <a:rPr lang="ru-RU" dirty="0"/>
              <a:t>выступления психолога на родительских собраниях;</a:t>
            </a:r>
          </a:p>
          <a:p>
            <a:pPr lvl="0"/>
            <a:r>
              <a:rPr lang="ru-RU" dirty="0" err="1"/>
              <a:t>коррекционно</a:t>
            </a:r>
            <a:r>
              <a:rPr lang="ru-RU" dirty="0"/>
              <a:t> – развивающая работа по формированию профессионально-деловых качеств личности. 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400" dirty="0"/>
          </a:p>
        </p:txBody>
      </p:sp>
      <p:sp>
        <p:nvSpPr>
          <p:cNvPr id="446" name="Google Shape;446;p2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grpSp>
        <p:nvGrpSpPr>
          <p:cNvPr id="450" name="Google Shape;450;p28"/>
          <p:cNvGrpSpPr/>
          <p:nvPr/>
        </p:nvGrpSpPr>
        <p:grpSpPr>
          <a:xfrm>
            <a:off x="305070" y="605926"/>
            <a:ext cx="323793" cy="339493"/>
            <a:chOff x="5961125" y="1623900"/>
            <a:chExt cx="427450" cy="448175"/>
          </a:xfrm>
        </p:grpSpPr>
        <p:sp>
          <p:nvSpPr>
            <p:cNvPr id="451" name="Google Shape;451;p28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8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8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8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8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8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8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75392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" name="Google Shape;376;p25"/>
          <p:cNvGrpSpPr/>
          <p:nvPr/>
        </p:nvGrpSpPr>
        <p:grpSpPr>
          <a:xfrm>
            <a:off x="273841" y="296348"/>
            <a:ext cx="8044527" cy="2067200"/>
            <a:chOff x="185742" y="1287960"/>
            <a:chExt cx="8044527" cy="2067200"/>
          </a:xfrm>
        </p:grpSpPr>
        <p:sp>
          <p:nvSpPr>
            <p:cNvPr id="377" name="Google Shape;377;p25"/>
            <p:cNvSpPr/>
            <p:nvPr/>
          </p:nvSpPr>
          <p:spPr>
            <a:xfrm>
              <a:off x="6978450" y="12879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rgbClr val="92A8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78" name="Google Shape;378;p25"/>
            <p:cNvSpPr/>
            <p:nvPr/>
          </p:nvSpPr>
          <p:spPr>
            <a:xfrm rot="10800000" flipH="1">
              <a:off x="1423250" y="1697050"/>
              <a:ext cx="5566500" cy="12438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79" name="Google Shape;379;p25"/>
            <p:cNvSpPr/>
            <p:nvPr/>
          </p:nvSpPr>
          <p:spPr>
            <a:xfrm rot="10800000" flipH="1">
              <a:off x="6986470" y="1697043"/>
              <a:ext cx="1243800" cy="12438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80" name="Google Shape;380;p25"/>
            <p:cNvSpPr/>
            <p:nvPr/>
          </p:nvSpPr>
          <p:spPr>
            <a:xfrm flipH="1">
              <a:off x="185742" y="1697043"/>
              <a:ext cx="1243800" cy="12438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81" name="Google Shape;381;p25"/>
            <p:cNvSpPr/>
            <p:nvPr/>
          </p:nvSpPr>
          <p:spPr>
            <a:xfrm rot="10800000">
              <a:off x="185748" y="29408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rgbClr val="92A8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384" name="Google Shape;384;p25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699" y="2067694"/>
            <a:ext cx="5230813" cy="2620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80699" y="1188830"/>
            <a:ext cx="564664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Общая выборка распределения интересов учащихся 4 классов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" name="Google Shape;376;p25"/>
          <p:cNvGrpSpPr/>
          <p:nvPr/>
        </p:nvGrpSpPr>
        <p:grpSpPr>
          <a:xfrm>
            <a:off x="273841" y="296348"/>
            <a:ext cx="8044527" cy="2067200"/>
            <a:chOff x="185742" y="1287960"/>
            <a:chExt cx="8044527" cy="2067200"/>
          </a:xfrm>
        </p:grpSpPr>
        <p:sp>
          <p:nvSpPr>
            <p:cNvPr id="377" name="Google Shape;377;p25"/>
            <p:cNvSpPr/>
            <p:nvPr/>
          </p:nvSpPr>
          <p:spPr>
            <a:xfrm>
              <a:off x="6978450" y="12879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rgbClr val="92A8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78" name="Google Shape;378;p25"/>
            <p:cNvSpPr/>
            <p:nvPr/>
          </p:nvSpPr>
          <p:spPr>
            <a:xfrm rot="10800000" flipH="1">
              <a:off x="1423250" y="1697050"/>
              <a:ext cx="5566500" cy="12438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79" name="Google Shape;379;p25"/>
            <p:cNvSpPr/>
            <p:nvPr/>
          </p:nvSpPr>
          <p:spPr>
            <a:xfrm rot="10800000" flipH="1">
              <a:off x="6986470" y="1697043"/>
              <a:ext cx="1243800" cy="12438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80" name="Google Shape;380;p25"/>
            <p:cNvSpPr/>
            <p:nvPr/>
          </p:nvSpPr>
          <p:spPr>
            <a:xfrm flipH="1">
              <a:off x="185742" y="1697043"/>
              <a:ext cx="1243800" cy="12438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81" name="Google Shape;381;p25"/>
            <p:cNvSpPr/>
            <p:nvPr/>
          </p:nvSpPr>
          <p:spPr>
            <a:xfrm rot="10800000">
              <a:off x="185748" y="29408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rgbClr val="92A8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384" name="Google Shape;384;p25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1680699" y="1188830"/>
            <a:ext cx="564664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Общая выборка распределения интересов учащихся 4 классов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3735708"/>
              </p:ext>
            </p:extLst>
          </p:nvPr>
        </p:nvGraphicFramePr>
        <p:xfrm>
          <a:off x="1317700" y="2363548"/>
          <a:ext cx="6009640" cy="175514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969625"/>
                <a:gridCol w="1171047"/>
                <a:gridCol w="900366"/>
                <a:gridCol w="990593"/>
                <a:gridCol w="901001"/>
                <a:gridCol w="1077008"/>
              </a:tblGrid>
              <a:tr h="528320"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100" dirty="0">
                          <a:effectLst/>
                        </a:rPr>
                        <a:t>год</a:t>
                      </a:r>
                    </a:p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100" dirty="0">
                          <a:effectLst/>
                        </a:rPr>
                        <a:t>человек-человек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100" dirty="0">
                          <a:effectLst/>
                        </a:rPr>
                        <a:t>человек-искусство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100" dirty="0">
                          <a:effectLst/>
                        </a:rPr>
                        <a:t>человек - техника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01295"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100" dirty="0">
                          <a:effectLst/>
                        </a:rPr>
                        <a:t>человек-знак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100" dirty="0">
                          <a:effectLst/>
                        </a:rPr>
                        <a:t>человек-природа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06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400">
                          <a:effectLst/>
                        </a:rPr>
                        <a:t>2013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4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400">
                          <a:effectLst/>
                        </a:rPr>
                        <a:t>11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4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44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400">
                          <a:effectLst/>
                        </a:rPr>
                        <a:t>2014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400">
                          <a:effectLst/>
                        </a:rPr>
                        <a:t>15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4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400">
                          <a:effectLst/>
                        </a:rPr>
                        <a:t>13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4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050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400">
                          <a:effectLst/>
                        </a:rPr>
                        <a:t>2015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400">
                          <a:effectLst/>
                        </a:rPr>
                        <a:t>25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400">
                          <a:effectLst/>
                        </a:rPr>
                        <a:t>9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400">
                          <a:effectLst/>
                        </a:rPr>
                        <a:t> 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400">
                          <a:effectLst/>
                        </a:rPr>
                        <a:t>2016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400">
                          <a:effectLst/>
                        </a:rPr>
                        <a:t>15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4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400">
                          <a:effectLst/>
                        </a:rPr>
                        <a:t>20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018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400">
                          <a:effectLst/>
                        </a:rPr>
                        <a:t>2017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400">
                          <a:effectLst/>
                        </a:rPr>
                        <a:t>15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4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004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" name="Google Shape;376;p25"/>
          <p:cNvGrpSpPr/>
          <p:nvPr/>
        </p:nvGrpSpPr>
        <p:grpSpPr>
          <a:xfrm>
            <a:off x="273841" y="296348"/>
            <a:ext cx="8044527" cy="2067200"/>
            <a:chOff x="185742" y="1287960"/>
            <a:chExt cx="8044527" cy="2067200"/>
          </a:xfrm>
        </p:grpSpPr>
        <p:sp>
          <p:nvSpPr>
            <p:cNvPr id="377" name="Google Shape;377;p25"/>
            <p:cNvSpPr/>
            <p:nvPr/>
          </p:nvSpPr>
          <p:spPr>
            <a:xfrm>
              <a:off x="6978450" y="12879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rgbClr val="92A8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78" name="Google Shape;378;p25"/>
            <p:cNvSpPr/>
            <p:nvPr/>
          </p:nvSpPr>
          <p:spPr>
            <a:xfrm rot="10800000" flipH="1">
              <a:off x="1423250" y="1697050"/>
              <a:ext cx="5566500" cy="12438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79" name="Google Shape;379;p25"/>
            <p:cNvSpPr/>
            <p:nvPr/>
          </p:nvSpPr>
          <p:spPr>
            <a:xfrm rot="10800000" flipH="1">
              <a:off x="6986470" y="1697043"/>
              <a:ext cx="1243800" cy="12438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80" name="Google Shape;380;p25"/>
            <p:cNvSpPr/>
            <p:nvPr/>
          </p:nvSpPr>
          <p:spPr>
            <a:xfrm flipH="1">
              <a:off x="185742" y="1697043"/>
              <a:ext cx="1243800" cy="12438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81" name="Google Shape;381;p25"/>
            <p:cNvSpPr/>
            <p:nvPr/>
          </p:nvSpPr>
          <p:spPr>
            <a:xfrm rot="10800000">
              <a:off x="185748" y="29408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rgbClr val="92A8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384" name="Google Shape;384;p25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1680699" y="1188830"/>
            <a:ext cx="564664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</a:rPr>
              <a:t>Итоги диагностических тестов выпускников 11 класса</a:t>
            </a:r>
            <a:endParaRPr lang="ru-RU" sz="1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190" y="2186368"/>
            <a:ext cx="5344889" cy="271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004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27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Информационно-просветительская работа</a:t>
            </a:r>
            <a:endParaRPr dirty="0"/>
          </a:p>
        </p:txBody>
      </p:sp>
      <p:sp>
        <p:nvSpPr>
          <p:cNvPr id="419" name="Google Shape;419;p27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grpSp>
        <p:nvGrpSpPr>
          <p:cNvPr id="435" name="Google Shape;435;p27"/>
          <p:cNvGrpSpPr/>
          <p:nvPr/>
        </p:nvGrpSpPr>
        <p:grpSpPr>
          <a:xfrm>
            <a:off x="270943" y="629920"/>
            <a:ext cx="392063" cy="291505"/>
            <a:chOff x="5247525" y="3007275"/>
            <a:chExt cx="517575" cy="384825"/>
          </a:xfrm>
        </p:grpSpPr>
        <p:sp>
          <p:nvSpPr>
            <p:cNvPr id="436" name="Google Shape;436;p27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7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512623" y="1851670"/>
            <a:ext cx="780379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классные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часы «Мир современных профессий» (с 1 по 11 класс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информационный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стенд «Выбор профессии – дело серьезное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выступления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на родительских 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собраниях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Совет родителей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Совет обучающихся</a:t>
            </a: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0612" y="285750"/>
            <a:ext cx="7202776" cy="464331"/>
          </a:xfrm>
        </p:spPr>
        <p:txBody>
          <a:bodyPr rtlCol="0"/>
          <a:lstStyle/>
          <a:p>
            <a:pPr algn="ctr" rtl="0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ежведомственное взаимодействие </a:t>
            </a:r>
            <a:endParaRPr lang="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89" name="Picture 1" descr="C:\Users\Администратор\Desktop\56754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1347614"/>
            <a:ext cx="4841324" cy="30465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491630"/>
            <a:ext cx="2403351" cy="2064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319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227903"/>
            <a:ext cx="3392840" cy="2543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499742"/>
            <a:ext cx="2801952" cy="2101464"/>
          </a:xfrm>
          <a:prstGeom prst="rect">
            <a:avLst/>
          </a:prstGeom>
        </p:spPr>
      </p:pic>
      <p:pic>
        <p:nvPicPr>
          <p:cNvPr id="8195" name="Picture 3" descr="C:\Users\Зиля\Desktop\Г.Гаязовне\фото\IMG_20171207_14252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980" y="1201027"/>
            <a:ext cx="216024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22638" y="483518"/>
            <a:ext cx="63866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Профориентационные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экскурсии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4829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2"/>
          <p:cNvSpPr txBox="1">
            <a:spLocks noGrp="1"/>
          </p:cNvSpPr>
          <p:nvPr>
            <p:ph type="title"/>
          </p:nvPr>
        </p:nvSpPr>
        <p:spPr>
          <a:xfrm>
            <a:off x="360219" y="231131"/>
            <a:ext cx="677681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Встречи со специалистами профильных ведомств РБ</a:t>
            </a:r>
            <a:endParaRPr dirty="0"/>
          </a:p>
        </p:txBody>
      </p:sp>
      <p:sp>
        <p:nvSpPr>
          <p:cNvPr id="321" name="Google Shape;321;p2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grpSp>
        <p:nvGrpSpPr>
          <p:cNvPr id="325" name="Google Shape;325;p22"/>
          <p:cNvGrpSpPr/>
          <p:nvPr/>
        </p:nvGrpSpPr>
        <p:grpSpPr>
          <a:xfrm>
            <a:off x="263101" y="580106"/>
            <a:ext cx="407743" cy="391135"/>
            <a:chOff x="5233525" y="4954450"/>
            <a:chExt cx="538275" cy="516350"/>
          </a:xfrm>
        </p:grpSpPr>
        <p:sp>
          <p:nvSpPr>
            <p:cNvPr id="326" name="Google Shape;326;p22"/>
            <p:cNvSpPr/>
            <p:nvPr/>
          </p:nvSpPr>
          <p:spPr>
            <a:xfrm>
              <a:off x="5637825" y="4954450"/>
              <a:ext cx="89525" cy="89525"/>
            </a:xfrm>
            <a:custGeom>
              <a:avLst/>
              <a:gdLst/>
              <a:ahLst/>
              <a:cxnLst/>
              <a:rect l="l" t="t" r="r" b="b"/>
              <a:pathLst>
                <a:path w="3581" h="3581" fill="none" extrusionOk="0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2"/>
            <p:cNvSpPr/>
            <p:nvPr/>
          </p:nvSpPr>
          <p:spPr>
            <a:xfrm>
              <a:off x="5323025" y="4980625"/>
              <a:ext cx="88925" cy="88925"/>
            </a:xfrm>
            <a:custGeom>
              <a:avLst/>
              <a:gdLst/>
              <a:ahLst/>
              <a:cxnLst/>
              <a:rect l="l" t="t" r="r" b="b"/>
              <a:pathLst>
                <a:path w="3557" h="3557" fill="none" extrusionOk="0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2"/>
            <p:cNvSpPr/>
            <p:nvPr/>
          </p:nvSpPr>
          <p:spPr>
            <a:xfrm>
              <a:off x="5233525" y="5255225"/>
              <a:ext cx="89525" cy="89525"/>
            </a:xfrm>
            <a:custGeom>
              <a:avLst/>
              <a:gdLst/>
              <a:ahLst/>
              <a:cxnLst/>
              <a:rect l="l" t="t" r="r" b="b"/>
              <a:pathLst>
                <a:path w="3581" h="3581" fill="none" extrusionOk="0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2"/>
            <p:cNvSpPr/>
            <p:nvPr/>
          </p:nvSpPr>
          <p:spPr>
            <a:xfrm>
              <a:off x="5453325" y="5382475"/>
              <a:ext cx="88925" cy="88325"/>
            </a:xfrm>
            <a:custGeom>
              <a:avLst/>
              <a:gdLst/>
              <a:ahLst/>
              <a:cxnLst/>
              <a:rect l="l" t="t" r="r" b="b"/>
              <a:pathLst>
                <a:path w="3557" h="3533" fill="none" extrusionOk="0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2"/>
            <p:cNvSpPr/>
            <p:nvPr/>
          </p:nvSpPr>
          <p:spPr>
            <a:xfrm>
              <a:off x="5682875" y="5188875"/>
              <a:ext cx="88925" cy="89525"/>
            </a:xfrm>
            <a:custGeom>
              <a:avLst/>
              <a:gdLst/>
              <a:ahLst/>
              <a:cxnLst/>
              <a:rect l="l" t="t" r="r" b="b"/>
              <a:pathLst>
                <a:path w="3557" h="3581" fill="none" extrusionOk="0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2"/>
            <p:cNvSpPr/>
            <p:nvPr/>
          </p:nvSpPr>
          <p:spPr>
            <a:xfrm>
              <a:off x="5411925" y="5110925"/>
              <a:ext cx="188775" cy="189400"/>
            </a:xfrm>
            <a:custGeom>
              <a:avLst/>
              <a:gdLst/>
              <a:ahLst/>
              <a:cxnLst/>
              <a:rect l="l" t="t" r="r" b="b"/>
              <a:pathLst>
                <a:path w="7551" h="7576" fill="none" extrusionOk="0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2"/>
            <p:cNvSpPr/>
            <p:nvPr/>
          </p:nvSpPr>
          <p:spPr>
            <a:xfrm>
              <a:off x="5367475" y="5025075"/>
              <a:ext cx="81600" cy="105975"/>
            </a:xfrm>
            <a:custGeom>
              <a:avLst/>
              <a:gdLst/>
              <a:ahLst/>
              <a:cxnLst/>
              <a:rect l="l" t="t" r="r" b="b"/>
              <a:pathLst>
                <a:path w="3264" h="4239" fill="none" extrusionOk="0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2"/>
            <p:cNvSpPr/>
            <p:nvPr/>
          </p:nvSpPr>
          <p:spPr>
            <a:xfrm>
              <a:off x="5567800" y="4999500"/>
              <a:ext cx="115100" cy="133975"/>
            </a:xfrm>
            <a:custGeom>
              <a:avLst/>
              <a:gdLst/>
              <a:ahLst/>
              <a:cxnLst/>
              <a:rect l="l" t="t" r="r" b="b"/>
              <a:pathLst>
                <a:path w="4604" h="5359" fill="none" extrusionOk="0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2"/>
            <p:cNvSpPr/>
            <p:nvPr/>
          </p:nvSpPr>
          <p:spPr>
            <a:xfrm>
              <a:off x="5600075" y="5217475"/>
              <a:ext cx="127275" cy="16475"/>
            </a:xfrm>
            <a:custGeom>
              <a:avLst/>
              <a:gdLst/>
              <a:ahLst/>
              <a:cxnLst/>
              <a:rect l="l" t="t" r="r" b="b"/>
              <a:pathLst>
                <a:path w="5091" h="659" fill="none" extrusionOk="0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2"/>
            <p:cNvSpPr/>
            <p:nvPr/>
          </p:nvSpPr>
          <p:spPr>
            <a:xfrm>
              <a:off x="5497775" y="5299675"/>
              <a:ext cx="4900" cy="126675"/>
            </a:xfrm>
            <a:custGeom>
              <a:avLst/>
              <a:gdLst/>
              <a:ahLst/>
              <a:cxnLst/>
              <a:rect l="l" t="t" r="r" b="b"/>
              <a:pathLst>
                <a:path w="196" h="5067" fill="none" extrusionOk="0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2"/>
            <p:cNvSpPr/>
            <p:nvPr/>
          </p:nvSpPr>
          <p:spPr>
            <a:xfrm>
              <a:off x="5277975" y="5241825"/>
              <a:ext cx="141275" cy="58500"/>
            </a:xfrm>
            <a:custGeom>
              <a:avLst/>
              <a:gdLst/>
              <a:ahLst/>
              <a:cxnLst/>
              <a:rect l="l" t="t" r="r" b="b"/>
              <a:pathLst>
                <a:path w="5651" h="2340" fill="none" extrusionOk="0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591" y="2643758"/>
            <a:ext cx="2600201" cy="1950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558584"/>
            <a:ext cx="2591817" cy="1942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73" y="1596951"/>
            <a:ext cx="2544535" cy="1908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0280" y="3795886"/>
            <a:ext cx="2421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/>
              <a:t>Яблонский В.П., начальник отдела воинского учета и ДП</a:t>
            </a:r>
            <a:endParaRPr lang="ru-RU" sz="1000" dirty="0"/>
          </a:p>
        </p:txBody>
      </p:sp>
      <p:sp>
        <p:nvSpPr>
          <p:cNvPr id="24" name="TextBox 23"/>
          <p:cNvSpPr txBox="1"/>
          <p:nvPr/>
        </p:nvSpPr>
        <p:spPr>
          <a:xfrm>
            <a:off x="3231931" y="1975745"/>
            <a:ext cx="24215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/>
              <a:t>Петров А.С., инструктор группы кадров и работы с личным составом ФКУ ИК №8 ГУФСИН</a:t>
            </a:r>
            <a:endParaRPr lang="ru-RU" sz="1000" dirty="0"/>
          </a:p>
        </p:txBody>
      </p:sp>
      <p:sp>
        <p:nvSpPr>
          <p:cNvPr id="25" name="TextBox 24"/>
          <p:cNvSpPr txBox="1"/>
          <p:nvPr/>
        </p:nvSpPr>
        <p:spPr>
          <a:xfrm>
            <a:off x="6169316" y="3748231"/>
            <a:ext cx="24215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/>
              <a:t>преподаватели </a:t>
            </a:r>
            <a:r>
              <a:rPr lang="ru-RU" sz="1000" dirty="0" err="1" smtClean="0"/>
              <a:t>Стерлитамакского</a:t>
            </a:r>
            <a:r>
              <a:rPr lang="ru-RU" sz="1000" dirty="0" smtClean="0"/>
              <a:t> колледжа строительства и профессиональных технологий</a:t>
            </a:r>
            <a:endParaRPr lang="ru-RU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2"/>
          <p:cNvSpPr txBox="1">
            <a:spLocks noGrp="1"/>
          </p:cNvSpPr>
          <p:nvPr>
            <p:ph type="title"/>
          </p:nvPr>
        </p:nvSpPr>
        <p:spPr>
          <a:xfrm>
            <a:off x="360219" y="231131"/>
            <a:ext cx="677681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Встречи со специалистами профильных ведомств РБ</a:t>
            </a:r>
            <a:endParaRPr dirty="0"/>
          </a:p>
        </p:txBody>
      </p:sp>
      <p:sp>
        <p:nvSpPr>
          <p:cNvPr id="321" name="Google Shape;321;p2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grpSp>
        <p:nvGrpSpPr>
          <p:cNvPr id="325" name="Google Shape;325;p22"/>
          <p:cNvGrpSpPr/>
          <p:nvPr/>
        </p:nvGrpSpPr>
        <p:grpSpPr>
          <a:xfrm>
            <a:off x="263101" y="580106"/>
            <a:ext cx="407743" cy="391135"/>
            <a:chOff x="5233525" y="4954450"/>
            <a:chExt cx="538275" cy="516350"/>
          </a:xfrm>
        </p:grpSpPr>
        <p:sp>
          <p:nvSpPr>
            <p:cNvPr id="326" name="Google Shape;326;p22"/>
            <p:cNvSpPr/>
            <p:nvPr/>
          </p:nvSpPr>
          <p:spPr>
            <a:xfrm>
              <a:off x="5637825" y="4954450"/>
              <a:ext cx="89525" cy="89525"/>
            </a:xfrm>
            <a:custGeom>
              <a:avLst/>
              <a:gdLst/>
              <a:ahLst/>
              <a:cxnLst/>
              <a:rect l="l" t="t" r="r" b="b"/>
              <a:pathLst>
                <a:path w="3581" h="3581" fill="none" extrusionOk="0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2"/>
            <p:cNvSpPr/>
            <p:nvPr/>
          </p:nvSpPr>
          <p:spPr>
            <a:xfrm>
              <a:off x="5323025" y="4980625"/>
              <a:ext cx="88925" cy="88925"/>
            </a:xfrm>
            <a:custGeom>
              <a:avLst/>
              <a:gdLst/>
              <a:ahLst/>
              <a:cxnLst/>
              <a:rect l="l" t="t" r="r" b="b"/>
              <a:pathLst>
                <a:path w="3557" h="3557" fill="none" extrusionOk="0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2"/>
            <p:cNvSpPr/>
            <p:nvPr/>
          </p:nvSpPr>
          <p:spPr>
            <a:xfrm>
              <a:off x="5233525" y="5255225"/>
              <a:ext cx="89525" cy="89525"/>
            </a:xfrm>
            <a:custGeom>
              <a:avLst/>
              <a:gdLst/>
              <a:ahLst/>
              <a:cxnLst/>
              <a:rect l="l" t="t" r="r" b="b"/>
              <a:pathLst>
                <a:path w="3581" h="3581" fill="none" extrusionOk="0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2"/>
            <p:cNvSpPr/>
            <p:nvPr/>
          </p:nvSpPr>
          <p:spPr>
            <a:xfrm>
              <a:off x="5453325" y="5382475"/>
              <a:ext cx="88925" cy="88325"/>
            </a:xfrm>
            <a:custGeom>
              <a:avLst/>
              <a:gdLst/>
              <a:ahLst/>
              <a:cxnLst/>
              <a:rect l="l" t="t" r="r" b="b"/>
              <a:pathLst>
                <a:path w="3557" h="3533" fill="none" extrusionOk="0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2"/>
            <p:cNvSpPr/>
            <p:nvPr/>
          </p:nvSpPr>
          <p:spPr>
            <a:xfrm>
              <a:off x="5682875" y="5188875"/>
              <a:ext cx="88925" cy="89525"/>
            </a:xfrm>
            <a:custGeom>
              <a:avLst/>
              <a:gdLst/>
              <a:ahLst/>
              <a:cxnLst/>
              <a:rect l="l" t="t" r="r" b="b"/>
              <a:pathLst>
                <a:path w="3557" h="3581" fill="none" extrusionOk="0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2"/>
            <p:cNvSpPr/>
            <p:nvPr/>
          </p:nvSpPr>
          <p:spPr>
            <a:xfrm>
              <a:off x="5411925" y="5110925"/>
              <a:ext cx="188775" cy="189400"/>
            </a:xfrm>
            <a:custGeom>
              <a:avLst/>
              <a:gdLst/>
              <a:ahLst/>
              <a:cxnLst/>
              <a:rect l="l" t="t" r="r" b="b"/>
              <a:pathLst>
                <a:path w="7551" h="7576" fill="none" extrusionOk="0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2"/>
            <p:cNvSpPr/>
            <p:nvPr/>
          </p:nvSpPr>
          <p:spPr>
            <a:xfrm>
              <a:off x="5367475" y="5025075"/>
              <a:ext cx="81600" cy="105975"/>
            </a:xfrm>
            <a:custGeom>
              <a:avLst/>
              <a:gdLst/>
              <a:ahLst/>
              <a:cxnLst/>
              <a:rect l="l" t="t" r="r" b="b"/>
              <a:pathLst>
                <a:path w="3264" h="4239" fill="none" extrusionOk="0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2"/>
            <p:cNvSpPr/>
            <p:nvPr/>
          </p:nvSpPr>
          <p:spPr>
            <a:xfrm>
              <a:off x="5567800" y="4999500"/>
              <a:ext cx="115100" cy="133975"/>
            </a:xfrm>
            <a:custGeom>
              <a:avLst/>
              <a:gdLst/>
              <a:ahLst/>
              <a:cxnLst/>
              <a:rect l="l" t="t" r="r" b="b"/>
              <a:pathLst>
                <a:path w="4604" h="5359" fill="none" extrusionOk="0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2"/>
            <p:cNvSpPr/>
            <p:nvPr/>
          </p:nvSpPr>
          <p:spPr>
            <a:xfrm>
              <a:off x="5600075" y="5217475"/>
              <a:ext cx="127275" cy="16475"/>
            </a:xfrm>
            <a:custGeom>
              <a:avLst/>
              <a:gdLst/>
              <a:ahLst/>
              <a:cxnLst/>
              <a:rect l="l" t="t" r="r" b="b"/>
              <a:pathLst>
                <a:path w="5091" h="659" fill="none" extrusionOk="0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2"/>
            <p:cNvSpPr/>
            <p:nvPr/>
          </p:nvSpPr>
          <p:spPr>
            <a:xfrm>
              <a:off x="5497775" y="5299675"/>
              <a:ext cx="4900" cy="126675"/>
            </a:xfrm>
            <a:custGeom>
              <a:avLst/>
              <a:gdLst/>
              <a:ahLst/>
              <a:cxnLst/>
              <a:rect l="l" t="t" r="r" b="b"/>
              <a:pathLst>
                <a:path w="196" h="5067" fill="none" extrusionOk="0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2"/>
            <p:cNvSpPr/>
            <p:nvPr/>
          </p:nvSpPr>
          <p:spPr>
            <a:xfrm>
              <a:off x="5277975" y="5241825"/>
              <a:ext cx="141275" cy="58500"/>
            </a:xfrm>
            <a:custGeom>
              <a:avLst/>
              <a:gdLst/>
              <a:ahLst/>
              <a:cxnLst/>
              <a:rect l="l" t="t" r="r" b="b"/>
              <a:pathLst>
                <a:path w="5651" h="2340" fill="none" extrusionOk="0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660746"/>
            <a:ext cx="2602781" cy="1954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520202"/>
            <a:ext cx="2670978" cy="2000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41" y="1520202"/>
            <a:ext cx="2670978" cy="2000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3222470" y="2306516"/>
            <a:ext cx="24215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</a:rPr>
              <a:t>преподаватели Баш ГУ</a:t>
            </a:r>
            <a:endParaRPr lang="ru-RU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0280" y="3671287"/>
            <a:ext cx="24215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</a:rPr>
              <a:t>Антоненко М.В., председатель Морского собрания по </a:t>
            </a:r>
            <a:r>
              <a:rPr lang="ru-RU" sz="1000" dirty="0" err="1" smtClean="0">
                <a:solidFill>
                  <a:schemeClr val="accent1">
                    <a:lumMod val="50000"/>
                  </a:schemeClr>
                </a:solidFill>
              </a:rPr>
              <a:t>Альшеевскому</a:t>
            </a: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</a:rPr>
              <a:t> району</a:t>
            </a:r>
            <a:endParaRPr lang="ru-RU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64881" y="3671287"/>
            <a:ext cx="2421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err="1" smtClean="0">
                <a:solidFill>
                  <a:schemeClr val="accent1">
                    <a:lumMod val="50000"/>
                  </a:schemeClr>
                </a:solidFill>
              </a:rPr>
              <a:t>Тухватуллин</a:t>
            </a: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</a:rPr>
              <a:t> Б.Ф., воин-интернационалист</a:t>
            </a:r>
            <a:endParaRPr lang="ru-RU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16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602724" y="385665"/>
            <a:ext cx="6205997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 smtClean="0"/>
              <a:t>Альшеевский</a:t>
            </a:r>
            <a:r>
              <a:rPr lang="ru-RU" dirty="0" smtClean="0"/>
              <a:t> район Республики Башкортостан</a:t>
            </a:r>
            <a:endParaRPr dirty="0"/>
          </a:p>
        </p:txBody>
      </p:sp>
      <p:sp>
        <p:nvSpPr>
          <p:cNvPr id="190" name="Google Shape;190;p12"/>
          <p:cNvSpPr txBox="1">
            <a:spLocks noGrp="1"/>
          </p:cNvSpPr>
          <p:nvPr>
            <p:ph type="body" idx="2"/>
          </p:nvPr>
        </p:nvSpPr>
        <p:spPr>
          <a:xfrm>
            <a:off x="4355976" y="2067694"/>
            <a:ext cx="4595229" cy="24835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102 населенных пункта, 20 сельских поселений, </a:t>
            </a:r>
            <a:endParaRPr lang="ru-RU" sz="1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3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железнодорожные станции: </a:t>
            </a:r>
            <a:r>
              <a:rPr lang="ru-RU" sz="1400" b="1" dirty="0" err="1">
                <a:solidFill>
                  <a:schemeClr val="accent1">
                    <a:lumMod val="50000"/>
                  </a:schemeClr>
                </a:solidFill>
              </a:rPr>
              <a:t>Раевка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, Шафраново, Аксеново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 численность населения более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40 тысяч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человек</a:t>
            </a:r>
          </a:p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ООО «</a:t>
            </a:r>
            <a:r>
              <a:rPr lang="ru-RU" sz="1400" b="1" dirty="0" err="1" smtClean="0">
                <a:solidFill>
                  <a:schemeClr val="accent1">
                    <a:lumMod val="50000"/>
                  </a:schemeClr>
                </a:solidFill>
              </a:rPr>
              <a:t>Раевсахар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</a:p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 «Раевский мясокомбинат «</a:t>
            </a:r>
            <a:r>
              <a:rPr lang="ru-RU" sz="1400" b="1" dirty="0" err="1">
                <a:solidFill>
                  <a:schemeClr val="accent1">
                    <a:lumMod val="50000"/>
                  </a:schemeClr>
                </a:solidFill>
              </a:rPr>
              <a:t>Альшей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-мясо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</a:p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«Башкирский бройлер»</a:t>
            </a:r>
          </a:p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«Башкирская зерновая кампания»</a:t>
            </a:r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grpSp>
        <p:nvGrpSpPr>
          <p:cNvPr id="194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347478"/>
            <a:ext cx="4427985" cy="3528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24155"/>
            <a:ext cx="1046609" cy="1306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dirty="0" smtClean="0"/>
              <a:t>Тренинг-семинар по профориентации </a:t>
            </a:r>
            <a:r>
              <a:rPr lang="ru-RU" dirty="0"/>
              <a:t>для </a:t>
            </a:r>
            <a:r>
              <a:rPr lang="ru-RU" dirty="0" smtClean="0"/>
              <a:t>старшеклассников от РДШ</a:t>
            </a:r>
            <a:endParaRPr dirty="0"/>
          </a:p>
        </p:txBody>
      </p:sp>
      <p:sp>
        <p:nvSpPr>
          <p:cNvPr id="270" name="Google Shape;270;p1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grpSp>
        <p:nvGrpSpPr>
          <p:cNvPr id="271" name="Google Shape;271;p18"/>
          <p:cNvGrpSpPr/>
          <p:nvPr/>
        </p:nvGrpSpPr>
        <p:grpSpPr>
          <a:xfrm>
            <a:off x="312466" y="587260"/>
            <a:ext cx="309022" cy="376837"/>
            <a:chOff x="596350" y="929175"/>
            <a:chExt cx="407950" cy="497475"/>
          </a:xfrm>
        </p:grpSpPr>
        <p:sp>
          <p:nvSpPr>
            <p:cNvPr id="272" name="Google Shape;272;p18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l" t="t" r="r" b="b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8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8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8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8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8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8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l" t="t" r="r" b="b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79512" y="1537988"/>
            <a:ext cx="4013063" cy="3410026"/>
          </a:xfrm>
        </p:spPr>
        <p:txBody>
          <a:bodyPr/>
          <a:lstStyle/>
          <a:p>
            <a:r>
              <a:rPr lang="ru-RU" sz="1200" b="1" dirty="0" smtClean="0"/>
              <a:t>Руководители тренинга:</a:t>
            </a:r>
          </a:p>
          <a:p>
            <a:r>
              <a:rPr lang="ru-RU" sz="1200" b="1" dirty="0" smtClean="0"/>
              <a:t>Ирина </a:t>
            </a:r>
            <a:r>
              <a:rPr lang="ru-RU" sz="1200" b="1" dirty="0"/>
              <a:t>Николаевна Антонова </a:t>
            </a:r>
            <a:r>
              <a:rPr lang="ru-RU" sz="1200" dirty="0"/>
              <a:t>– председатель региональной детской организации «Пионеры Башкортостана», руководитель регионального отделения Российского движения школьников и </a:t>
            </a:r>
            <a:endParaRPr lang="ru-RU" sz="1200" dirty="0" smtClean="0"/>
          </a:p>
          <a:p>
            <a:endParaRPr lang="ru-RU" sz="1200" b="1" dirty="0"/>
          </a:p>
          <a:p>
            <a:r>
              <a:rPr lang="ru-RU" sz="1200" b="1" dirty="0" smtClean="0"/>
              <a:t>Нина </a:t>
            </a:r>
            <a:r>
              <a:rPr lang="ru-RU" sz="1200" b="1" dirty="0" err="1"/>
              <a:t>Мироновна</a:t>
            </a:r>
            <a:r>
              <a:rPr lang="ru-RU" sz="1200" b="1" dirty="0"/>
              <a:t> Филиппова </a:t>
            </a:r>
            <a:r>
              <a:rPr lang="ru-RU" sz="1200" dirty="0"/>
              <a:t>–доцент кафедры государственного и муниципального управления </a:t>
            </a:r>
            <a:r>
              <a:rPr lang="ru-RU" sz="1200" dirty="0" smtClean="0"/>
              <a:t>БАГСУ </a:t>
            </a:r>
            <a:r>
              <a:rPr lang="ru-RU" sz="1200" dirty="0"/>
              <a:t>при Главе </a:t>
            </a:r>
            <a:r>
              <a:rPr lang="ru-RU" sz="1200" dirty="0" smtClean="0"/>
              <a:t>РБ; </a:t>
            </a:r>
            <a:r>
              <a:rPr lang="ru-RU" sz="1200" dirty="0" err="1" smtClean="0"/>
              <a:t>к.п.н</a:t>
            </a:r>
            <a:r>
              <a:rPr lang="ru-RU" sz="1200" dirty="0" smtClean="0"/>
              <a:t>, председатель </a:t>
            </a:r>
            <a:r>
              <a:rPr lang="ru-RU" sz="1200" dirty="0"/>
              <a:t>Общественного совета Министерства молодежной политики и спорта </a:t>
            </a:r>
            <a:r>
              <a:rPr lang="ru-RU" sz="1200" dirty="0" smtClean="0"/>
              <a:t>РБ; член </a:t>
            </a:r>
            <a:r>
              <a:rPr lang="ru-RU" sz="1200" dirty="0"/>
              <a:t>экспертного совета по молодежной политике профильного комитета </a:t>
            </a:r>
            <a:r>
              <a:rPr lang="ru-RU" sz="1200" dirty="0" smtClean="0"/>
              <a:t>Госсобрания Курултая РБ; </a:t>
            </a:r>
            <a:r>
              <a:rPr lang="ru-RU" sz="1200" dirty="0"/>
              <a:t>консультант Всемирного Банка по Программе поддержки местных инициатив в Республике Башкортостан</a:t>
            </a:r>
          </a:p>
          <a:p>
            <a:endParaRPr lang="ru-RU" sz="1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9" y="1571608"/>
            <a:ext cx="4176464" cy="3134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0" name="Google Shape;250;p17"/>
          <p:cNvGrpSpPr/>
          <p:nvPr/>
        </p:nvGrpSpPr>
        <p:grpSpPr>
          <a:xfrm>
            <a:off x="6682481" y="378837"/>
            <a:ext cx="1588639" cy="1588655"/>
            <a:chOff x="6643075" y="3664250"/>
            <a:chExt cx="407950" cy="407975"/>
          </a:xfrm>
        </p:grpSpPr>
        <p:sp>
          <p:nvSpPr>
            <p:cNvPr id="251" name="Google Shape;251;p17"/>
            <p:cNvSpPr/>
            <p:nvPr/>
          </p:nvSpPr>
          <p:spPr>
            <a:xfrm>
              <a:off x="6794075" y="3815250"/>
              <a:ext cx="211300" cy="211300"/>
            </a:xfrm>
            <a:custGeom>
              <a:avLst/>
              <a:gdLst/>
              <a:ahLst/>
              <a:cxnLst/>
              <a:rect l="l" t="t" r="r" b="b"/>
              <a:pathLst>
                <a:path w="8452" h="8452" fill="none" extrusionOk="0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w="19050" cap="rnd" cmpd="sng">
              <a:solidFill>
                <a:srgbClr val="C7D3E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7"/>
            <p:cNvSpPr/>
            <p:nvPr/>
          </p:nvSpPr>
          <p:spPr>
            <a:xfrm>
              <a:off x="6643075" y="3664250"/>
              <a:ext cx="407950" cy="407975"/>
            </a:xfrm>
            <a:custGeom>
              <a:avLst/>
              <a:gdLst/>
              <a:ahLst/>
              <a:cxnLst/>
              <a:rect l="l" t="t" r="r" b="b"/>
              <a:pathLst>
                <a:path w="16318" h="16319" fill="none" extrusionOk="0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w="19050" cap="rnd" cmpd="sng">
              <a:solidFill>
                <a:srgbClr val="C7D3E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3" name="Google Shape;253;p17"/>
          <p:cNvGrpSpPr/>
          <p:nvPr/>
        </p:nvGrpSpPr>
        <p:grpSpPr>
          <a:xfrm rot="-587363">
            <a:off x="6589251" y="2174497"/>
            <a:ext cx="653127" cy="653134"/>
            <a:chOff x="576250" y="4319400"/>
            <a:chExt cx="442075" cy="442050"/>
          </a:xfrm>
        </p:grpSpPr>
        <p:sp>
          <p:nvSpPr>
            <p:cNvPr id="254" name="Google Shape;254;p17"/>
            <p:cNvSpPr/>
            <p:nvPr/>
          </p:nvSpPr>
          <p:spPr>
            <a:xfrm>
              <a:off x="576250" y="4319400"/>
              <a:ext cx="442075" cy="442050"/>
            </a:xfrm>
            <a:custGeom>
              <a:avLst/>
              <a:gdLst/>
              <a:ahLst/>
              <a:cxnLst/>
              <a:rect l="l" t="t" r="r" b="b"/>
              <a:pathLst>
                <a:path w="17683" h="17682" fill="none" extrusionOk="0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w="19050" cap="rnd" cmpd="sng">
              <a:solidFill>
                <a:srgbClr val="3F53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7"/>
            <p:cNvSpPr/>
            <p:nvPr/>
          </p:nvSpPr>
          <p:spPr>
            <a:xfrm>
              <a:off x="595725" y="4668875"/>
              <a:ext cx="73100" cy="73100"/>
            </a:xfrm>
            <a:custGeom>
              <a:avLst/>
              <a:gdLst/>
              <a:ahLst/>
              <a:cxnLst/>
              <a:rect l="l" t="t" r="r" b="b"/>
              <a:pathLst>
                <a:path w="2924" h="2924" fill="none" extrusionOk="0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w="19050" cap="rnd" cmpd="sng">
              <a:solidFill>
                <a:srgbClr val="3F53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7"/>
            <p:cNvSpPr/>
            <p:nvPr/>
          </p:nvSpPr>
          <p:spPr>
            <a:xfrm>
              <a:off x="652350" y="4711500"/>
              <a:ext cx="46925" cy="46925"/>
            </a:xfrm>
            <a:custGeom>
              <a:avLst/>
              <a:gdLst/>
              <a:ahLst/>
              <a:cxnLst/>
              <a:rect l="l" t="t" r="r" b="b"/>
              <a:pathLst>
                <a:path w="1877" h="1877" fill="none" extrusionOk="0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w="19050" cap="rnd" cmpd="sng">
              <a:solidFill>
                <a:srgbClr val="3F53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7"/>
            <p:cNvSpPr/>
            <p:nvPr/>
          </p:nvSpPr>
          <p:spPr>
            <a:xfrm>
              <a:off x="579300" y="4638450"/>
              <a:ext cx="46900" cy="46900"/>
            </a:xfrm>
            <a:custGeom>
              <a:avLst/>
              <a:gdLst/>
              <a:ahLst/>
              <a:cxnLst/>
              <a:rect l="l" t="t" r="r" b="b"/>
              <a:pathLst>
                <a:path w="1876" h="1876" fill="none" extrusionOk="0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w="19050" cap="rnd" cmpd="sng">
              <a:solidFill>
                <a:srgbClr val="3F53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8" name="Google Shape;258;p17"/>
          <p:cNvSpPr/>
          <p:nvPr/>
        </p:nvSpPr>
        <p:spPr>
          <a:xfrm>
            <a:off x="6302724" y="745608"/>
            <a:ext cx="248336" cy="237120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7"/>
          <p:cNvSpPr/>
          <p:nvPr/>
        </p:nvSpPr>
        <p:spPr>
          <a:xfrm rot="2697322">
            <a:off x="7939080" y="1959478"/>
            <a:ext cx="376961" cy="359936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7"/>
          <p:cNvSpPr/>
          <p:nvPr/>
        </p:nvSpPr>
        <p:spPr>
          <a:xfrm>
            <a:off x="8237292" y="1754006"/>
            <a:ext cx="150972" cy="144226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7"/>
          <p:cNvSpPr/>
          <p:nvPr/>
        </p:nvSpPr>
        <p:spPr>
          <a:xfrm rot="1280149">
            <a:off x="6130690" y="1460796"/>
            <a:ext cx="150975" cy="144204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17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50888"/>
            <a:ext cx="3810079" cy="2498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07704" y="113031"/>
            <a:ext cx="67514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" sz="1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Опыт реализации программы «Мой выбор» </a:t>
            </a:r>
            <a:br>
              <a:rPr lang="ru" sz="1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" sz="1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на базе МБОУ гимназия с. Раевский</a:t>
            </a:r>
            <a:endParaRPr lang="ru-RU" sz="18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150602"/>
            <a:ext cx="1587475" cy="2153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93419" y="357556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УМК «Твоя </a:t>
            </a:r>
            <a:r>
              <a:rPr lang="ru-RU" dirty="0"/>
              <a:t>профессиональная карьера»:  </a:t>
            </a:r>
            <a:endParaRPr lang="ru-RU" dirty="0" smtClean="0"/>
          </a:p>
          <a:p>
            <a:r>
              <a:rPr lang="ru-RU" dirty="0" smtClean="0"/>
              <a:t>учебник  </a:t>
            </a:r>
            <a:r>
              <a:rPr lang="ru-RU" dirty="0"/>
              <a:t>для 8—9 классов общеобразовательных учреждений под редакцией С. Н. Чистяковой — М.: Просвещение, 2012.,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2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Структура программы и ее реализация:</a:t>
            </a:r>
            <a:endParaRPr dirty="0"/>
          </a:p>
        </p:txBody>
      </p:sp>
      <p:sp>
        <p:nvSpPr>
          <p:cNvPr id="443" name="Google Shape;443;p28"/>
          <p:cNvSpPr txBox="1">
            <a:spLocks noGrp="1"/>
          </p:cNvSpPr>
          <p:nvPr>
            <p:ph type="body" idx="1"/>
          </p:nvPr>
        </p:nvSpPr>
        <p:spPr>
          <a:xfrm>
            <a:off x="870450" y="1468874"/>
            <a:ext cx="7806006" cy="275905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sz="1400" dirty="0"/>
              <a:t>Программа  рассчитана на 34 часа, то есть 1 час в неделю.  Из них  19 практических:; 15  теоретических. </a:t>
            </a:r>
          </a:p>
          <a:p>
            <a:pPr marL="0" lvl="0" indent="0">
              <a:buNone/>
            </a:pPr>
            <a:r>
              <a:rPr lang="ru-RU" sz="1400" dirty="0"/>
              <a:t>Теоретические занятия: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sz="1400" dirty="0"/>
              <a:t> знакомство с миром современных профессий, рынком труда,  современной типологией  и классификацией существующих профессий, а также узнают о профессионально важных качествах. </a:t>
            </a:r>
          </a:p>
          <a:p>
            <a:pPr marL="0" lvl="0" indent="0">
              <a:buNone/>
            </a:pPr>
            <a:r>
              <a:rPr lang="ru-RU" sz="1400" dirty="0"/>
              <a:t>Практические занятия: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sz="1400" dirty="0"/>
              <a:t>диагностические </a:t>
            </a:r>
            <a:r>
              <a:rPr lang="ru-RU" sz="1400" dirty="0" err="1"/>
              <a:t>профориентационные</a:t>
            </a:r>
            <a:r>
              <a:rPr lang="ru-RU" sz="1400" dirty="0"/>
              <a:t> методики, 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sz="1400" dirty="0"/>
              <a:t>основы </a:t>
            </a:r>
            <a:r>
              <a:rPr lang="ru-RU" sz="1400" dirty="0" err="1"/>
              <a:t>самопрезентации</a:t>
            </a:r>
            <a:r>
              <a:rPr lang="ru-RU" sz="1400" dirty="0"/>
              <a:t>,  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sz="1400" dirty="0"/>
              <a:t>правила составления резюме, 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sz="1400" dirty="0"/>
              <a:t>заполнение </a:t>
            </a:r>
            <a:r>
              <a:rPr lang="ru-RU" sz="1400" dirty="0" smtClean="0"/>
              <a:t>личностных опросников </a:t>
            </a:r>
            <a:endParaRPr sz="1400" dirty="0"/>
          </a:p>
        </p:txBody>
      </p:sp>
      <p:sp>
        <p:nvSpPr>
          <p:cNvPr id="446" name="Google Shape;446;p2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grpSp>
        <p:nvGrpSpPr>
          <p:cNvPr id="450" name="Google Shape;450;p28"/>
          <p:cNvGrpSpPr/>
          <p:nvPr/>
        </p:nvGrpSpPr>
        <p:grpSpPr>
          <a:xfrm>
            <a:off x="305070" y="605926"/>
            <a:ext cx="323793" cy="339493"/>
            <a:chOff x="5961125" y="1623900"/>
            <a:chExt cx="427450" cy="448175"/>
          </a:xfrm>
        </p:grpSpPr>
        <p:sp>
          <p:nvSpPr>
            <p:cNvPr id="451" name="Google Shape;451;p28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8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8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8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8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8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8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5720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0612" y="285750"/>
            <a:ext cx="7202776" cy="678645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ru" dirty="0" smtClean="0"/>
              <a:t> </a:t>
            </a:r>
            <a:r>
              <a:rPr lang="ru" sz="23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Опыт реализации программы «Мой выбор» </a:t>
            </a:r>
            <a:br>
              <a:rPr lang="ru" sz="23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" sz="23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на базе МБОУ гимназия с. Раевский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66936" y="1257300"/>
            <a:ext cx="3730452" cy="571501"/>
          </a:xfrm>
        </p:spPr>
        <p:txBody>
          <a:bodyPr rtlCol="0"/>
          <a:lstStyle/>
          <a:p>
            <a:pPr algn="ctr" rtl="0"/>
            <a:r>
              <a:rPr lang="ru-RU" dirty="0" smtClean="0"/>
              <a:t>Проведение диагностической методики </a:t>
            </a:r>
            <a:endParaRPr lang="en-US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 rtlCol="0"/>
          <a:lstStyle/>
          <a:p>
            <a:pPr algn="ctr" rtl="0"/>
            <a:r>
              <a:rPr lang="ru-RU" dirty="0" smtClean="0"/>
              <a:t>Изучение информационно-методических буклетов</a:t>
            </a:r>
            <a:endParaRPr lang="en-US" dirty="0"/>
          </a:p>
        </p:txBody>
      </p:sp>
      <p:pic>
        <p:nvPicPr>
          <p:cNvPr id="14338" name="Picture 2" descr="D:\работа\док-ты с работы\Конкурс Практическая психологи образования 2016 г\Конкурсные материалы Михайлов Д.В. Альеевский р.н\ПРИЛОЖЕНИЕ №1\Урок. Азбука профессиий по программе Мой Выбор\фото Азбука профессий.  9 Б класс\IMG_20161124_14260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0613" y="1936106"/>
            <a:ext cx="3526359" cy="2644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39" name="Picture 3" descr="D:\работа\док-ты с работы\Конкурс Практическая психологи образования 2016 г\Конкурсные материалы Михайлов Д.В. Альеевский р.н\ПРИЛОЖЕНИЕ №1\Урок. Азбука профессиий по программе Мой Выбор\фото Азбука профессий.  9 Б класс\IMG_20161124_144725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25593" y="1928808"/>
            <a:ext cx="3547796" cy="2625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35100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28"/>
          <p:cNvSpPr txBox="1">
            <a:spLocks noGrp="1"/>
          </p:cNvSpPr>
          <p:nvPr>
            <p:ph type="title"/>
          </p:nvPr>
        </p:nvSpPr>
        <p:spPr>
          <a:xfrm>
            <a:off x="814274" y="392575"/>
            <a:ext cx="5629933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 smtClean="0"/>
              <a:t>Предпрофильная</a:t>
            </a:r>
            <a:r>
              <a:rPr lang="ru-RU" dirty="0" smtClean="0"/>
              <a:t> и профильная подготовка:</a:t>
            </a:r>
            <a:endParaRPr dirty="0"/>
          </a:p>
        </p:txBody>
      </p:sp>
      <p:sp>
        <p:nvSpPr>
          <p:cNvPr id="443" name="Google Shape;443;p28"/>
          <p:cNvSpPr txBox="1">
            <a:spLocks noGrp="1"/>
          </p:cNvSpPr>
          <p:nvPr>
            <p:ph type="body" idx="1"/>
          </p:nvPr>
        </p:nvSpPr>
        <p:spPr>
          <a:xfrm>
            <a:off x="870450" y="1468874"/>
            <a:ext cx="7806006" cy="275905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1600" dirty="0" smtClean="0"/>
              <a:t>профильное </a:t>
            </a:r>
            <a:r>
              <a:rPr lang="ru-RU" sz="1600" dirty="0"/>
              <a:t>обучение в 10-11  классах: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600" dirty="0" smtClean="0"/>
              <a:t>социально-гуманитарный </a:t>
            </a:r>
            <a:r>
              <a:rPr lang="ru-RU" sz="1600" dirty="0"/>
              <a:t>профиль;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600" dirty="0" smtClean="0"/>
              <a:t>химико-биологический</a:t>
            </a:r>
            <a:r>
              <a:rPr lang="ru-RU" sz="1600" dirty="0"/>
              <a:t>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600" dirty="0" smtClean="0"/>
              <a:t>физико-математический</a:t>
            </a:r>
            <a:r>
              <a:rPr lang="ru-RU" sz="1600" dirty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600" dirty="0" err="1"/>
              <a:t>п</a:t>
            </a:r>
            <a:r>
              <a:rPr lang="ru-RU" sz="1600" dirty="0" err="1" smtClean="0"/>
              <a:t>редпрофильная</a:t>
            </a:r>
            <a:r>
              <a:rPr lang="ru-RU" sz="1600" dirty="0" smtClean="0"/>
              <a:t> </a:t>
            </a:r>
            <a:r>
              <a:rPr lang="ru-RU" sz="1600" dirty="0"/>
              <a:t>подготовка осуществляется в 5-8 классах в форме углубленного изучения предметов по выбору в рамках внеурочной деятельности.</a:t>
            </a:r>
          </a:p>
        </p:txBody>
      </p:sp>
      <p:sp>
        <p:nvSpPr>
          <p:cNvPr id="446" name="Google Shape;446;p2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  <p:grpSp>
        <p:nvGrpSpPr>
          <p:cNvPr id="450" name="Google Shape;450;p28"/>
          <p:cNvGrpSpPr/>
          <p:nvPr/>
        </p:nvGrpSpPr>
        <p:grpSpPr>
          <a:xfrm>
            <a:off x="305070" y="605926"/>
            <a:ext cx="323793" cy="339493"/>
            <a:chOff x="5961125" y="1623900"/>
            <a:chExt cx="427450" cy="448175"/>
          </a:xfrm>
        </p:grpSpPr>
        <p:sp>
          <p:nvSpPr>
            <p:cNvPr id="451" name="Google Shape;451;p28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8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8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8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8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8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8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9145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28"/>
          <p:cNvSpPr txBox="1">
            <a:spLocks noGrp="1"/>
          </p:cNvSpPr>
          <p:nvPr>
            <p:ph type="title"/>
          </p:nvPr>
        </p:nvSpPr>
        <p:spPr>
          <a:xfrm>
            <a:off x="814274" y="392575"/>
            <a:ext cx="5629933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Инновационная площадка</a:t>
            </a:r>
            <a:endParaRPr dirty="0"/>
          </a:p>
        </p:txBody>
      </p:sp>
      <p:sp>
        <p:nvSpPr>
          <p:cNvPr id="443" name="Google Shape;443;p28"/>
          <p:cNvSpPr txBox="1">
            <a:spLocks noGrp="1"/>
          </p:cNvSpPr>
          <p:nvPr>
            <p:ph type="body" idx="1"/>
          </p:nvPr>
        </p:nvSpPr>
        <p:spPr>
          <a:xfrm>
            <a:off x="827584" y="2139702"/>
            <a:ext cx="7806006" cy="275905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1600" dirty="0"/>
              <a:t>создание социально-педагоги­ческих условий;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600" dirty="0" smtClean="0"/>
              <a:t>выработка </a:t>
            </a:r>
            <a:r>
              <a:rPr lang="ru-RU" sz="1600" dirty="0"/>
              <a:t>траектории дальнейшего профессионального развития;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600" dirty="0" smtClean="0"/>
              <a:t>разработка </a:t>
            </a:r>
            <a:r>
              <a:rPr lang="ru-RU" sz="1600" dirty="0"/>
              <a:t>индивидуальной маршрутной карты профессионального самоопределения каждого  обучающегося; </a:t>
            </a:r>
            <a:endParaRPr lang="ru-RU" sz="16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ru-RU" sz="1600" dirty="0" smtClean="0"/>
              <a:t>обратная </a:t>
            </a:r>
            <a:r>
              <a:rPr lang="ru-RU" sz="1600" dirty="0"/>
              <a:t>связь и тесное взаимодействие со студентами – выпускниками.</a:t>
            </a:r>
          </a:p>
          <a:p>
            <a:pPr marL="114300" indent="0">
              <a:buNone/>
            </a:pPr>
            <a:endParaRPr lang="ru-RU" sz="1600" dirty="0"/>
          </a:p>
        </p:txBody>
      </p:sp>
      <p:sp>
        <p:nvSpPr>
          <p:cNvPr id="446" name="Google Shape;446;p2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  <p:grpSp>
        <p:nvGrpSpPr>
          <p:cNvPr id="450" name="Google Shape;450;p28"/>
          <p:cNvGrpSpPr/>
          <p:nvPr/>
        </p:nvGrpSpPr>
        <p:grpSpPr>
          <a:xfrm>
            <a:off x="305070" y="605926"/>
            <a:ext cx="323793" cy="339493"/>
            <a:chOff x="5961125" y="1623900"/>
            <a:chExt cx="427450" cy="448175"/>
          </a:xfrm>
        </p:grpSpPr>
        <p:sp>
          <p:nvSpPr>
            <p:cNvPr id="451" name="Google Shape;451;p28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8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8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8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8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8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8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41960" y="1419622"/>
            <a:ext cx="84785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«Создание условий для профессионального  самоопределения обучающихся в современных условиях»</a:t>
            </a:r>
          </a:p>
        </p:txBody>
      </p:sp>
    </p:spTree>
    <p:extLst>
      <p:ext uri="{BB962C8B-B14F-4D97-AF65-F5344CB8AC3E}">
        <p14:creationId xmlns:p14="http://schemas.microsoft.com/office/powerpoint/2010/main" val="29461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5"/>
          <p:cNvSpPr txBox="1">
            <a:spLocks noGrp="1"/>
          </p:cNvSpPr>
          <p:nvPr>
            <p:ph type="body" idx="1"/>
          </p:nvPr>
        </p:nvSpPr>
        <p:spPr>
          <a:xfrm>
            <a:off x="2123728" y="1851670"/>
            <a:ext cx="4174273" cy="15912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dirty="0" smtClean="0"/>
              <a:t>Спасибо за внимание!</a:t>
            </a:r>
            <a:endParaRPr dirty="0"/>
          </a:p>
        </p:txBody>
      </p:sp>
      <p:sp>
        <p:nvSpPr>
          <p:cNvPr id="230" name="Google Shape;230;p15"/>
          <p:cNvSpPr txBox="1">
            <a:spLocks noGrp="1"/>
          </p:cNvSpPr>
          <p:nvPr>
            <p:ph type="sldNum" idx="4294967295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  <p:sp>
        <p:nvSpPr>
          <p:cNvPr id="231" name="Google Shape;231;p15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0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МБОУ гимназия  </a:t>
            </a:r>
            <a:r>
              <a:rPr lang="ru-RU" dirty="0" err="1" smtClean="0"/>
              <a:t>с.Раевский</a:t>
            </a:r>
            <a:endParaRPr dirty="0"/>
          </a:p>
        </p:txBody>
      </p:sp>
      <p:sp>
        <p:nvSpPr>
          <p:cNvPr id="303" name="Google Shape;303;p2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grpSp>
        <p:nvGrpSpPr>
          <p:cNvPr id="304" name="Google Shape;304;p20"/>
          <p:cNvGrpSpPr/>
          <p:nvPr/>
        </p:nvGrpSpPr>
        <p:grpSpPr>
          <a:xfrm>
            <a:off x="299071" y="635918"/>
            <a:ext cx="335800" cy="279517"/>
            <a:chOff x="1247825" y="322750"/>
            <a:chExt cx="443300" cy="369000"/>
          </a:xfrm>
        </p:grpSpPr>
        <p:sp>
          <p:nvSpPr>
            <p:cNvPr id="305" name="Google Shape;305;p20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0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0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0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0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122" name="Picture 2" descr="D:\гимназ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71" y="1491630"/>
            <a:ext cx="4612259" cy="30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076056" y="1491630"/>
            <a:ext cx="381642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1989 – 1999 гг. - Раевская </a:t>
            </a:r>
            <a:r>
              <a:rPr lang="ru-RU" sz="1000" dirty="0"/>
              <a:t>средняя школа № 3 </a:t>
            </a:r>
            <a:endParaRPr lang="ru-RU" sz="1000" dirty="0" smtClean="0"/>
          </a:p>
          <a:p>
            <a:pPr marL="228600" indent="-228600">
              <a:buAutoNum type="arabicPlain" startAt="1999"/>
            </a:pPr>
            <a:r>
              <a:rPr lang="ru-RU" sz="1000" dirty="0" smtClean="0"/>
              <a:t>- по настоящее время – МБОУ гимназия </a:t>
            </a:r>
            <a:r>
              <a:rPr lang="ru-RU" sz="1000" dirty="0" err="1" smtClean="0"/>
              <a:t>с.Раевский</a:t>
            </a:r>
            <a:r>
              <a:rPr lang="ru-RU" sz="1000" dirty="0" smtClean="0"/>
              <a:t> МР </a:t>
            </a:r>
            <a:r>
              <a:rPr lang="ru-RU" sz="1000" dirty="0" err="1" smtClean="0"/>
              <a:t>Альшеевский</a:t>
            </a:r>
            <a:r>
              <a:rPr lang="ru-RU" sz="1000" dirty="0" smtClean="0"/>
              <a:t> р-н РБ</a:t>
            </a:r>
          </a:p>
          <a:p>
            <a:endParaRPr lang="ru-RU" sz="1000" dirty="0" smtClean="0"/>
          </a:p>
          <a:p>
            <a:r>
              <a:rPr lang="ru-RU" sz="1000" dirty="0" smtClean="0"/>
              <a:t>Количество обучающихся – 708 чел.</a:t>
            </a:r>
          </a:p>
          <a:p>
            <a:r>
              <a:rPr lang="ru-RU" sz="1000" dirty="0" smtClean="0"/>
              <a:t>Количество класс-комплектов – 36</a:t>
            </a:r>
          </a:p>
          <a:p>
            <a:r>
              <a:rPr lang="ru-RU" sz="1000" dirty="0" smtClean="0"/>
              <a:t>Обучение двухсменное</a:t>
            </a:r>
          </a:p>
          <a:p>
            <a:r>
              <a:rPr lang="ru-RU" sz="1000" dirty="0" smtClean="0"/>
              <a:t>Многонациональный состав</a:t>
            </a:r>
          </a:p>
          <a:p>
            <a:endParaRPr lang="ru-RU" sz="1000" dirty="0"/>
          </a:p>
          <a:p>
            <a:r>
              <a:rPr lang="ru-RU" sz="1000" dirty="0" smtClean="0"/>
              <a:t>Кадровый состав: учителей – 60, из них:</a:t>
            </a:r>
          </a:p>
          <a:p>
            <a:r>
              <a:rPr lang="ru-RU" sz="1000" dirty="0" smtClean="0"/>
              <a:t>высшая категория  -32, </a:t>
            </a:r>
          </a:p>
          <a:p>
            <a:r>
              <a:rPr lang="ru-RU" sz="1000" dirty="0" smtClean="0"/>
              <a:t>первая категория </a:t>
            </a:r>
            <a:r>
              <a:rPr lang="ru-RU" sz="1000" dirty="0"/>
              <a:t>-</a:t>
            </a:r>
            <a:r>
              <a:rPr lang="ru-RU" sz="1000" dirty="0" smtClean="0"/>
              <a:t>24, </a:t>
            </a:r>
          </a:p>
          <a:p>
            <a:r>
              <a:rPr lang="ru-RU" sz="1000" dirty="0" smtClean="0"/>
              <a:t>без категории - 4 </a:t>
            </a:r>
          </a:p>
          <a:p>
            <a:endParaRPr lang="ru-RU" sz="1000" dirty="0" smtClean="0"/>
          </a:p>
          <a:p>
            <a:r>
              <a:rPr lang="ru-RU" sz="1000" dirty="0"/>
              <a:t>Имеют звание:</a:t>
            </a:r>
          </a:p>
          <a:p>
            <a:r>
              <a:rPr lang="ru-RU" sz="1000" dirty="0" smtClean="0"/>
              <a:t>    </a:t>
            </a:r>
            <a:r>
              <a:rPr lang="ru-RU" sz="1000" dirty="0"/>
              <a:t>«Почетный работник общего образования РФ» - 3</a:t>
            </a:r>
          </a:p>
          <a:p>
            <a:r>
              <a:rPr lang="ru-RU" sz="1000" dirty="0"/>
              <a:t>    «Отличник образования РФ» - 1</a:t>
            </a:r>
          </a:p>
          <a:p>
            <a:r>
              <a:rPr lang="ru-RU" sz="1000" dirty="0"/>
              <a:t>    «Отличник образования РБ» - 9</a:t>
            </a:r>
          </a:p>
          <a:p>
            <a:r>
              <a:rPr lang="ru-RU" sz="1000" dirty="0"/>
              <a:t>    Грамоты Министерства образования РФ – 6</a:t>
            </a:r>
          </a:p>
          <a:p>
            <a:r>
              <a:rPr lang="ru-RU" sz="1000" dirty="0"/>
              <a:t>    Грамоты Министерства образования РБ - </a:t>
            </a:r>
            <a:r>
              <a:rPr lang="ru-RU" sz="1000" dirty="0" smtClean="0"/>
              <a:t>12</a:t>
            </a:r>
            <a:endParaRPr lang="ru-RU" sz="1000" dirty="0"/>
          </a:p>
          <a:p>
            <a:endParaRPr lang="ru-RU" sz="1000" dirty="0"/>
          </a:p>
          <a:p>
            <a:endParaRPr lang="ru-RU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3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Результаты ЕГЭ- 2018</a:t>
            </a:r>
            <a:endParaRPr dirty="0"/>
          </a:p>
        </p:txBody>
      </p:sp>
      <p:sp>
        <p:nvSpPr>
          <p:cNvPr id="343" name="Google Shape;343;p2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grpSp>
        <p:nvGrpSpPr>
          <p:cNvPr id="344" name="Google Shape;344;p23"/>
          <p:cNvGrpSpPr/>
          <p:nvPr/>
        </p:nvGrpSpPr>
        <p:grpSpPr>
          <a:xfrm>
            <a:off x="307844" y="634299"/>
            <a:ext cx="318264" cy="282756"/>
            <a:chOff x="5292575" y="3681900"/>
            <a:chExt cx="420150" cy="373275"/>
          </a:xfrm>
        </p:grpSpPr>
        <p:sp>
          <p:nvSpPr>
            <p:cNvPr id="345" name="Google Shape;345;p23"/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l" t="t" r="r" b="b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3"/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l" t="t" r="r" b="b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3"/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l" t="t" r="r" b="b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3"/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l" t="t" r="r" b="b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3"/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l" t="t" r="r" b="b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3"/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l" t="t" r="r" b="b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3"/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0634563"/>
              </p:ext>
            </p:extLst>
          </p:nvPr>
        </p:nvGraphicFramePr>
        <p:xfrm>
          <a:off x="1403648" y="1491630"/>
          <a:ext cx="6082656" cy="309634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{69CF1AB2-1976-4502-BF36-3FF5EA218861}</a:tableStyleId>
              </a:tblPr>
              <a:tblGrid>
                <a:gridCol w="2073239"/>
                <a:gridCol w="1294745"/>
                <a:gridCol w="1165911"/>
                <a:gridCol w="1548761"/>
              </a:tblGrid>
              <a:tr h="387043"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 dirty="0">
                          <a:effectLst/>
                        </a:rPr>
                        <a:t>Предметы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>
                          <a:effectLst/>
                        </a:rPr>
                        <a:t>Кол-во </a:t>
                      </a:r>
                      <a:endParaRPr lang="ru-RU" sz="1000">
                        <a:effectLst/>
                      </a:endParaRPr>
                    </a:p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>
                          <a:effectLst/>
                        </a:rPr>
                        <a:t>уч-ся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>
                          <a:effectLst/>
                        </a:rPr>
                        <a:t>Средний балл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>
                          <a:effectLst/>
                        </a:rPr>
                        <a:t>Макс.</a:t>
                      </a:r>
                      <a:endParaRPr lang="ru-RU" sz="1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балл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</a:tr>
              <a:tr h="387043"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>
                          <a:effectLst/>
                        </a:rPr>
                        <a:t>Русский язык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21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 dirty="0">
                          <a:effectLst/>
                        </a:rPr>
                        <a:t>75 </a:t>
                      </a:r>
                      <a:endParaRPr lang="ru-RU" sz="1000" dirty="0">
                        <a:effectLst/>
                      </a:endParaRPr>
                    </a:p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   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 dirty="0" smtClean="0">
                          <a:effectLst/>
                        </a:rPr>
                        <a:t>96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</a:tr>
              <a:tr h="387043"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>
                          <a:effectLst/>
                        </a:rPr>
                        <a:t>Математика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12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 dirty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58</a:t>
                      </a:r>
                      <a:endParaRPr lang="ru-RU" sz="1000" dirty="0">
                        <a:effectLst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74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</a:tr>
              <a:tr h="387043"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>
                          <a:effectLst/>
                        </a:rPr>
                        <a:t>Обществознание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9/7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60</a:t>
                      </a:r>
                      <a:endParaRPr lang="ru-RU" sz="1000" dirty="0">
                        <a:effectLst/>
                      </a:endParaRPr>
                    </a:p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72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</a:tr>
              <a:tr h="387043"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>
                          <a:effectLst/>
                        </a:rPr>
                        <a:t>Биология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10/5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 dirty="0">
                          <a:effectLst/>
                        </a:rPr>
                        <a:t>  </a:t>
                      </a:r>
                      <a:r>
                        <a:rPr lang="ru-RU" sz="1100" dirty="0" smtClean="0">
                          <a:effectLst/>
                        </a:rPr>
                        <a:t>82</a:t>
                      </a:r>
                      <a:endParaRPr lang="ru-RU" sz="1000" dirty="0">
                        <a:effectLst/>
                      </a:endParaRPr>
                    </a:p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82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</a:tr>
              <a:tr h="387043"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>
                          <a:effectLst/>
                        </a:rPr>
                        <a:t>Химия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7/5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 dirty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80</a:t>
                      </a:r>
                      <a:endParaRPr lang="ru-RU" sz="1000" dirty="0">
                        <a:effectLst/>
                      </a:endParaRPr>
                    </a:p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98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</a:tr>
              <a:tr h="387043"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>
                          <a:effectLst/>
                        </a:rPr>
                        <a:t>История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3/5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 dirty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64</a:t>
                      </a:r>
                      <a:endParaRPr lang="ru-RU" sz="1000" dirty="0">
                        <a:effectLst/>
                      </a:endParaRPr>
                    </a:p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79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</a:tr>
              <a:tr h="387043"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>
                          <a:effectLst/>
                        </a:rPr>
                        <a:t>Физика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5/7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58</a:t>
                      </a:r>
                      <a:endParaRPr lang="ru-RU" sz="1000" dirty="0">
                        <a:effectLst/>
                      </a:endParaRPr>
                    </a:p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66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6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СРАВНИТЕЛЬНЫЕ РЕЗУЛЬТАТЫ ЕГЭ </a:t>
            </a:r>
            <a:endParaRPr dirty="0"/>
          </a:p>
        </p:txBody>
      </p:sp>
      <p:sp>
        <p:nvSpPr>
          <p:cNvPr id="238" name="Google Shape;238;p1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grpSp>
        <p:nvGrpSpPr>
          <p:cNvPr id="239" name="Google Shape;239;p16"/>
          <p:cNvGrpSpPr/>
          <p:nvPr/>
        </p:nvGrpSpPr>
        <p:grpSpPr>
          <a:xfrm>
            <a:off x="282216" y="590918"/>
            <a:ext cx="369505" cy="369505"/>
            <a:chOff x="2594050" y="1631825"/>
            <a:chExt cx="439625" cy="439625"/>
          </a:xfrm>
        </p:grpSpPr>
        <p:sp>
          <p:nvSpPr>
            <p:cNvPr id="240" name="Google Shape;240;p16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16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16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6"/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463188"/>
              </p:ext>
            </p:extLst>
          </p:nvPr>
        </p:nvGraphicFramePr>
        <p:xfrm>
          <a:off x="577767" y="1275606"/>
          <a:ext cx="7666641" cy="32767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9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Распределение выпускников 9 класса</a:t>
            </a:r>
            <a:endParaRPr dirty="0"/>
          </a:p>
        </p:txBody>
      </p:sp>
      <p:sp>
        <p:nvSpPr>
          <p:cNvPr id="287" name="Google Shape;287;p19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grpSp>
        <p:nvGrpSpPr>
          <p:cNvPr id="288" name="Google Shape;288;p19"/>
          <p:cNvGrpSpPr/>
          <p:nvPr/>
        </p:nvGrpSpPr>
        <p:grpSpPr>
          <a:xfrm>
            <a:off x="312466" y="587260"/>
            <a:ext cx="309022" cy="376837"/>
            <a:chOff x="596350" y="929175"/>
            <a:chExt cx="407950" cy="497475"/>
          </a:xfrm>
        </p:grpSpPr>
        <p:sp>
          <p:nvSpPr>
            <p:cNvPr id="289" name="Google Shape;289;p19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l" t="t" r="r" b="b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9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9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9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9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9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9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l" t="t" r="r" b="b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Текст 3"/>
          <p:cNvSpPr>
            <a:spLocks noGrp="1"/>
          </p:cNvSpPr>
          <p:nvPr>
            <p:ph type="body" idx="3"/>
          </p:nvPr>
        </p:nvSpPr>
        <p:spPr>
          <a:xfrm>
            <a:off x="4283968" y="1545076"/>
            <a:ext cx="4536504" cy="2709900"/>
          </a:xfrm>
        </p:spPr>
        <p:txBody>
          <a:bodyPr/>
          <a:lstStyle/>
          <a:p>
            <a:r>
              <a:rPr lang="ru-RU" sz="1200" dirty="0" smtClean="0"/>
              <a:t>Уфимский авиационный техникум</a:t>
            </a:r>
          </a:p>
          <a:p>
            <a:r>
              <a:rPr lang="ru-RU" sz="1200" dirty="0" smtClean="0"/>
              <a:t>Уфимский сварочно-промышленный колледж</a:t>
            </a:r>
          </a:p>
          <a:p>
            <a:r>
              <a:rPr lang="ru-RU" sz="1200" dirty="0" err="1" smtClean="0"/>
              <a:t>Белебеевский</a:t>
            </a:r>
            <a:r>
              <a:rPr lang="ru-RU" sz="1200" dirty="0" smtClean="0"/>
              <a:t> медицинский колледж</a:t>
            </a:r>
          </a:p>
          <a:p>
            <a:r>
              <a:rPr lang="ru-RU" sz="1200" dirty="0" err="1" smtClean="0"/>
              <a:t>Стерлитамакский</a:t>
            </a:r>
            <a:r>
              <a:rPr lang="ru-RU" sz="1200" dirty="0" smtClean="0"/>
              <a:t> многопрофильный колледж</a:t>
            </a:r>
          </a:p>
          <a:p>
            <a:r>
              <a:rPr lang="ru-RU" sz="1200" dirty="0" smtClean="0"/>
              <a:t>Уфимский железнодорожный техникум</a:t>
            </a:r>
          </a:p>
          <a:p>
            <a:r>
              <a:rPr lang="ru-RU" sz="1200" dirty="0" smtClean="0"/>
              <a:t>Уфимский автотранспортный колледж</a:t>
            </a:r>
          </a:p>
          <a:p>
            <a:r>
              <a:rPr lang="ru-RU" sz="1200" dirty="0" err="1" smtClean="0"/>
              <a:t>Аксеновский</a:t>
            </a:r>
            <a:r>
              <a:rPr lang="ru-RU" sz="1200" dirty="0" smtClean="0"/>
              <a:t> аграрный техникум</a:t>
            </a:r>
          </a:p>
          <a:p>
            <a:r>
              <a:rPr lang="ru-RU" sz="1200" dirty="0" err="1" smtClean="0"/>
              <a:t>Стерлиамакский</a:t>
            </a:r>
            <a:r>
              <a:rPr lang="ru-RU" sz="1200" dirty="0" smtClean="0"/>
              <a:t> физкультурный техникум</a:t>
            </a:r>
          </a:p>
          <a:p>
            <a:r>
              <a:rPr lang="ru-RU" sz="1200" dirty="0" err="1" smtClean="0"/>
              <a:t>Стерлитамакский</a:t>
            </a:r>
            <a:r>
              <a:rPr lang="ru-RU" sz="1200" dirty="0" smtClean="0"/>
              <a:t> профессионально-технический колледж</a:t>
            </a:r>
            <a:endParaRPr lang="ru-RU" sz="1200" dirty="0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411356964"/>
              </p:ext>
            </p:extLst>
          </p:nvPr>
        </p:nvGraphicFramePr>
        <p:xfrm>
          <a:off x="382573" y="1635646"/>
          <a:ext cx="4117419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24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335120319"/>
              </p:ext>
            </p:extLst>
          </p:nvPr>
        </p:nvGraphicFramePr>
        <p:xfrm>
          <a:off x="323528" y="843558"/>
          <a:ext cx="2825235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970313603"/>
              </p:ext>
            </p:extLst>
          </p:nvPr>
        </p:nvGraphicFramePr>
        <p:xfrm>
          <a:off x="3059832" y="1779662"/>
          <a:ext cx="2520280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555776" y="123478"/>
            <a:ext cx="6048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Распределение выпускников 11 классов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68144" y="1059582"/>
            <a:ext cx="28803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УГАТУ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БГУ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БГМУ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БГПУ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КФУ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БГПУ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РГУ нефти и газа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МГТУ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Казанский НИТУ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УГНТУ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Пермский ГМУ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СПб ГМУ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им.Павлова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239185" y="708619"/>
            <a:ext cx="24482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ТОП-200</a:t>
            </a:r>
          </a:p>
          <a:p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ТОП-300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4587" r="6619"/>
          <a:stretch/>
        </p:blipFill>
        <p:spPr>
          <a:xfrm>
            <a:off x="323528" y="1059582"/>
            <a:ext cx="1556605" cy="22322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7" t="2090" r="3354"/>
          <a:stretch/>
        </p:blipFill>
        <p:spPr>
          <a:xfrm rot="10800000">
            <a:off x="2123727" y="2139700"/>
            <a:ext cx="1615734" cy="230425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237545"/>
            <a:ext cx="4646738" cy="1296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829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1" name="Google Shape;401;p26"/>
          <p:cNvGrpSpPr/>
          <p:nvPr/>
        </p:nvGrpSpPr>
        <p:grpSpPr>
          <a:xfrm>
            <a:off x="2053393" y="611571"/>
            <a:ext cx="5043757" cy="907708"/>
            <a:chOff x="-1535283" y="1287960"/>
            <a:chExt cx="11486579" cy="2067200"/>
          </a:xfrm>
        </p:grpSpPr>
        <p:sp>
          <p:nvSpPr>
            <p:cNvPr id="402" name="Google Shape;402;p26"/>
            <p:cNvSpPr/>
            <p:nvPr/>
          </p:nvSpPr>
          <p:spPr>
            <a:xfrm>
              <a:off x="8699476" y="12879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403" name="Google Shape;403;p26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solidFill>
              <a:srgbClr val="FF9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404" name="Google Shape;404;p26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solidFill>
              <a:srgbClr val="FF9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405" name="Google Shape;405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solidFill>
              <a:srgbClr val="FF9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406" name="Google Shape;406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407" name="Google Shape;407;p26"/>
          <p:cNvSpPr txBox="1">
            <a:spLocks noGrp="1"/>
          </p:cNvSpPr>
          <p:nvPr>
            <p:ph type="ctrTitle" idx="4294967295"/>
          </p:nvPr>
        </p:nvSpPr>
        <p:spPr>
          <a:xfrm>
            <a:off x="2479915" y="791197"/>
            <a:ext cx="4336783" cy="53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800" dirty="0" smtClean="0"/>
              <a:t>Основные направления:</a:t>
            </a:r>
            <a:endParaRPr lang="ru-RU" sz="1800" dirty="0"/>
          </a:p>
        </p:txBody>
      </p:sp>
      <p:sp>
        <p:nvSpPr>
          <p:cNvPr id="408" name="Google Shape;408;p26"/>
          <p:cNvSpPr txBox="1">
            <a:spLocks noGrp="1"/>
          </p:cNvSpPr>
          <p:nvPr>
            <p:ph type="subTitle" idx="4294967295"/>
          </p:nvPr>
        </p:nvSpPr>
        <p:spPr>
          <a:xfrm>
            <a:off x="1619672" y="1546207"/>
            <a:ext cx="6264696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Aft>
                <a:spcPts val="1000"/>
              </a:spcAft>
              <a:buNone/>
            </a:pPr>
            <a:r>
              <a:rPr lang="ru-RU" sz="1800" dirty="0">
                <a:solidFill>
                  <a:srgbClr val="3F5378"/>
                </a:solidFill>
              </a:rPr>
              <a:t>Психолого-педагогическое сопровождение выбора профессии</a:t>
            </a:r>
          </a:p>
        </p:txBody>
      </p:sp>
      <p:sp>
        <p:nvSpPr>
          <p:cNvPr id="410" name="Google Shape;410;p26"/>
          <p:cNvSpPr txBox="1">
            <a:spLocks noGrp="1"/>
          </p:cNvSpPr>
          <p:nvPr>
            <p:ph type="subTitle" idx="4294967295"/>
          </p:nvPr>
        </p:nvSpPr>
        <p:spPr>
          <a:xfrm>
            <a:off x="1691680" y="4227934"/>
            <a:ext cx="5472608" cy="41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Aft>
                <a:spcPts val="1000"/>
              </a:spcAft>
              <a:buNone/>
            </a:pPr>
            <a:r>
              <a:rPr lang="ru-RU" sz="1800" dirty="0">
                <a:solidFill>
                  <a:srgbClr val="3F5378"/>
                </a:solidFill>
              </a:rPr>
              <a:t>Организация внеурочной деятельности</a:t>
            </a:r>
          </a:p>
        </p:txBody>
      </p:sp>
      <p:sp>
        <p:nvSpPr>
          <p:cNvPr id="411" name="Google Shape;411;p26"/>
          <p:cNvSpPr txBox="1">
            <a:spLocks noGrp="1"/>
          </p:cNvSpPr>
          <p:nvPr>
            <p:ph type="ctrTitle" idx="4294967295"/>
          </p:nvPr>
        </p:nvSpPr>
        <p:spPr>
          <a:xfrm>
            <a:off x="2483768" y="2211710"/>
            <a:ext cx="4444456" cy="53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185</a:t>
            </a:r>
            <a:r>
              <a:rPr lang="en" sz="3000" dirty="0" smtClean="0"/>
              <a:t>,</a:t>
            </a:r>
            <a:r>
              <a:rPr lang="ru-RU" sz="3000" dirty="0" smtClean="0"/>
              <a:t/>
            </a:r>
            <a:br>
              <a:rPr lang="ru-RU" sz="3000" dirty="0" smtClean="0"/>
            </a:br>
            <a:r>
              <a:rPr lang="en" sz="3000" dirty="0" smtClean="0"/>
              <a:t>244 </a:t>
            </a:r>
            <a:r>
              <a:rPr lang="en" sz="3000" dirty="0"/>
              <a:t>users</a:t>
            </a:r>
            <a:endParaRPr sz="3000" dirty="0"/>
          </a:p>
        </p:txBody>
      </p:sp>
      <p:sp>
        <p:nvSpPr>
          <p:cNvPr id="412" name="Google Shape;412;p26"/>
          <p:cNvSpPr txBox="1">
            <a:spLocks noGrp="1"/>
          </p:cNvSpPr>
          <p:nvPr>
            <p:ph type="subTitle" idx="4294967295"/>
          </p:nvPr>
        </p:nvSpPr>
        <p:spPr>
          <a:xfrm>
            <a:off x="1763688" y="2643758"/>
            <a:ext cx="6120680" cy="41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Aft>
                <a:spcPts val="1000"/>
              </a:spcAft>
              <a:buNone/>
            </a:pPr>
            <a:r>
              <a:rPr lang="ru-RU" sz="1800" dirty="0" err="1">
                <a:solidFill>
                  <a:srgbClr val="3F5378"/>
                </a:solidFill>
              </a:rPr>
              <a:t>Предпрофильная</a:t>
            </a:r>
            <a:r>
              <a:rPr lang="ru-RU" sz="1800" dirty="0">
                <a:solidFill>
                  <a:srgbClr val="3F5378"/>
                </a:solidFill>
              </a:rPr>
              <a:t> подготовка и профильное обучение </a:t>
            </a:r>
          </a:p>
        </p:txBody>
      </p:sp>
      <p:sp>
        <p:nvSpPr>
          <p:cNvPr id="413" name="Google Shape;413;p2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28" name="Google Shape;412;p26"/>
          <p:cNvSpPr txBox="1">
            <a:spLocks/>
          </p:cNvSpPr>
          <p:nvPr/>
        </p:nvSpPr>
        <p:spPr>
          <a:xfrm>
            <a:off x="2771800" y="3507854"/>
            <a:ext cx="3917100" cy="41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indent="0" algn="ctr">
              <a:spcAft>
                <a:spcPts val="1000"/>
              </a:spcAft>
              <a:buFont typeface="Roboto Condensed Light"/>
              <a:buNone/>
            </a:pPr>
            <a:r>
              <a:rPr lang="ru-RU" sz="1800" dirty="0" smtClean="0">
                <a:solidFill>
                  <a:srgbClr val="3F5378"/>
                </a:solidFill>
              </a:rPr>
              <a:t>Информационное просвещение</a:t>
            </a:r>
            <a:endParaRPr lang="ru-RU" sz="1800" dirty="0">
              <a:solidFill>
                <a:srgbClr val="3F537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857</Words>
  <Application>Microsoft Office PowerPoint</Application>
  <PresentationFormat>Экран (16:9)</PresentationFormat>
  <Paragraphs>233</Paragraphs>
  <Slides>26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4" baseType="lpstr">
      <vt:lpstr>Arial</vt:lpstr>
      <vt:lpstr>Times New Roman</vt:lpstr>
      <vt:lpstr>Calibri</vt:lpstr>
      <vt:lpstr>Roboto Condensed Light</vt:lpstr>
      <vt:lpstr>Roboto Condensed</vt:lpstr>
      <vt:lpstr>Arvo</vt:lpstr>
      <vt:lpstr>Wingdings</vt:lpstr>
      <vt:lpstr>Salerio template</vt:lpstr>
      <vt:lpstr>Из опыта работы  МБОУ гимназия с.Раевский  муниципального района Альшеевский район  Республики Башкортостан  по профессиональному самоопределению учащихся</vt:lpstr>
      <vt:lpstr>Альшеевский район Республики Башкортостан</vt:lpstr>
      <vt:lpstr>МБОУ гимназия  с.Раевский</vt:lpstr>
      <vt:lpstr>Результаты ЕГЭ- 2018</vt:lpstr>
      <vt:lpstr>СРАВНИТЕЛЬНЫЕ РЕЗУЛЬТАТЫ ЕГЭ </vt:lpstr>
      <vt:lpstr>Распределение выпускников 9 класса</vt:lpstr>
      <vt:lpstr>Презентация PowerPoint</vt:lpstr>
      <vt:lpstr>Презентация PowerPoint</vt:lpstr>
      <vt:lpstr>Основные направления:</vt:lpstr>
      <vt:lpstr>Проблемы</vt:lpstr>
      <vt:lpstr>Психолого-педагогическое сопровождение</vt:lpstr>
      <vt:lpstr>Презентация PowerPoint</vt:lpstr>
      <vt:lpstr>Презентация PowerPoint</vt:lpstr>
      <vt:lpstr>Презентация PowerPoint</vt:lpstr>
      <vt:lpstr>Информационно-просветительская работа</vt:lpstr>
      <vt:lpstr>Межведомственное взаимодействие </vt:lpstr>
      <vt:lpstr>Презентация PowerPoint</vt:lpstr>
      <vt:lpstr>Встречи со специалистами профильных ведомств РБ</vt:lpstr>
      <vt:lpstr>Встречи со специалистами профильных ведомств РБ</vt:lpstr>
      <vt:lpstr>Тренинг-семинар по профориентации для старшеклассников от РДШ</vt:lpstr>
      <vt:lpstr>Презентация PowerPoint</vt:lpstr>
      <vt:lpstr>Структура программы и ее реализация:</vt:lpstr>
      <vt:lpstr> Опыт реализации программы «Мой выбор»    на базе МБОУ гимназия с. Раевский</vt:lpstr>
      <vt:lpstr>Предпрофильная и профильная подготовка:</vt:lpstr>
      <vt:lpstr>Инновационная площадка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hp</dc:creator>
  <cp:lastModifiedBy> Гилязетдинова</cp:lastModifiedBy>
  <cp:revision>26</cp:revision>
  <dcterms:modified xsi:type="dcterms:W3CDTF">2018-11-10T02:37:20Z</dcterms:modified>
</cp:coreProperties>
</file>