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9" r:id="rId2"/>
    <p:sldId id="277" r:id="rId3"/>
    <p:sldId id="278" r:id="rId4"/>
    <p:sldId id="274" r:id="rId5"/>
    <p:sldId id="276" r:id="rId6"/>
    <p:sldId id="275" r:id="rId7"/>
    <p:sldId id="279" r:id="rId8"/>
    <p:sldId id="280" r:id="rId9"/>
    <p:sldId id="281" r:id="rId10"/>
    <p:sldId id="283" r:id="rId11"/>
    <p:sldId id="285" r:id="rId12"/>
    <p:sldId id="291" r:id="rId13"/>
    <p:sldId id="289" r:id="rId14"/>
    <p:sldId id="284" r:id="rId15"/>
    <p:sldId id="268" r:id="rId16"/>
    <p:sldId id="287" r:id="rId17"/>
    <p:sldId id="290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0"/>
  </p:normalViewPr>
  <p:slideViewPr>
    <p:cSldViewPr>
      <p:cViewPr>
        <p:scale>
          <a:sx n="60" d="100"/>
          <a:sy n="60" d="100"/>
        </p:scale>
        <p:origin x="-1644" y="-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040" y="4267992"/>
            <a:ext cx="2773363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8" y="1105398"/>
            <a:ext cx="828675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475656" y="1084807"/>
            <a:ext cx="6048672" cy="3607049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defRPr/>
            </a:pPr>
            <a:r>
              <a:rPr lang="ru-RU" dirty="0" smtClean="0"/>
              <a:t>в каталоге национальной электронной библиотеки</a:t>
            </a:r>
          </a:p>
          <a:p>
            <a:pPr marL="0" indent="0">
              <a:buFont typeface="Brush Script MT" pitchFamily="66" charset="0"/>
              <a:buNone/>
              <a:defRPr/>
            </a:pPr>
            <a:r>
              <a:rPr lang="ru-RU" dirty="0" smtClean="0"/>
              <a:t>	 		39 644 427 записей;</a:t>
            </a:r>
          </a:p>
          <a:p>
            <a:pPr marL="274320" indent="-274320"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defRPr/>
            </a:pPr>
            <a:r>
              <a:rPr lang="ru-RU" dirty="0" smtClean="0"/>
              <a:t>общее количество электронных документов в фондах НЭБ - 4 375 352;</a:t>
            </a:r>
          </a:p>
          <a:p>
            <a:pPr marL="274320" indent="-274320">
              <a:defRPr/>
            </a:pPr>
            <a:endParaRPr lang="ru-RU" dirty="0" smtClean="0"/>
          </a:p>
          <a:p>
            <a:pPr marL="274320" indent="-274320">
              <a:defRPr/>
            </a:pPr>
            <a:r>
              <a:rPr lang="ru-RU" dirty="0" smtClean="0"/>
              <a:t>в общественном достоянии - 3 741 088;</a:t>
            </a:r>
          </a:p>
          <a:p>
            <a:pPr marL="274320" indent="-274320">
              <a:defRPr/>
            </a:pPr>
            <a:endParaRPr lang="ru-RU" dirty="0" smtClean="0"/>
          </a:p>
          <a:p>
            <a:pPr marL="274320" indent="-274320">
              <a:defRPr/>
            </a:pPr>
            <a:r>
              <a:rPr lang="ru-RU" dirty="0" smtClean="0"/>
              <a:t>охраняемые авторским правом - 603 585.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41175" y="0"/>
            <a:ext cx="8229600" cy="83790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НЭБ в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45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подключиться к НЭБ?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499" y="882451"/>
            <a:ext cx="8229600" cy="3394472"/>
          </a:xfrm>
        </p:spPr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Brush Script MT" pitchFamily="66" charset="0"/>
              <a:buNone/>
              <a:defRPr/>
            </a:pPr>
            <a:r>
              <a:rPr lang="ru-RU" dirty="0" smtClean="0"/>
              <a:t>Для </a:t>
            </a:r>
            <a:r>
              <a:rPr lang="ru-RU" dirty="0"/>
              <a:t>получения доступа к ресурсам НЭБ библиотека (участник НЭБ) должна выполнить следующие требования</a:t>
            </a:r>
            <a:r>
              <a:rPr lang="ru-RU" dirty="0" smtClean="0"/>
              <a:t>:</a:t>
            </a: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Заключить договор о подключении к НЭБ и предоставлении доступа к объектам НЭБ с оператором НЭБ – ФГБУ «РГБ».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Подключение к Национальной электронной библиотеке осуществляется безвозмездно на весь срок действия договора.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dirty="0"/>
              <a:t>Выполнить необходимые настройки терминалов доступа (компьютеров) к НЭБ в помещении библиотеки.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1" y="4295775"/>
            <a:ext cx="91440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08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2" b="4262"/>
          <a:stretch/>
        </p:blipFill>
        <p:spPr bwMode="auto">
          <a:xfrm>
            <a:off x="7624" y="-24867"/>
            <a:ext cx="9650395" cy="516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297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6" b="3390"/>
          <a:stretch/>
        </p:blipFill>
        <p:spPr bwMode="auto">
          <a:xfrm>
            <a:off x="-1331913" y="1"/>
            <a:ext cx="13011151" cy="529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6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0" t="4993" r="12126" b="8064"/>
          <a:stretch/>
        </p:blipFill>
        <p:spPr bwMode="auto">
          <a:xfrm>
            <a:off x="395536" y="0"/>
            <a:ext cx="8280920" cy="509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89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348" y="-437035"/>
            <a:ext cx="9000306" cy="55626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-19348" y="4273510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9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6"/>
          <a:stretch/>
        </p:blipFill>
        <p:spPr bwMode="auto">
          <a:xfrm>
            <a:off x="0" y="0"/>
            <a:ext cx="11772800" cy="5281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7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" t="4356" r="4591" b="4924"/>
          <a:stretch>
            <a:fillRect/>
          </a:stretch>
        </p:blipFill>
        <p:spPr bwMode="auto">
          <a:xfrm>
            <a:off x="231776" y="144066"/>
            <a:ext cx="8912225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1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00113" y="1221581"/>
            <a:ext cx="7200900" cy="1371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Новые цифровые компетенции библиотекаря ИБЦ. </a:t>
            </a: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</a:t>
            </a:r>
            <a:r>
              <a:rPr lang="ru-RU" sz="4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 – школам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77392" y="3148444"/>
            <a:ext cx="658921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Спикер: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Валиева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Гульназ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Рустямовна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,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зав. библиотекой МАОУ «Гимназия № 1»  г. Стерлитамака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</a:t>
            </a:r>
            <a:r>
              <a:rPr lang="ru-RU" altLang="ru-RU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</a:t>
            </a:r>
            <a:endParaRPr lang="ru-RU" altLang="ru-RU" sz="3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453311" y="924126"/>
            <a:ext cx="8229600" cy="3394472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документ (группа электронных документов), прошедший редакционно-издательскую обработку, предназначенный для распространения в неизменном виде, имеющий выходные </a:t>
            </a:r>
            <a:r>
              <a:rPr lang="ru-RU" altLang="ru-RU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сведения. </a:t>
            </a:r>
          </a:p>
          <a:p>
            <a:pPr marL="0" indent="0" eaLnBrk="1" hangingPunct="1">
              <a:buNone/>
            </a:pPr>
            <a:r>
              <a:rPr lang="ru-RU" alt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ГОСТ 7.83-2001. МЕЖГОСУДАРСТВЕННЫЙ СТАНДАРТ. СИСТЕМА СТАНДАРТОВ ПО ИНФОРМАЦИИ, БИБЛИОТЕЧНОМУ И ИЗДАТЕЛЬСКОМУ ДЕЛУ. ЭЛЕКТРОННЫЕ ИЗДАНИЯ)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9" y="4318598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700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" t="4437" r="13168" b="5258"/>
          <a:stretch>
            <a:fillRect/>
          </a:stretch>
        </p:blipFill>
        <p:spPr>
          <a:xfrm>
            <a:off x="11513" y="0"/>
            <a:ext cx="9144000" cy="51119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3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7534"/>
            <a:ext cx="7772400" cy="218081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</a:t>
            </a:r>
            <a:r>
              <a:rPr lang="ru-RU" dirty="0">
                <a:solidFill>
                  <a:srgbClr val="009242"/>
                </a:solidFill>
              </a:rPr>
              <a:t>Зал Сергея </a:t>
            </a:r>
            <a:r>
              <a:rPr lang="ru-RU" dirty="0" smtClean="0">
                <a:solidFill>
                  <a:srgbClr val="009242"/>
                </a:solidFill>
              </a:rPr>
              <a:t>Аксакова</a:t>
            </a: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0" t="12176" r="28267" b="4848"/>
          <a:stretch/>
        </p:blipFill>
        <p:spPr bwMode="auto">
          <a:xfrm>
            <a:off x="780393" y="97155"/>
            <a:ext cx="7583214" cy="5049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9425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33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14655" r="12274" b="7973"/>
          <a:stretch/>
        </p:blipFill>
        <p:spPr bwMode="auto">
          <a:xfrm>
            <a:off x="1" y="0"/>
            <a:ext cx="9324528" cy="578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916986"/>
            <a:ext cx="9324529" cy="82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7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53" y="0"/>
            <a:ext cx="7117560" cy="494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7" y="4320800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4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94" y="4538"/>
            <a:ext cx="6777412" cy="5083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5775"/>
            <a:ext cx="91440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47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1"/>
          <a:stretch/>
        </p:blipFill>
        <p:spPr bwMode="auto">
          <a:xfrm>
            <a:off x="6372200" y="4284470"/>
            <a:ext cx="27718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63757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формировании фонда НЭБ используются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4294967295"/>
          </p:nvPr>
        </p:nvSpPr>
        <p:spPr>
          <a:xfrm>
            <a:off x="827584" y="1203598"/>
            <a:ext cx="8316416" cy="3504927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ru-RU" altLang="ru-RU" dirty="0" smtClean="0"/>
              <a:t>произведения, перешедшие в общественное достояние;</a:t>
            </a:r>
          </a:p>
          <a:p>
            <a:pPr eaLnBrk="1" hangingPunct="1"/>
            <a:r>
              <a:rPr lang="ru-RU" altLang="ru-RU" dirty="0" smtClean="0"/>
              <a:t>произведения образовательного и научного значения, не </a:t>
            </a:r>
            <a:r>
              <a:rPr lang="ru-RU" altLang="ru-RU" dirty="0" err="1" smtClean="0"/>
              <a:t>переиздававшиеся</a:t>
            </a:r>
            <a:r>
              <a:rPr lang="ru-RU" altLang="ru-RU" dirty="0" smtClean="0"/>
              <a:t> последние 10 лет;</a:t>
            </a:r>
          </a:p>
          <a:p>
            <a:pPr eaLnBrk="1" hangingPunct="1"/>
            <a:r>
              <a:rPr lang="ru-RU" altLang="ru-RU" dirty="0" smtClean="0"/>
              <a:t>произведения, права на которые получены в рамках договоров с правообладателями;</a:t>
            </a:r>
          </a:p>
          <a:p>
            <a:pPr eaLnBrk="1" hangingPunct="1"/>
            <a:r>
              <a:rPr lang="ru-RU" altLang="ru-RU" dirty="0" smtClean="0"/>
              <a:t>а также другие произведения, правомерно переведенные в цифровую форму</a:t>
            </a:r>
          </a:p>
          <a:p>
            <a:pPr eaLnBrk="1" hangingPunct="1"/>
            <a:endParaRPr lang="ru-RU" altLang="ru-RU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52"/>
          <a:stretch/>
        </p:blipFill>
        <p:spPr bwMode="auto">
          <a:xfrm>
            <a:off x="0" y="1543100"/>
            <a:ext cx="82758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30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</TotalTime>
  <Words>212</Words>
  <Application>Microsoft Office PowerPoint</Application>
  <PresentationFormat>Экран (16:9)</PresentationFormat>
  <Paragraphs>34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УМСО_7-10_ноября_2018</vt:lpstr>
      <vt:lpstr>Презентация PowerPoint</vt:lpstr>
      <vt:lpstr>Новые цифровые компетенции библиотекаря ИБЦ.  Электронные библиотеки – школам</vt:lpstr>
      <vt:lpstr>ЭЛЕКТРОННОЕ   ИЗДАНИЕ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В формировании фонда НЭБ используются:</vt:lpstr>
      <vt:lpstr>НЭБ в цифрах</vt:lpstr>
      <vt:lpstr>Как подключиться к НЭБ?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24</cp:lastModifiedBy>
  <cp:revision>15</cp:revision>
  <dcterms:created xsi:type="dcterms:W3CDTF">2018-11-02T10:29:20Z</dcterms:created>
  <dcterms:modified xsi:type="dcterms:W3CDTF">2018-11-06T17:58:39Z</dcterms:modified>
</cp:coreProperties>
</file>