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9" r:id="rId2"/>
    <p:sldId id="264" r:id="rId3"/>
    <p:sldId id="274" r:id="rId4"/>
    <p:sldId id="293" r:id="rId5"/>
    <p:sldId id="291" r:id="rId6"/>
    <p:sldId id="290" r:id="rId7"/>
    <p:sldId id="289" r:id="rId8"/>
    <p:sldId id="288" r:id="rId9"/>
    <p:sldId id="287" r:id="rId10"/>
    <p:sldId id="292" r:id="rId11"/>
    <p:sldId id="286" r:id="rId12"/>
    <p:sldId id="285" r:id="rId13"/>
    <p:sldId id="284" r:id="rId14"/>
    <p:sldId id="283" r:id="rId15"/>
    <p:sldId id="282" r:id="rId16"/>
    <p:sldId id="281" r:id="rId17"/>
    <p:sldId id="280" r:id="rId18"/>
    <p:sldId id="279" r:id="rId19"/>
    <p:sldId id="278" r:id="rId20"/>
    <p:sldId id="277" r:id="rId21"/>
    <p:sldId id="276" r:id="rId22"/>
    <p:sldId id="275" r:id="rId23"/>
    <p:sldId id="273" r:id="rId24"/>
    <p:sldId id="272" r:id="rId25"/>
    <p:sldId id="270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1A4111D-D083-454A-AAD1-A563C47CC331}">
          <p14:sldIdLst>
            <p14:sldId id="259"/>
            <p14:sldId id="264"/>
            <p14:sldId id="274"/>
            <p14:sldId id="293"/>
            <p14:sldId id="291"/>
            <p14:sldId id="290"/>
            <p14:sldId id="289"/>
            <p14:sldId id="288"/>
            <p14:sldId id="287"/>
            <p14:sldId id="292"/>
            <p14:sldId id="286"/>
            <p14:sldId id="285"/>
            <p14:sldId id="284"/>
            <p14:sldId id="283"/>
            <p14:sldId id="282"/>
            <p14:sldId id="281"/>
            <p14:sldId id="280"/>
            <p14:sldId id="279"/>
            <p14:sldId id="278"/>
            <p14:sldId id="277"/>
            <p14:sldId id="276"/>
            <p14:sldId id="275"/>
            <p14:sldId id="273"/>
            <p14:sldId id="272"/>
            <p14:sldId id="270"/>
          </p14:sldIdLst>
        </p14:section>
        <p14:section name="Раздел без заголовка" id="{6C41DE68-C106-4EE6-A206-D68B587E637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8;&#1091;&#1089;&#1089;&#1082;&#1086;&#1077;-&#1089;&#1083;&#1086;&#1074;&#1086;.&#1088;&#1092;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hyperlink" Target="http://russlo-edu.ru/" TargetMode="External"/><Relationship Id="rId4" Type="http://schemas.openxmlformats.org/officeDocument/2006/relationships/hyperlink" Target="http://russkoe-slovo.ru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usla.ru/rsba/technology/aboard_sites/" TargetMode="External"/><Relationship Id="rId3" Type="http://schemas.openxmlformats.org/officeDocument/2006/relationships/hyperlink" Target="http://www.rusla.ru/rsba/technology/infores/index.php#el" TargetMode="External"/><Relationship Id="rId7" Type="http://schemas.openxmlformats.org/officeDocument/2006/relationships/hyperlink" Target="http://www.rusla.ru/rsba/technology/School_sites/" TargetMode="External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usla.ru/rsba/technology/infores/index.php#upi" TargetMode="External"/><Relationship Id="rId11" Type="http://schemas.openxmlformats.org/officeDocument/2006/relationships/image" Target="../media/image2.jpg"/><Relationship Id="rId5" Type="http://schemas.openxmlformats.org/officeDocument/2006/relationships/hyperlink" Target="http://www.rusla.ru/rsba/technology/infores/index.php#isw" TargetMode="External"/><Relationship Id="rId10" Type="http://schemas.openxmlformats.org/officeDocument/2006/relationships/hyperlink" Target="sch.litres.ru" TargetMode="External"/><Relationship Id="rId4" Type="http://schemas.openxmlformats.org/officeDocument/2006/relationships/hyperlink" Target="http://www.rusla.ru/rsba/technology/infores/index.php#esmi" TargetMode="External"/><Relationship Id="rId9" Type="http://schemas.openxmlformats.org/officeDocument/2006/relationships/hyperlink" Target="http://www.rusla.ru/rsba/technology/Edu_portals_planet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7641" y="411510"/>
            <a:ext cx="4490423" cy="612067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ИБЦ</a:t>
            </a:r>
            <a:endParaRPr 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9385" y="1131590"/>
            <a:ext cx="4852695" cy="3312368"/>
          </a:xfrm>
        </p:spPr>
        <p:txBody>
          <a:bodyPr>
            <a:normAutofit fontScale="62500" lnSpcReduction="20000"/>
          </a:bodyPr>
          <a:lstStyle/>
          <a:p>
            <a:pPr marL="457200" lvl="0" indent="-457200"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Приобщение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школьников к чтению как основному виду познавательной деятельности и форме проведения досуга;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Содействие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получению навыков непрерывного самообразования и повышения уровня информационной культуры, т.е. получению знаний, умений и навыков в области поиска, анализа, переработки информации, создания и распространения новой информации.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Рисунок 5" descr="https://gov39.ru/upload/iblock/7bb/7bb5e715e17bb97ec6fb3d8ee1fd6e6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843558"/>
            <a:ext cx="3528392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598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11510"/>
            <a:ext cx="6912768" cy="72008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Внедрение инновационных технологий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1611" y="843558"/>
            <a:ext cx="5544616" cy="3582398"/>
          </a:xfrm>
        </p:spPr>
        <p:txBody>
          <a:bodyPr>
            <a:normAutofit fontScale="62500" lnSpcReduction="20000"/>
          </a:bodyPr>
          <a:lstStyle/>
          <a:p>
            <a:pPr marL="457200" lvl="0" indent="-457200" algn="l">
              <a:buFont typeface="Arial" pitchFamily="34" charset="0"/>
              <a:buChar char="•"/>
            </a:pPr>
            <a:r>
              <a:rPr lang="ru-RU" sz="3100" dirty="0">
                <a:solidFill>
                  <a:schemeClr val="accent4">
                    <a:lumMod val="75000"/>
                  </a:schemeClr>
                </a:solidFill>
              </a:rPr>
              <a:t>Создание и ведение электронного каталога библиографических </a:t>
            </a:r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</a:rPr>
              <a:t>карточек;</a:t>
            </a:r>
            <a:endParaRPr lang="ru-RU" sz="3100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lvl="0" indent="-457200" algn="l">
              <a:buFont typeface="Arial" pitchFamily="34" charset="0"/>
              <a:buChar char="•"/>
            </a:pPr>
            <a:r>
              <a:rPr lang="ru-RU" sz="3100" dirty="0">
                <a:solidFill>
                  <a:schemeClr val="accent4">
                    <a:lumMod val="75000"/>
                  </a:schemeClr>
                </a:solidFill>
              </a:rPr>
              <a:t>Создание электронного каталога книг и </a:t>
            </a:r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</a:rPr>
              <a:t>учебников;</a:t>
            </a:r>
            <a:endParaRPr lang="ru-RU" sz="3100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lvl="0" indent="-457200" algn="l">
              <a:buFont typeface="Arial" pitchFamily="34" charset="0"/>
              <a:buChar char="•"/>
            </a:pPr>
            <a:r>
              <a:rPr lang="ru-RU" sz="3100" dirty="0">
                <a:solidFill>
                  <a:schemeClr val="accent4">
                    <a:lumMod val="75000"/>
                  </a:schemeClr>
                </a:solidFill>
              </a:rPr>
              <a:t>Автоматическое заполнение формуляра читателя и сохранение его в базе </a:t>
            </a:r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</a:rPr>
              <a:t>данных;</a:t>
            </a:r>
            <a:endParaRPr lang="ru-RU" sz="3100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lvl="0" indent="-457200" algn="l">
              <a:buFont typeface="Arial" pitchFamily="34" charset="0"/>
              <a:buChar char="•"/>
            </a:pPr>
            <a:r>
              <a:rPr lang="ru-RU" sz="3100" dirty="0">
                <a:solidFill>
                  <a:schemeClr val="accent4">
                    <a:lumMod val="75000"/>
                  </a:schemeClr>
                </a:solidFill>
              </a:rPr>
              <a:t>Подключение к электронным библиотекам, расположенным в сети </a:t>
            </a:r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</a:rPr>
              <a:t>Интернет:</a:t>
            </a:r>
            <a:endParaRPr lang="ru-RU" sz="3100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lvl="0" indent="-457200" algn="l">
              <a:buFont typeface="Arial" pitchFamily="34" charset="0"/>
              <a:buChar char="•"/>
            </a:pPr>
            <a:r>
              <a:rPr lang="ru-RU" sz="3100" dirty="0">
                <a:solidFill>
                  <a:schemeClr val="accent4">
                    <a:lumMod val="75000"/>
                  </a:schemeClr>
                </a:solidFill>
              </a:rPr>
              <a:t>Пополнение абонемента </a:t>
            </a:r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</a:rPr>
              <a:t>аудиокнигами;</a:t>
            </a:r>
            <a:endParaRPr lang="ru-RU" sz="3100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lvl="0" indent="-457200" algn="l">
              <a:buFont typeface="Arial" pitchFamily="34" charset="0"/>
              <a:buChar char="•"/>
            </a:pPr>
            <a:r>
              <a:rPr lang="ru-RU" sz="3100" dirty="0">
                <a:solidFill>
                  <a:schemeClr val="accent4">
                    <a:lumMod val="75000"/>
                  </a:schemeClr>
                </a:solidFill>
              </a:rPr>
              <a:t>Пополнение </a:t>
            </a:r>
            <a:r>
              <a:rPr lang="ru-RU" sz="3100" dirty="0" err="1">
                <a:solidFill>
                  <a:schemeClr val="accent4">
                    <a:lumMod val="75000"/>
                  </a:schemeClr>
                </a:solidFill>
              </a:rPr>
              <a:t>медиатеки</a:t>
            </a:r>
            <a:r>
              <a:rPr lang="ru-RU" sz="3100" dirty="0">
                <a:solidFill>
                  <a:schemeClr val="accent4">
                    <a:lumMod val="75000"/>
                  </a:schemeClr>
                </a:solidFill>
              </a:rPr>
              <a:t> новыми материалами.</a:t>
            </a:r>
          </a:p>
          <a:p>
            <a:endParaRPr lang="ru-RU" dirty="0"/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Рисунок 5" descr="http://www.bloha.info/images/20120525/a4ac7827b81265f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843558"/>
            <a:ext cx="2736304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495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1373" y="483518"/>
            <a:ext cx="8424936" cy="612067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Коллектив </a:t>
            </a: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гимназии 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активно сотрудничает с издательством «Русское слово</a:t>
            </a: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  <a:b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в сфере продвижения электронной образовательной среды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3401" y="699542"/>
            <a:ext cx="7920880" cy="81009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489852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>
                <a:solidFill>
                  <a:schemeClr val="accent4">
                    <a:lumMod val="75000"/>
                  </a:schemeClr>
                </a:solidFill>
              </a:rPr>
              <a:t>Издательство «Русское слово» в знак благодарности за активное и плодотворное сотрудничество вручили коллективу гимназии благодарственные письма  и подарили библиотеке художественные книги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7574"/>
            <a:ext cx="3240360" cy="24302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01473"/>
            <a:ext cx="3355161" cy="25163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70514" y="3566796"/>
            <a:ext cx="31391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chemeClr val="accent4">
                    <a:lumMod val="75000"/>
                  </a:schemeClr>
                </a:solidFill>
              </a:rPr>
              <a:t>Более шестидесяти  учителей республики и города Уфы </a:t>
            </a:r>
            <a:r>
              <a:rPr lang="ru-RU" sz="1000" dirty="0" smtClean="0">
                <a:solidFill>
                  <a:schemeClr val="accent4">
                    <a:lumMod val="75000"/>
                  </a:schemeClr>
                </a:solidFill>
              </a:rPr>
              <a:t>посетили </a:t>
            </a:r>
            <a:r>
              <a:rPr lang="ru-RU" sz="1000" dirty="0">
                <a:solidFill>
                  <a:schemeClr val="accent4">
                    <a:lumMod val="75000"/>
                  </a:schemeClr>
                </a:solidFill>
              </a:rPr>
              <a:t>мастер класс по внедрению ЭОС на уроках химии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650" y="987574"/>
            <a:ext cx="1442922" cy="1046295"/>
          </a:xfrm>
          <a:prstGeom prst="rect">
            <a:avLst/>
          </a:prstGeom>
        </p:spPr>
      </p:pic>
      <p:pic>
        <p:nvPicPr>
          <p:cNvPr id="12" name="Рисунок 11" descr="http://russlo-edu.ru/books/book_chem_10_ugl/OEBPS/images/cover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78631">
            <a:off x="3535591" y="2530779"/>
            <a:ext cx="970657" cy="1427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russlo-edu.ru/books/GEO_11_old/OEBPS/contents/source/cover_first_portrait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954137">
            <a:off x="4451218" y="2605547"/>
            <a:ext cx="1065762" cy="145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935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21042572">
            <a:off x="82621" y="89008"/>
            <a:ext cx="1487106" cy="14932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0506" y="519523"/>
            <a:ext cx="5627797" cy="612067"/>
          </a:xfrm>
        </p:spPr>
        <p:txBody>
          <a:bodyPr>
            <a:noAutofit/>
          </a:bodyPr>
          <a:lstStyle/>
          <a:p>
            <a: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Электронная </a:t>
            </a:r>
            <a:r>
              <a:rPr lang="ru-RU" sz="2000" b="1" u="sng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образовательная </a:t>
            </a:r>
            <a: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среда -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логическое продолжение электронного учебника работающего в режиме </a:t>
            </a:r>
            <a:r>
              <a:rPr lang="ru-RU" sz="20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onlinе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dirty="0">
                <a:solidFill>
                  <a:schemeClr val="accent4">
                    <a:lumMod val="75000"/>
                  </a:schemeClr>
                </a:solidFill>
                <a:latin typeface="+mn-lt"/>
              </a:rPr>
            </a:b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347614"/>
            <a:ext cx="7200800" cy="2376264"/>
          </a:xfrm>
        </p:spPr>
        <p:txBody>
          <a:bodyPr>
            <a:normAutofit fontScale="775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75000"/>
                  </a:schemeClr>
                </a:solidFill>
              </a:rPr>
              <a:t>облачный сервис, работающий в реальном времени, через интернет;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75000"/>
                  </a:schemeClr>
                </a:solidFill>
              </a:rPr>
              <a:t>безграничные возможности во времени и пространстве;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75000"/>
                  </a:schemeClr>
                </a:solidFill>
              </a:rPr>
              <a:t>возможность заходить с любого гаджета (компьютер, планшет, ноутбук, телефон) в любом удобном для пользователя месте</a:t>
            </a:r>
            <a:r>
              <a:rPr lang="ru-RU" sz="2600" dirty="0" smtClean="0">
                <a:solidFill>
                  <a:schemeClr val="accent4">
                    <a:lumMod val="75000"/>
                  </a:schemeClr>
                </a:solidFill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4">
                    <a:lumMod val="75000"/>
                  </a:schemeClr>
                </a:solidFill>
              </a:rPr>
              <a:t>интересный дополнительный материал</a:t>
            </a:r>
            <a:endParaRPr lang="ru-RU" sz="2600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75000"/>
                  </a:schemeClr>
                </a:solidFill>
              </a:rPr>
              <a:t>плюс электронный дневник  и электронный </a:t>
            </a:r>
            <a:r>
              <a:rPr lang="ru-RU" sz="2600" dirty="0" smtClean="0">
                <a:solidFill>
                  <a:schemeClr val="accent4">
                    <a:lumMod val="75000"/>
                  </a:schemeClr>
                </a:solidFill>
              </a:rPr>
              <a:t>журнал </a:t>
            </a:r>
            <a:r>
              <a:rPr lang="ru-RU" sz="2600" dirty="0">
                <a:solidFill>
                  <a:schemeClr val="accent4">
                    <a:lumMod val="75000"/>
                  </a:schemeClr>
                </a:solidFill>
              </a:rPr>
              <a:t>и т.д. </a:t>
            </a:r>
          </a:p>
          <a:p>
            <a:pPr algn="just"/>
            <a:endParaRPr lang="ru-RU" sz="26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185947">
            <a:off x="7234900" y="108834"/>
            <a:ext cx="1486337" cy="126499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/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888508" y="3474238"/>
            <a:ext cx="1762153" cy="133876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982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846640" cy="756083"/>
          </a:xfrm>
        </p:spPr>
        <p:txBody>
          <a:bodyPr>
            <a:normAutofit fontScale="90000"/>
          </a:bodyPr>
          <a:lstStyle/>
          <a:p>
            <a:pPr lvl="0"/>
            <a:r>
              <a:rPr lang="ru-RU" sz="22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Чем интересна электронная образовательная среда  для учителя?</a:t>
            </a: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</a:rPr>
              <a:t/>
            </a:r>
            <a:b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44208" y="1347614"/>
            <a:ext cx="2494986" cy="2943830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-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электронный учебник;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 журнал, где отображается список класса;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  процент выполнения домашнего задания каждого ученика;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 объективная оценка выполнения домашнего задания учеником;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- все это сохраняется в отчетах и переносится в дневник к ученику;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 возможность написать комментарии к домашнему заданию;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t="11800" r="4967" b="13466"/>
          <a:stretch>
            <a:fillRect/>
          </a:stretch>
        </p:blipFill>
        <p:spPr bwMode="auto">
          <a:xfrm>
            <a:off x="2707637" y="1013651"/>
            <a:ext cx="3672408" cy="3230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9"/>
          <p:cNvSpPr txBox="1">
            <a:spLocks/>
          </p:cNvSpPr>
          <p:nvPr/>
        </p:nvSpPr>
        <p:spPr>
          <a:xfrm>
            <a:off x="165440" y="1131590"/>
            <a:ext cx="2528125" cy="648073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Полная информация об успеваемости класса и отдельных учеников</a:t>
            </a:r>
            <a:endParaRPr lang="ru-RU" sz="1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5971" y="1995686"/>
            <a:ext cx="2498198" cy="501623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отчётов за выбранный период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 rot="10800000" flipV="1">
            <a:off x="212071" y="2628919"/>
            <a:ext cx="2531938" cy="648072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 для класса и персональные задания для учеников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 rot="10800000" flipV="1">
            <a:off x="215971" y="3510064"/>
            <a:ext cx="2538383" cy="461008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хода выполнения домашних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203929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486600" cy="540059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Конструктор заданий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843558"/>
            <a:ext cx="4968552" cy="68407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 l="23630" t="22739" r="23836" b="18233"/>
          <a:stretch>
            <a:fillRect/>
          </a:stretch>
        </p:blipFill>
        <p:spPr bwMode="auto">
          <a:xfrm>
            <a:off x="4427984" y="843558"/>
            <a:ext cx="3816424" cy="372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31540" y="1203598"/>
            <a:ext cx="3744416" cy="1080120"/>
          </a:xfrm>
          <a:prstGeom prst="roundRect">
            <a:avLst>
              <a:gd name="adj" fmla="val 12434"/>
            </a:avLst>
          </a:prstGeom>
          <a:solidFill>
            <a:schemeClr val="bg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Дополнение ЭФУ собственными материалами для контроля и самоконтроля</a:t>
            </a:r>
          </a:p>
        </p:txBody>
      </p:sp>
      <p:sp>
        <p:nvSpPr>
          <p:cNvPr id="8" name="Подзаголовок 10"/>
          <p:cNvSpPr txBox="1">
            <a:spLocks/>
          </p:cNvSpPr>
          <p:nvPr/>
        </p:nvSpPr>
        <p:spPr>
          <a:xfrm>
            <a:off x="402388" y="2706765"/>
            <a:ext cx="3816424" cy="885573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Дополнение ЭФУ собственными наработками к урокам и презентациями</a:t>
            </a:r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639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61206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Возможность написать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сообщение в чат, или каждому лично</a:t>
            </a:r>
            <a:b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</a:b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5690" t="24967" r="7539" b="6712"/>
          <a:stretch>
            <a:fillRect/>
          </a:stretch>
        </p:blipFill>
        <p:spPr bwMode="auto">
          <a:xfrm>
            <a:off x="1763688" y="843559"/>
            <a:ext cx="5184576" cy="340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836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11509"/>
            <a:ext cx="8352928" cy="576065"/>
          </a:xfrm>
        </p:spPr>
        <p:txBody>
          <a:bodyPr>
            <a:normAutofit fontScale="90000"/>
          </a:bodyPr>
          <a:lstStyle/>
          <a:p>
            <a:pPr lvl="0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Чем интересна электронная образовательная среда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</a:b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для учеников?</a:t>
            </a:r>
            <a:b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843558"/>
            <a:ext cx="7920880" cy="81009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- электронный дневник</a:t>
            </a:r>
          </a:p>
          <a:p>
            <a:pPr algn="l"/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" t="41586" r="9505" b="9399"/>
          <a:stretch>
            <a:fillRect/>
          </a:stretch>
        </p:blipFill>
        <p:spPr bwMode="auto">
          <a:xfrm>
            <a:off x="4139952" y="915566"/>
            <a:ext cx="4569796" cy="353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07560" y="1347613"/>
            <a:ext cx="3960440" cy="648071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Расписание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уроков с назначенным домашним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заданием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017" y="2082645"/>
            <a:ext cx="3956628" cy="648072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выставленные оценки</a:t>
            </a:r>
            <a:endParaRPr lang="ru-RU" sz="12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0825" y="2859782"/>
            <a:ext cx="3949820" cy="736334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Ссылки на страницы ЭФУ с домашним заданием</a:t>
            </a:r>
            <a:endParaRPr lang="ru-RU" sz="12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одзаголовок 15"/>
          <p:cNvSpPr txBox="1">
            <a:spLocks/>
          </p:cNvSpPr>
          <p:nvPr/>
        </p:nvSpPr>
        <p:spPr>
          <a:xfrm>
            <a:off x="220825" y="3746581"/>
            <a:ext cx="3949820" cy="544863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Комментарии учителя к домашним заданиям</a:t>
            </a:r>
            <a:endParaRPr lang="ru-RU" sz="1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928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19523"/>
            <a:ext cx="7630616" cy="828091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Чем интересна электронная образовательная среда </a:t>
            </a:r>
            <a:b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для учеников?</a:t>
            </a:r>
            <a:b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28795" y="1131590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- выполнение домашнего задания</a:t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21918" y="1606867"/>
            <a:ext cx="4408405" cy="259568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79512" y="1563638"/>
            <a:ext cx="4142406" cy="648072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ЭФУ соответствует содержанию печатного учебника</a:t>
            </a:r>
            <a:endParaRPr lang="ru-RU"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4010" y="2269426"/>
            <a:ext cx="4113409" cy="64807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Дополнительная информация</a:t>
            </a:r>
            <a:endParaRPr lang="ru-RU" sz="1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179512" y="3003798"/>
            <a:ext cx="4142405" cy="612378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Тренажеры и контрольные задания</a:t>
            </a:r>
            <a:endParaRPr lang="ru-RU" sz="1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одзаголовок 15"/>
          <p:cNvSpPr txBox="1">
            <a:spLocks/>
          </p:cNvSpPr>
          <p:nvPr/>
        </p:nvSpPr>
        <p:spPr>
          <a:xfrm>
            <a:off x="232496" y="3718518"/>
            <a:ext cx="4089447" cy="57292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Комментарии учителя к домашним заданиям</a:t>
            </a:r>
            <a:endParaRPr lang="ru-RU"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014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630616" cy="828091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7030A0"/>
                </a:solidFill>
                <a:latin typeface="+mn-lt"/>
              </a:rPr>
              <a:t>Чем интересна электронная образовательная </a:t>
            </a:r>
            <a:r>
              <a:rPr lang="ru-RU" sz="2800" b="1" dirty="0" smtClean="0">
                <a:solidFill>
                  <a:srgbClr val="7030A0"/>
                </a:solidFill>
                <a:latin typeface="+mn-lt"/>
              </a:rPr>
              <a:t>среда  </a:t>
            </a:r>
            <a:r>
              <a:rPr lang="ru-RU" sz="2800" b="1" dirty="0">
                <a:solidFill>
                  <a:srgbClr val="7030A0"/>
                </a:solidFill>
                <a:latin typeface="+mn-lt"/>
              </a:rPr>
              <a:t>для родителей?</a:t>
            </a:r>
            <a:br>
              <a:rPr lang="ru-RU" sz="2800" b="1" dirty="0">
                <a:solidFill>
                  <a:srgbClr val="7030A0"/>
                </a:solidFill>
                <a:latin typeface="+mn-lt"/>
              </a:rPr>
            </a:b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325255"/>
            <a:ext cx="42484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- могут входить в ЭОС в любое время и в любом месте где есть интернет;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- объективно оценивать выполнения домашнего задания своего ребенка; 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- увидеть оценку учителя за домашнюю работу; 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- 100% контроль за выполнением домашнего задания и успеваемостью</a:t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31590"/>
            <a:ext cx="4359772" cy="324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96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4632" cy="270029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МАСТЕР-КЛАСС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</a:rPr>
              <a:t>Школьная библиотека 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в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</a:rPr>
              <a:t>режиме </a:t>
            </a:r>
            <a:r>
              <a:rPr lang="ru-RU" sz="3600" b="1" dirty="0" err="1" smtClean="0">
                <a:solidFill>
                  <a:schemeClr val="accent4">
                    <a:lumMod val="75000"/>
                  </a:schemeClr>
                </a:solidFill>
              </a:rPr>
              <a:t>onlinе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chemeClr val="accent4">
                    <a:lumMod val="75000"/>
                  </a:schemeClr>
                </a:solidFill>
              </a:rPr>
              <a:t> (</a:t>
            </a:r>
            <a:r>
              <a:rPr lang="ru-RU" sz="2700" b="1" dirty="0">
                <a:solidFill>
                  <a:schemeClr val="accent4">
                    <a:lumMod val="75000"/>
                  </a:schemeClr>
                </a:solidFill>
              </a:rPr>
              <a:t>применение электронной образовательной среды в информационно-библиотечном центре</a:t>
            </a:r>
            <a:r>
              <a:rPr lang="ru-RU" sz="2700" b="1" dirty="0" smtClean="0">
                <a:solidFill>
                  <a:schemeClr val="accent4">
                    <a:lumMod val="75000"/>
                  </a:schemeClr>
                </a:solidFill>
              </a:rPr>
              <a:t>)</a:t>
            </a:r>
            <a:endParaRPr lang="ru-RU" sz="27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3393880"/>
            <a:ext cx="3548341" cy="81009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2800" dirty="0" err="1">
                <a:solidFill>
                  <a:schemeClr val="accent4">
                    <a:lumMod val="75000"/>
                  </a:schemeClr>
                </a:solidFill>
              </a:rPr>
              <a:t>Эриванцева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Наталия 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Юрьевна, 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заведующая библиотекой 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МАОУ «Гимназия №115» ГО </a:t>
            </a:r>
            <a:r>
              <a:rPr lang="ru-RU" sz="2800" dirty="0" err="1">
                <a:solidFill>
                  <a:schemeClr val="accent4">
                    <a:lumMod val="75000"/>
                  </a:schemeClr>
                </a:solidFill>
              </a:rPr>
              <a:t>г.Уфа</a:t>
            </a:r>
            <a:endParaRPr lang="ru-RU" sz="2800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03970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pic>
        <p:nvPicPr>
          <p:cNvPr id="7" name="Рисунок 6" descr="http://s3.timetoast.com/public/uploads/photos/3184836/resursYandex001.jpg?135344400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1510"/>
            <a:ext cx="1800200" cy="1728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504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900099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 dirty="0">
                <a:solidFill>
                  <a:srgbClr val="7030A0"/>
                </a:solidFill>
              </a:rPr>
              <a:t>По электронной образовательной среде можно </a:t>
            </a:r>
            <a:r>
              <a:rPr lang="ru-RU" sz="2800" b="1" dirty="0" smtClean="0">
                <a:solidFill>
                  <a:srgbClr val="7030A0"/>
                </a:solidFill>
              </a:rPr>
              <a:t>заниматься в школе</a:t>
            </a:r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Picture 2" descr="F:\Русское слово\!!!Презентации\Универсальные картинки\Схема_Возможности Электронной образовательной среды издательства_ВАР3_ДОРАБОТК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" t="7816" r="14868" b="73859"/>
          <a:stretch>
            <a:fillRect/>
          </a:stretch>
        </p:blipFill>
        <p:spPr bwMode="auto">
          <a:xfrm>
            <a:off x="755577" y="1256246"/>
            <a:ext cx="7632848" cy="324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32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7930" y="339503"/>
            <a:ext cx="7934509" cy="10081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По электронной образовательной среде можно заниматься в </a:t>
            </a:r>
            <a:r>
              <a:rPr lang="ru-RU" sz="2800" b="1" dirty="0" smtClean="0">
                <a:solidFill>
                  <a:srgbClr val="7030A0"/>
                </a:solidFill>
              </a:rPr>
              <a:t>любом месте где есть интернет</a:t>
            </a:r>
            <a:endParaRPr 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Picture 2" descr="F:\Русское слово\!!!Презентации\Универсальные картинки\Схема_Возможности Электронной образовательной среды издательства_ВАР3_ДОРАБОТ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5" t="29774" r="3931" b="38470"/>
          <a:stretch>
            <a:fillRect/>
          </a:stretch>
        </p:blipFill>
        <p:spPr bwMode="auto">
          <a:xfrm>
            <a:off x="971600" y="1526501"/>
            <a:ext cx="7488832" cy="276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69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684075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 dirty="0" smtClean="0">
                <a:solidFill>
                  <a:srgbClr val="7030A0"/>
                </a:solidFill>
              </a:rPr>
              <a:t>При отсутствии </a:t>
            </a:r>
            <a:r>
              <a:rPr lang="ru-RU" sz="2800" b="1" dirty="0">
                <a:solidFill>
                  <a:srgbClr val="7030A0"/>
                </a:solidFill>
              </a:rPr>
              <a:t>подключения к интернету</a:t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Picture 2" descr="F:\Русское слово\!!!Презентации\Универсальные картинки\Схема_Возможности Электронной образовательной среды издательства_ВАР3_ДОРАБОТ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1" t="62651" r="3423" b="4047"/>
          <a:stretch>
            <a:fillRect/>
          </a:stretch>
        </p:blipFill>
        <p:spPr bwMode="auto">
          <a:xfrm>
            <a:off x="1331640" y="945493"/>
            <a:ext cx="7128792" cy="334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948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3" y="195486"/>
            <a:ext cx="8496944" cy="1296144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 dirty="0">
                <a:solidFill>
                  <a:srgbClr val="7030A0"/>
                </a:solidFill>
              </a:rPr>
              <a:t>Стартовая страница электронной образовательной среды</a:t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917" t="10080" r="4204" b="3935"/>
          <a:stretch/>
        </p:blipFill>
        <p:spPr>
          <a:xfrm>
            <a:off x="676275" y="1059582"/>
            <a:ext cx="5376758" cy="30963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63256" y="3791707"/>
            <a:ext cx="2169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russlo-edu.ru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1" t="20128"/>
          <a:stretch/>
        </p:blipFill>
        <p:spPr>
          <a:xfrm>
            <a:off x="6124363" y="1764698"/>
            <a:ext cx="2948363" cy="195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6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7494"/>
            <a:ext cx="7920880" cy="3888431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7030A0"/>
                </a:solidFill>
                <a:latin typeface="+mn-lt"/>
              </a:rPr>
              <a:t>Соловей Марина Владимировна - Директор по региональному развитию ООО «Русское слово-учебник» </a:t>
            </a:r>
            <a:r>
              <a:rPr lang="en-US" sz="2000" b="1" dirty="0">
                <a:solidFill>
                  <a:srgbClr val="7030A0"/>
                </a:solidFill>
                <a:latin typeface="+mn-lt"/>
              </a:rPr>
              <a:t>solovey@russlo.ru</a:t>
            </a:r>
            <a:r>
              <a:rPr lang="ru-RU" sz="2000" b="1" dirty="0">
                <a:solidFill>
                  <a:srgbClr val="7030A0"/>
                </a:solidFill>
                <a:latin typeface="+mn-lt"/>
              </a:rPr>
              <a:t>;</a:t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sz="2000" b="1" dirty="0">
                <a:solidFill>
                  <a:srgbClr val="7030A0"/>
                </a:solidFill>
                <a:latin typeface="+mn-lt"/>
                <a:hlinkClick r:id="rId3"/>
              </a:rPr>
              <a:t>http://русское-слово.рф/</a:t>
            </a:r>
            <a:r>
              <a:rPr lang="ru-RU" sz="2000" b="1" dirty="0">
                <a:solidFill>
                  <a:srgbClr val="7030A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sz="2000" b="1" dirty="0">
                <a:solidFill>
                  <a:srgbClr val="7030A0"/>
                </a:solidFill>
                <a:latin typeface="+mn-lt"/>
                <a:hlinkClick r:id="rId4"/>
              </a:rPr>
              <a:t>http://russkoe-slovo.ru/</a:t>
            </a:r>
            <a:r>
              <a:rPr lang="ru-RU" sz="2000" b="1" dirty="0">
                <a:solidFill>
                  <a:srgbClr val="7030A0"/>
                </a:solidFill>
                <a:latin typeface="+mn-lt"/>
              </a:rPr>
              <a:t> - интернет-магазин издательства</a:t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sz="2000" b="1" dirty="0">
                <a:solidFill>
                  <a:srgbClr val="7030A0"/>
                </a:solidFill>
                <a:latin typeface="+mn-lt"/>
                <a:hlinkClick r:id="rId5"/>
              </a:rPr>
              <a:t>http://russlo-edu.ru</a:t>
            </a:r>
            <a:r>
              <a:rPr lang="ru-RU" sz="2000" b="1" dirty="0">
                <a:solidFill>
                  <a:srgbClr val="7030A0"/>
                </a:solidFill>
                <a:latin typeface="+mn-lt"/>
              </a:rPr>
              <a:t> - ЭОС "Русское слово"</a:t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sz="2000" b="1" dirty="0">
                <a:solidFill>
                  <a:srgbClr val="7030A0"/>
                </a:solidFill>
                <a:latin typeface="+mn-lt"/>
              </a:rPr>
              <a:t> </a:t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sz="2000" b="1" dirty="0">
                <a:solidFill>
                  <a:srgbClr val="7030A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sz="2000" b="1" dirty="0" err="1">
                <a:solidFill>
                  <a:srgbClr val="7030A0"/>
                </a:solidFill>
                <a:latin typeface="+mn-lt"/>
              </a:rPr>
              <a:t>Эриванцева</a:t>
            </a:r>
            <a:r>
              <a:rPr lang="ru-RU" sz="2000" b="1" dirty="0">
                <a:solidFill>
                  <a:srgbClr val="7030A0"/>
                </a:solidFill>
                <a:latin typeface="+mn-lt"/>
              </a:rPr>
              <a:t> Наталия Юрьевна – региональный представитель издательства «Русское слово»</a:t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sz="2000" b="1" dirty="0">
                <a:solidFill>
                  <a:srgbClr val="7030A0"/>
                </a:solidFill>
                <a:latin typeface="+mn-lt"/>
              </a:rPr>
              <a:t>эл. адрес:</a:t>
            </a:r>
            <a:r>
              <a:rPr lang="en-US" sz="2000" b="1" dirty="0">
                <a:solidFill>
                  <a:srgbClr val="7030A0"/>
                </a:solidFill>
                <a:latin typeface="+mn-lt"/>
              </a:rPr>
              <a:t>erivanceva@mail.ru</a:t>
            </a:r>
            <a:r>
              <a:rPr lang="ru-RU" sz="2000" b="1" dirty="0">
                <a:solidFill>
                  <a:srgbClr val="7030A0"/>
                </a:solidFill>
                <a:latin typeface="+mn-lt"/>
              </a:rPr>
              <a:t>;</a:t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sz="2000" b="1" dirty="0">
                <a:solidFill>
                  <a:srgbClr val="7030A0"/>
                </a:solidFill>
                <a:latin typeface="+mn-lt"/>
              </a:rPr>
              <a:t>    </a:t>
            </a:r>
            <a:r>
              <a:rPr lang="ru-RU" sz="2000" b="1" dirty="0" err="1">
                <a:solidFill>
                  <a:srgbClr val="7030A0"/>
                </a:solidFill>
                <a:latin typeface="+mn-lt"/>
              </a:rPr>
              <a:t>сот.тел</a:t>
            </a:r>
            <a:r>
              <a:rPr lang="ru-RU" sz="2000" b="1" dirty="0">
                <a:solidFill>
                  <a:srgbClr val="7030A0"/>
                </a:solidFill>
                <a:latin typeface="+mn-lt"/>
              </a:rPr>
              <a:t>. 8 917 75 29 741</a:t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endParaRPr lang="ru-RU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76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Picture 2" descr="https://lifeo.ru/wp-content/uploads/gifki-spasibo-za-vnimaniye-7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2996"/>
            <a:ext cx="8280920" cy="365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5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318188"/>
            <a:ext cx="7199684" cy="7560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</a:rPr>
              <a:t>Концепция развития школьных ИБЦ </a:t>
            </a:r>
            <a:endParaRPr lang="ru-RU" sz="32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49509"/>
            <a:ext cx="8496944" cy="2841935"/>
          </a:xfrm>
        </p:spPr>
        <p:txBody>
          <a:bodyPr>
            <a:normAutofit fontScale="77500" lnSpcReduction="20000"/>
          </a:bodyPr>
          <a:lstStyle/>
          <a:p>
            <a:pPr marL="342900" indent="-342900" algn="l" defTabSz="519937">
              <a:buFont typeface="Wingdings" panose="05000000000000000000" pitchFamily="2" charset="2"/>
              <a:buChar char="ü"/>
              <a:defRPr sz="2100">
                <a:latin typeface="Arial"/>
                <a:ea typeface="Arial"/>
                <a:cs typeface="Arial"/>
                <a:sym typeface="Arial"/>
              </a:defRPr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Школьная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библиотека в настоящее время должна взять на себя не только образовательную, но и воспитательную (в том числе гражданско-патриотическое,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духовно-нравственное воспитание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),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&lt;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…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&gt;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обеспечивающую и досуговую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функцию</a:t>
            </a:r>
          </a:p>
          <a:p>
            <a:pPr marL="342900" indent="-342900" algn="l" defTabSz="519937">
              <a:buFont typeface="Wingdings" panose="05000000000000000000" pitchFamily="2" charset="2"/>
              <a:buChar char="ü"/>
              <a:defRPr sz="2100">
                <a:latin typeface="Arial"/>
                <a:ea typeface="Arial"/>
                <a:cs typeface="Arial"/>
                <a:sym typeface="Arial"/>
              </a:defRPr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Школьные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фонды необходимо пополнять не только бумажными, но и электронными изданиями.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pPr marL="342900" indent="-342900" algn="l" defTabSz="519937">
              <a:buFont typeface="Wingdings" panose="05000000000000000000" pitchFamily="2" charset="2"/>
              <a:buChar char="ü"/>
              <a:defRPr sz="2100">
                <a:latin typeface="Arial"/>
                <a:ea typeface="Arial"/>
                <a:cs typeface="Arial"/>
                <a:sym typeface="Arial"/>
              </a:defRPr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Посетителям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библиотеки нужно обеспечить возможность комфортного размещения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ИБЦ с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их личными устройствами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(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воплощение идеологии «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bring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your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own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device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» – BYOD).</a:t>
            </a:r>
          </a:p>
          <a:p>
            <a:pPr marL="342900" indent="-342900" algn="l" defTabSz="519937">
              <a:buFont typeface="Wingdings" panose="05000000000000000000" pitchFamily="2" charset="2"/>
              <a:buChar char="ü"/>
              <a:defRPr sz="2100">
                <a:latin typeface="Arial"/>
                <a:ea typeface="Arial"/>
                <a:cs typeface="Arial"/>
                <a:sym typeface="Arial"/>
              </a:defRPr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каждой школьной библиотеке нужно обеспечить свободный доступ к электронным информационным и образовательным ресурсам с учетом защиты авторских и смежных прав.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B36B03F-D242-9F45-B19B-04C909E52A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35" y="478481"/>
            <a:ext cx="504056" cy="682996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82" y="873445"/>
            <a:ext cx="5696477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9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9503"/>
            <a:ext cx="5040560" cy="64807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ИБЦ</a:t>
            </a:r>
            <a:endParaRPr 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31590"/>
            <a:ext cx="5688632" cy="3159854"/>
          </a:xfrm>
        </p:spPr>
        <p:txBody>
          <a:bodyPr>
            <a:normAutofit fontScale="62500" lnSpcReduction="20000"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Формирование школьной библиотеки как важнейшего элемента современной информационно-образовательной среды в системе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образования;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Создание условий для обеспечения всех участников образовательного процесса (обучающихся, педагогов, родителей) возможности наиболее полного и быстрого доступа к информационным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ресурсам;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Оказание организационно-методической помощи по использованию информационных поисковых систем.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Рисунок 5" descr="http://www.viendoraglass.com/size/1280x768/server10-cdn/2016/12/11/small-home-library-interior-design-library-art-printable-67e9146290c2a73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1203598"/>
            <a:ext cx="3031673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334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7641" y="339502"/>
            <a:ext cx="5066487" cy="61206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Задачи ИБЦ</a:t>
            </a:r>
            <a:endParaRPr 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059582"/>
            <a:ext cx="5544616" cy="3231862"/>
          </a:xfrm>
        </p:spPr>
        <p:txBody>
          <a:bodyPr>
            <a:normAutofit fontScale="47500" lnSpcReduction="20000"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Создание нормативно-правовой базы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для обеспечения преобразований в деятельности  нового структурного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подразделения;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Организация доступа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ко всему объему программных произведений, включенных в  образовательную программу школы; справочно-информационной литературе; учебно-методической литературе за счет возможности использования виртуальных библиотек, электронных образовательных ресурсов и учебно-методических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комплексов;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Создание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комфортной среды, которая обеспечит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условия для организации индивидуальной и групповой работы  за счет зонирования и расширения пространства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библиотеки;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Установление программного обеспечение 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для легитимного и безопасного использования ресурсов информационного центра. 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726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923661" y="4657446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Рисунок 5" descr="https://3.bp.blogspot.com/-TQ-tFK4q6Og/WIDhgZsNaXI/AAAAAAAAFkM/7tSpuFsIbkYkBqaKk5GPNFWT_RAD_FvgwCLcB/s1600/Ydm3XZaoVRU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1" t="8390" r="5976" b="8150"/>
          <a:stretch/>
        </p:blipFill>
        <p:spPr bwMode="auto">
          <a:xfrm>
            <a:off x="6084168" y="1131589"/>
            <a:ext cx="2937124" cy="3096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299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11510"/>
            <a:ext cx="7772400" cy="864096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914986"/>
              </p:ext>
            </p:extLst>
          </p:nvPr>
        </p:nvGraphicFramePr>
        <p:xfrm>
          <a:off x="467544" y="483519"/>
          <a:ext cx="4707095" cy="3894342"/>
        </p:xfrm>
        <a:graphic>
          <a:graphicData uri="http://schemas.openxmlformats.org/drawingml/2006/table">
            <a:tbl>
              <a:tblPr firstRow="1" firstCol="1" bandRow="1"/>
              <a:tblGrid>
                <a:gridCol w="4613115"/>
                <a:gridCol w="93980"/>
              </a:tblGrid>
              <a:tr h="940494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</a:pPr>
                      <a:r>
                        <a:rPr lang="ru-RU" sz="18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нормативно-правовой базы </a:t>
                      </a:r>
                      <a:r>
                        <a:rPr lang="ru-RU" sz="18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обеспечения преобразований в деятельности  нового структурного </a:t>
                      </a:r>
                      <a:r>
                        <a:rPr lang="ru-RU" sz="18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</a:t>
                      </a:r>
                      <a:endParaRPr lang="ru-RU" sz="1800" b="1" i="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41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04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принятие положения об информационно – библиотечном </a:t>
                      </a:r>
                      <a:r>
                        <a:rPr lang="ru-RU" sz="14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центре;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55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принятие правил пользования электронными образовательными </a:t>
                      </a:r>
                      <a:r>
                        <a:rPr lang="ru-RU" sz="14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ресурсами;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804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принятие регламента пользования </a:t>
                      </a:r>
                      <a:r>
                        <a:rPr lang="ru-RU" sz="14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МФУ;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9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принятие  программы развития </a:t>
                      </a:r>
                      <a:r>
                        <a:rPr lang="ru-RU" sz="14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ИБЦ;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804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инструкций по технике безопасности при работе с персональными компьютерами.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Рисунок 6" descr="http://bondari-school.68edu.ru/wp-content/uploads/2017/04/perezentac.zona-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87574"/>
            <a:ext cx="3384376" cy="3303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843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23479"/>
            <a:ext cx="8568952" cy="648071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Организация доступа к программным произведений за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счет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использования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виртуальных библиотек, электронных образовательных ресурсов и учебно-методических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комплексов</a:t>
            </a:r>
            <a:endParaRPr lang="ru-RU" sz="16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349" y="771550"/>
            <a:ext cx="5824803" cy="3600400"/>
          </a:xfrm>
        </p:spPr>
        <p:txBody>
          <a:bodyPr>
            <a:no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sz="1200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образовательных ресурсов на бумажных и электронных носителях («100 книг по истории, культуре и литературе народов Российской Федерации, рекомендуемых школьникам к самостоятельному прочтению» http://w\vw.openeducation.fondeduxu/ и http://kniglOO.spbu.ru .).</a:t>
            </a:r>
            <a:endParaRPr lang="ru-RU" sz="1200" dirty="0">
              <a:solidFill>
                <a:schemeClr val="accent4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Подключение </a:t>
            </a:r>
            <a:r>
              <a:rPr lang="ru-RU" sz="1200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 виртуальным  ресурсам:               -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порталу НЭБ</a:t>
            </a:r>
            <a:r>
              <a:rPr lang="ru-RU" sz="1200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(заключение договора с оператором «Национальной электронной библиотеки» (НЭБ</a:t>
            </a: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);                                             </a:t>
            </a:r>
            <a:r>
              <a:rPr lang="ru-RU" sz="1200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i="1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порталу РШБА</a:t>
            </a:r>
            <a:r>
              <a:rPr lang="ru-RU" sz="1200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- http://rusla.ru/rsba/technology/) - 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u="sng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электронные библиотеки</a:t>
            </a:r>
            <a:r>
              <a:rPr lang="ru-RU" sz="1200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u="sng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электронные СМИ</a:t>
            </a:r>
            <a:r>
              <a:rPr lang="ru-RU" sz="1200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u="sng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интернет-сайты писателей</a:t>
            </a:r>
            <a:r>
              <a:rPr lang="ru-RU" sz="1200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u="sng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учебные и педагогические издательства</a:t>
            </a:r>
            <a:r>
              <a:rPr lang="ru-RU" sz="1200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u="sng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сайты школьных библиотек</a:t>
            </a:r>
            <a:r>
              <a:rPr lang="ru-RU" sz="1200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u="sng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зарубежные порталы и другие ресурсы интернета</a:t>
            </a:r>
            <a:r>
              <a:rPr lang="ru-RU" sz="1200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u="sng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образовательные сайты планеты</a:t>
            </a:r>
            <a:r>
              <a:rPr lang="ru-RU" sz="1200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171450" indent="-17145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ЭБС </a:t>
            </a:r>
            <a:r>
              <a:rPr lang="ru-RU" sz="1200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Библиошкола</a:t>
            </a:r>
            <a:r>
              <a:rPr lang="ru-RU" sz="1200" dirty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»   - инновационный образовательный ресурс,         открывающий новые возможности электронно-образовательной среды, а также предоставляющий доступ к учебно-методической и познавательной литературе. </a:t>
            </a:r>
            <a:endParaRPr lang="ru-RU" sz="1200" dirty="0" smtClean="0">
              <a:solidFill>
                <a:schemeClr val="accent4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ЛитРес:Школа - </a:t>
            </a: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Полный </a:t>
            </a:r>
            <a:r>
              <a:rPr lang="ru-RU" sz="1200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каталог проекта включает в себя свыше 6400 произведений. Ознакомиться с ним можно по ссылке: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+mj-lt"/>
                <a:cs typeface="Arial" panose="020B0604020202020204" pitchFamily="34" charset="0"/>
                <a:hlinkClick r:id="rId10"/>
              </a:rPr>
              <a:t>sch.litres.ru</a:t>
            </a:r>
            <a:endParaRPr lang="ru-RU" sz="1200" dirty="0">
              <a:latin typeface="+mj-lt"/>
              <a:cs typeface="Arial" panose="020B0604020202020204" pitchFamily="34" charset="0"/>
            </a:endParaRPr>
          </a:p>
          <a:p>
            <a:pPr algn="l">
              <a:lnSpc>
                <a:spcPct val="115000"/>
              </a:lnSpc>
              <a:spcBef>
                <a:spcPts val="1000"/>
              </a:spcBef>
            </a:pPr>
            <a:endParaRPr lang="ru-RU" sz="1200" dirty="0">
              <a:solidFill>
                <a:schemeClr val="accent4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endParaRPr lang="ru-RU" sz="1200" b="1" dirty="0">
              <a:solidFill>
                <a:srgbClr val="4F81BD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58538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Рисунок 5" descr="https://ipk.kuz-edu.ru/images/phocagallery/31.10.2016/thumbs/phoca_thumb_l_17.10.2016-0027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843558"/>
            <a:ext cx="2952328" cy="3096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577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4735" y="339502"/>
            <a:ext cx="5398368" cy="468051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4">
                    <a:lumMod val="75000"/>
                  </a:schemeClr>
                </a:solidFill>
              </a:rPr>
              <a:t>Создание </a:t>
            </a:r>
            <a:r>
              <a:rPr lang="ru-RU" sz="3100" b="1" dirty="0">
                <a:solidFill>
                  <a:schemeClr val="accent4">
                    <a:lumMod val="75000"/>
                  </a:schemeClr>
                </a:solidFill>
              </a:rPr>
              <a:t>комфортной </a:t>
            </a:r>
            <a:r>
              <a:rPr lang="ru-RU" sz="3100" b="1" dirty="0" smtClean="0">
                <a:solidFill>
                  <a:schemeClr val="accent4">
                    <a:lumMod val="75000"/>
                  </a:schemeClr>
                </a:solidFill>
              </a:rPr>
              <a:t>среды</a:t>
            </a: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3381" y="987574"/>
            <a:ext cx="5248739" cy="3168352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1.Организация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зонирования помещений библиотеки за счёт реконструкции её помещений с выделением следующих зон:</a:t>
            </a:r>
            <a:endParaRPr lang="ru-RU" sz="1700" dirty="0"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00" i="1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Зона абонемента открытого доступа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700" dirty="0"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00" i="1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Зона коллективной работы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700" dirty="0"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00" i="1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Зона тиражирования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2.Приобретение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необходимого технического оборудования, компьютерной техники для 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обеспечения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доступа к информационным ресурсам, в том числе через Интернет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cs typeface="Times New Roman" panose="02020603050405020304" pitchFamily="18" charset="0"/>
              </a:rPr>
              <a:t>3.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Установка технического 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оборудования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компьютерной техники в ИБЦ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cs typeface="Times New Roman" panose="02020603050405020304" pitchFamily="18" charset="0"/>
              </a:rPr>
              <a:t>4.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Приобретение, установка и размещение мебели в 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зондированных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пространствах ИБЦ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5.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Оборудованное 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современной̆ системой̆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компьютерного 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учёта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фондов и 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читателей̆ </a:t>
            </a:r>
            <a:r>
              <a:rPr lang="ru-RU" sz="1700" dirty="0" smtClean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1800" dirty="0" smtClean="0">
                <a:solidFill>
                  <a:srgbClr val="7030A0"/>
                </a:solidFill>
              </a:rPr>
              <a:t>АБИС нового </a:t>
            </a:r>
            <a:r>
              <a:rPr lang="ru-RU" sz="1800" dirty="0">
                <a:solidFill>
                  <a:srgbClr val="7030A0"/>
                </a:solidFill>
              </a:rPr>
              <a:t>поколения </a:t>
            </a:r>
            <a:r>
              <a:rPr lang="ru-RU" sz="1800" dirty="0" smtClean="0">
                <a:solidFill>
                  <a:srgbClr val="7030A0"/>
                </a:solidFill>
              </a:rPr>
              <a:t>«МАРК </a:t>
            </a:r>
            <a:r>
              <a:rPr lang="ru-RU" sz="1800" dirty="0" err="1" smtClean="0">
                <a:solidFill>
                  <a:srgbClr val="7030A0"/>
                </a:solidFill>
              </a:rPr>
              <a:t>Cloud</a:t>
            </a:r>
            <a:r>
              <a:rPr lang="ru-RU" sz="1800" dirty="0" smtClean="0">
                <a:solidFill>
                  <a:srgbClr val="7030A0"/>
                </a:solidFill>
              </a:rPr>
              <a:t>»)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рабочее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место педагога-библиотекаря (компьютер, МФУ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l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6.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дополнительных рабочих мест с 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подводкой̆ </a:t>
            </a:r>
            <a:r>
              <a:rPr lang="ru-RU" sz="17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электрики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ru-RU" sz="1700" dirty="0"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ru-RU" sz="1600" dirty="0"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ru-RU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28159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Рисунок 5" descr="http://kimvestnik.ru/wp-content/uploads/2017/10/3665123458-810x54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015" y="1131590"/>
            <a:ext cx="3168352" cy="2778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387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339502"/>
            <a:ext cx="7992888" cy="7200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Программное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обеспечение  для легитимного и безопасного использования ресурсов информационного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центра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275606"/>
            <a:ext cx="6048672" cy="264629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1.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Обеспечение </a:t>
            </a:r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Wi-Fi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с ограниченным (детским) доступом в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Интернет;</a:t>
            </a:r>
            <a:endParaRPr lang="ru-RU" sz="2000" dirty="0"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2.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Установка антивирусного ПО, а также защиты от хакерских и других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атак;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3.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Установка Программы для организации конференц-связи  ( </a:t>
            </a:r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000" dirty="0"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4.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Установка специальных фильтров содержимого на нескольких уровнях: на уровне протоколов передачи данных по сети, на уровне интернет-шлюзов, на уровне центрального сервера, на уровне ПК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пользователей̆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Сергея 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7ноября 2018 г.</a:t>
            </a:r>
          </a:p>
          <a:p>
            <a:endParaRPr lang="ru-RU" dirty="0"/>
          </a:p>
        </p:txBody>
      </p:sp>
      <p:pic>
        <p:nvPicPr>
          <p:cNvPr id="6" name="Рисунок 5" descr="https://bnews.kz/storage/b2/b26879668261a72bc3971e4e0d7f6f29_resize_w_600_h_3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279" y="1275606"/>
            <a:ext cx="2360209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695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706</TotalTime>
  <Words>1266</Words>
  <Application>Microsoft Office PowerPoint</Application>
  <PresentationFormat>Экран (16:9)</PresentationFormat>
  <Paragraphs>172</Paragraphs>
  <Slides>25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Arial Narrow</vt:lpstr>
      <vt:lpstr>Calibri</vt:lpstr>
      <vt:lpstr>Times New Roman</vt:lpstr>
      <vt:lpstr>Wingdings</vt:lpstr>
      <vt:lpstr>УМСО_7-10_ноября_2018</vt:lpstr>
      <vt:lpstr>Презентация PowerPoint</vt:lpstr>
      <vt:lpstr>МАСТЕР-КЛАСС «Школьная библиотека  в режиме onlinе»  (применение электронной образовательной среды в информационно-библиотечном центре)</vt:lpstr>
      <vt:lpstr>Концепция развития школьных ИБЦ </vt:lpstr>
      <vt:lpstr>Цели ИБЦ</vt:lpstr>
      <vt:lpstr>Задачи ИБЦ</vt:lpstr>
      <vt:lpstr>Презентация PowerPoint</vt:lpstr>
      <vt:lpstr>Организация доступа к программным произведений за счет использования виртуальных библиотек, электронных образовательных ресурсов и учебно-методических комплексов</vt:lpstr>
      <vt:lpstr>Создание комфортной среды</vt:lpstr>
      <vt:lpstr>Программное обеспечение  для легитимного и безопасного использования ресурсов информационного центра</vt:lpstr>
      <vt:lpstr>Функции ИБЦ</vt:lpstr>
      <vt:lpstr>Внедрение инновационных технологий </vt:lpstr>
      <vt:lpstr>Коллектив гимназии активно сотрудничает с издательством «Русское слово»  в сфере продвижения электронной образовательной среды  </vt:lpstr>
      <vt:lpstr>Электронная образовательная среда - логическое продолжение электронного учебника работающего в режиме onlinе </vt:lpstr>
      <vt:lpstr>Чем интересна электронная образовательная среда  для учителя? </vt:lpstr>
      <vt:lpstr>Конструктор заданий </vt:lpstr>
      <vt:lpstr>Возможность написать сообщение в чат, или каждому лично </vt:lpstr>
      <vt:lpstr>Чем интересна электронная образовательная среда   для учеников? </vt:lpstr>
      <vt:lpstr>Чем интересна электронная образовательная среда   для учеников? </vt:lpstr>
      <vt:lpstr>Чем интересна электронная образовательная среда  для родителей? </vt:lpstr>
      <vt:lpstr>По электронной образовательной среде можно заниматься в школе </vt:lpstr>
      <vt:lpstr>По электронной образовательной среде можно заниматься в любом месте где есть интернет</vt:lpstr>
      <vt:lpstr>При отсутствии подключения к интернету </vt:lpstr>
      <vt:lpstr>Стартовая страница электронной образовательной среды </vt:lpstr>
      <vt:lpstr>Соловей Марина Владимировна - Директор по региональному развитию ООО «Русское слово-учебник» solovey@russlo.ru; http://русское-слово.рф/ http://russkoe-slovo.ru/ - интернет-магазин издательства http://russlo-edu.ru - ЭОС "Русское слово"    Эриванцева Наталия Юрьевна – региональный представитель издательства «Русское слово» эл. адрес:erivanceva@mail.ru;     сот.тел. 8 917 75 29 741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user</cp:lastModifiedBy>
  <cp:revision>31</cp:revision>
  <dcterms:created xsi:type="dcterms:W3CDTF">2018-11-02T10:29:20Z</dcterms:created>
  <dcterms:modified xsi:type="dcterms:W3CDTF">2018-11-06T12:30:45Z</dcterms:modified>
</cp:coreProperties>
</file>