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6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0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21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4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5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9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3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2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9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56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Haga clic para modificar el estilo de título del patrón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0AEC8-8E1A-440A-B999-AE0BFFAD7B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3A9F7-5C16-49B9-A496-24F506D7BC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9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00251" y="3685180"/>
            <a:ext cx="11716108" cy="202270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Буллинг</a:t>
            </a:r>
            <a:r>
              <a:rPr lang="ru-RU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форма </a:t>
            </a:r>
            <a:r>
              <a:rPr lang="ru-RU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девиантного</a:t>
            </a:r>
            <a:r>
              <a:rPr lang="ru-RU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поведения: проблемы и пути профилактики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6728" y="6045958"/>
            <a:ext cx="11579631" cy="65509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И.Р. Хох – заведующий отделом психологического сопровождения и профилактики с телефоном доверия ГАУЗ РКПЦ МЗ РБ, кандидат психологических наук, главный медицинский психолог МЗ РБ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://interesnoje.ru/wp-content/uploads/2017/10/60ad4a328270c2e8e3fb747ac89e83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89" y="117980"/>
            <a:ext cx="5715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52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6259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Буллинг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Основные положения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3899" y="1146412"/>
            <a:ext cx="7151426" cy="5711588"/>
          </a:xfrm>
        </p:spPr>
        <p:txBody>
          <a:bodyPr>
            <a:noAutofit/>
          </a:bodyPr>
          <a:lstStyle/>
          <a:p>
            <a:r>
              <a:rPr lang="ru-RU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Буллинг</a:t>
            </a:r>
            <a:r>
              <a:rPr lang="ru-RU" sz="3200" dirty="0"/>
              <a:t> (травля) – очень болезненная и сложная тема для всех участников школьного сообщества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Выделяют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прямую травлю </a:t>
            </a:r>
            <a:r>
              <a:rPr lang="ru-RU" sz="3200" dirty="0"/>
              <a:t>(ребенка бьют, обзывают, дразнят, портят его вещи или отбирают у него деньги) и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косвенную</a:t>
            </a:r>
            <a:r>
              <a:rPr lang="ru-RU" sz="3200" dirty="0"/>
              <a:t> (о ребенке распространяют слухи и сплетни, бойкотируют его, избегают, манипулируют </a:t>
            </a:r>
            <a:r>
              <a:rPr lang="ru-RU" sz="3200" dirty="0" smtClean="0"/>
              <a:t>дружбой и др.)</a:t>
            </a:r>
          </a:p>
          <a:p>
            <a:r>
              <a:rPr lang="ru-RU" sz="3200" dirty="0" smtClean="0"/>
              <a:t>Имеют разную степень заметности.</a:t>
            </a:r>
            <a:endParaRPr lang="ru-RU" sz="3200" dirty="0"/>
          </a:p>
        </p:txBody>
      </p:sp>
      <p:pic>
        <p:nvPicPr>
          <p:cNvPr id="2050" name="Picture 2" descr="https://econet.ru/uploads/pictures/454443/content_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325" y="2191334"/>
            <a:ext cx="4526508" cy="300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97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45" y="193157"/>
            <a:ext cx="11525061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Психологические механизмы формирования агрессивного поведения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7819" y="1421394"/>
            <a:ext cx="7043594" cy="526006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Школа</a:t>
            </a:r>
            <a:r>
              <a:rPr lang="ru-RU" dirty="0"/>
              <a:t> является изначально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конкурентной 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средой</a:t>
            </a:r>
            <a:r>
              <a:rPr lang="ru-RU" dirty="0" smtClean="0"/>
              <a:t>.</a:t>
            </a:r>
          </a:p>
          <a:p>
            <a:r>
              <a:rPr lang="ru-RU" dirty="0"/>
              <a:t>Ключевой фигурой в том, как именно конструируется история о травле в классе, является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учитель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Процветают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мифы о школьной травле</a:t>
            </a:r>
            <a:r>
              <a:rPr lang="ru-RU" dirty="0"/>
              <a:t>, способствующие ее </a:t>
            </a:r>
            <a:r>
              <a:rPr lang="ru-RU" dirty="0" smtClean="0"/>
              <a:t>распространению.</a:t>
            </a:r>
          </a:p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Родители</a:t>
            </a:r>
            <a:r>
              <a:rPr lang="ru-RU" dirty="0"/>
              <a:t> и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значимые взрослые </a:t>
            </a:r>
            <a:r>
              <a:rPr lang="ru-RU" dirty="0"/>
              <a:t>(учителя школ) влияют на развитие агрессивного </a:t>
            </a:r>
            <a:r>
              <a:rPr lang="ru-RU" dirty="0" smtClean="0"/>
              <a:t>поведения ребенка через научение.</a:t>
            </a:r>
          </a:p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Жесткость</a:t>
            </a:r>
            <a:r>
              <a:rPr lang="ru-RU" dirty="0" smtClean="0"/>
              <a:t> (жестокость) 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наказания</a:t>
            </a:r>
            <a:r>
              <a:rPr lang="ru-RU" dirty="0" smtClean="0"/>
              <a:t> ребенка.</a:t>
            </a:r>
            <a:endParaRPr lang="ru-RU" dirty="0"/>
          </a:p>
        </p:txBody>
      </p:sp>
      <p:pic>
        <p:nvPicPr>
          <p:cNvPr id="1026" name="Picture 2" descr="https://upages.io/userfiles/thumbs/xEHIXiAkQRnpyQlRSx1jkg7Q_700_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413" y="2308635"/>
            <a:ext cx="4680641" cy="36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87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1177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Прогнозы и последствия </a:t>
            </a:r>
            <a:r>
              <a:rPr lang="ru-RU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буллинга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2550" y="1167897"/>
            <a:ext cx="6826314" cy="543207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Дети (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жертвы) </a:t>
            </a:r>
            <a:r>
              <a:rPr lang="ru-RU" dirty="0" smtClean="0"/>
              <a:t>испытывают </a:t>
            </a:r>
            <a:r>
              <a:rPr lang="ru-RU" dirty="0"/>
              <a:t>много сложностей с физическим и психическим здоровьем, благополучием и учебной успеваемостью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Дети 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(преследователи)</a:t>
            </a:r>
            <a:r>
              <a:rPr lang="ru-RU" dirty="0" smtClean="0"/>
              <a:t> </a:t>
            </a:r>
            <a:r>
              <a:rPr lang="ru-RU" dirty="0"/>
              <a:t>часто присваивают агрессивный и неуважительный способ поведения с другими людьми и пренебрежение правилами как основной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Дети («преследователи/жертва») </a:t>
            </a:r>
            <a:r>
              <a:rPr lang="ru-RU" dirty="0" smtClean="0"/>
              <a:t>показывают </a:t>
            </a:r>
            <a:r>
              <a:rPr lang="ru-RU" dirty="0"/>
              <a:t>самый высокий уровень суицидов и </a:t>
            </a:r>
            <a:r>
              <a:rPr lang="ru-RU" dirty="0" err="1"/>
              <a:t>аутоагрессивного</a:t>
            </a:r>
            <a:r>
              <a:rPr lang="ru-RU" dirty="0"/>
              <a:t> поведения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Дети (свидетели травли)</a:t>
            </a:r>
            <a:r>
              <a:rPr lang="ru-RU" dirty="0" smtClean="0"/>
              <a:t> </a:t>
            </a:r>
            <a:r>
              <a:rPr lang="ru-RU" dirty="0"/>
              <a:t>ощущают небезопасность </a:t>
            </a:r>
            <a:r>
              <a:rPr lang="ru-RU" dirty="0" smtClean="0"/>
              <a:t>среды, испытывают </a:t>
            </a:r>
            <a:r>
              <a:rPr lang="ru-RU" dirty="0"/>
              <a:t>страх, беспомощность, стыд за свое бездействие, и одновременно чувствуют желание присоединиться к гонениям. </a:t>
            </a:r>
          </a:p>
        </p:txBody>
      </p:sp>
      <p:pic>
        <p:nvPicPr>
          <p:cNvPr id="2050" name="Picture 2" descr="https://www.rayapos.com/wp-content/uploads/2017/07/ilustrasi-bully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864" y="1828800"/>
            <a:ext cx="4934138" cy="390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7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57457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Профилактика </a:t>
            </a:r>
            <a:r>
              <a:rPr lang="ru-RU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буллинга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6871" y="1186005"/>
            <a:ext cx="7514377" cy="554072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Работа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 качеством психолого-педагогическим процесса в целом </a:t>
            </a:r>
            <a:r>
              <a:rPr lang="ru-RU" dirty="0"/>
              <a:t>(повышение эффективности классного руководства, тренинги </a:t>
            </a:r>
            <a:r>
              <a:rPr lang="ru-RU" dirty="0" err="1"/>
              <a:t>командообразования</a:t>
            </a:r>
            <a:r>
              <a:rPr lang="ru-RU" dirty="0"/>
              <a:t>, социальных навыков в классе, включение родительского сообщества в жизнь школы и др</a:t>
            </a:r>
            <a:r>
              <a:rPr lang="ru-RU" dirty="0" smtClean="0"/>
              <a:t>.).</a:t>
            </a:r>
          </a:p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Тематическая работа с проблемой </a:t>
            </a:r>
            <a:r>
              <a:rPr lang="ru-RU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буллинга</a:t>
            </a:r>
            <a:r>
              <a:rPr lang="ru-RU" dirty="0" smtClean="0"/>
              <a:t>, включающая выработку </a:t>
            </a:r>
            <a:r>
              <a:rPr lang="ru-RU" dirty="0"/>
              <a:t>определений, правил и алгоритмов в среде специалистов, и затем </a:t>
            </a:r>
            <a:r>
              <a:rPr lang="ru-RU" dirty="0" smtClean="0"/>
              <a:t>непосредственное </a:t>
            </a:r>
            <a:r>
              <a:rPr lang="ru-RU" dirty="0"/>
              <a:t>обсуждение темы травли и способов обращения с ней с детьми.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6" name="Picture 4" descr="http://popsop.ru/wp-content/uploads/2016/11/stopbullyin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675" y="2161432"/>
            <a:ext cx="4095184" cy="298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412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272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Заключение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649991" y="1194273"/>
            <a:ext cx="6318689" cy="54509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Ситуации </a:t>
            </a: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травли</a:t>
            </a:r>
            <a:r>
              <a:rPr lang="ru-RU" sz="3600" dirty="0"/>
              <a:t> не являются нормой, вызывают множество серьезных негативных последствий и нуждаются в том, чтобы на них обращали внимание, обсуждали, прекращали и по возможности предупреждали.</a:t>
            </a:r>
          </a:p>
        </p:txBody>
      </p:sp>
      <p:pic>
        <p:nvPicPr>
          <p:cNvPr id="4100" name="Picture 4" descr="http://school22ufa.ucoz.ru/2015-2016/2017-2018/foto/bulling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3" y="1194272"/>
            <a:ext cx="5278438" cy="527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75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datas/geometrija/List-Mjobiusa/0016-016-Spasibo-za-vnim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32" y="1140783"/>
            <a:ext cx="6190903" cy="53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71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332</Words>
  <Application>Microsoft Office PowerPoint</Application>
  <PresentationFormat>Произвольный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La mente</vt:lpstr>
      <vt:lpstr> Буллинг как форма девиантного поведения: проблемы и пути профилактики</vt:lpstr>
      <vt:lpstr>Буллинг. Основные положения</vt:lpstr>
      <vt:lpstr>Психологические механизмы формирования агрессивного поведения</vt:lpstr>
      <vt:lpstr>Прогнозы и последствия буллинга</vt:lpstr>
      <vt:lpstr>Профилактика буллинга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 как форма девиантного поведения: проблемы и пути профилактики</dc:title>
  <dc:creator>Ирина</dc:creator>
  <cp:lastModifiedBy>Гумерова Светлана Салаватовна</cp:lastModifiedBy>
  <cp:revision>7</cp:revision>
  <dcterms:created xsi:type="dcterms:W3CDTF">2018-11-05T16:18:44Z</dcterms:created>
  <dcterms:modified xsi:type="dcterms:W3CDTF">2018-11-13T12:50:45Z</dcterms:modified>
</cp:coreProperties>
</file>