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9"/>
  </p:notesMasterIdLst>
  <p:sldIdLst>
    <p:sldId id="256" r:id="rId2"/>
    <p:sldId id="389" r:id="rId3"/>
    <p:sldId id="411" r:id="rId4"/>
    <p:sldId id="421" r:id="rId5"/>
    <p:sldId id="419" r:id="rId6"/>
    <p:sldId id="424" r:id="rId7"/>
    <p:sldId id="422" r:id="rId8"/>
    <p:sldId id="430" r:id="rId9"/>
    <p:sldId id="420" r:id="rId10"/>
    <p:sldId id="410" r:id="rId11"/>
    <p:sldId id="409" r:id="rId12"/>
    <p:sldId id="418" r:id="rId13"/>
    <p:sldId id="400" r:id="rId14"/>
    <p:sldId id="396" r:id="rId15"/>
    <p:sldId id="391" r:id="rId16"/>
    <p:sldId id="417" r:id="rId17"/>
    <p:sldId id="398" r:id="rId18"/>
    <p:sldId id="431" r:id="rId19"/>
    <p:sldId id="425" r:id="rId20"/>
    <p:sldId id="429" r:id="rId21"/>
    <p:sldId id="423" r:id="rId22"/>
    <p:sldId id="397" r:id="rId23"/>
    <p:sldId id="402" r:id="rId24"/>
    <p:sldId id="407" r:id="rId25"/>
    <p:sldId id="414" r:id="rId26"/>
    <p:sldId id="405" r:id="rId27"/>
    <p:sldId id="388" r:id="rId28"/>
    <p:sldId id="427" r:id="rId29"/>
    <p:sldId id="428" r:id="rId30"/>
    <p:sldId id="432" r:id="rId31"/>
    <p:sldId id="433" r:id="rId32"/>
    <p:sldId id="356" r:id="rId33"/>
    <p:sldId id="439" r:id="rId34"/>
    <p:sldId id="342" r:id="rId35"/>
    <p:sldId id="359" r:id="rId36"/>
    <p:sldId id="339" r:id="rId37"/>
    <p:sldId id="360" r:id="rId38"/>
    <p:sldId id="361" r:id="rId39"/>
    <p:sldId id="362" r:id="rId40"/>
    <p:sldId id="346" r:id="rId41"/>
    <p:sldId id="364" r:id="rId42"/>
    <p:sldId id="365" r:id="rId43"/>
    <p:sldId id="366" r:id="rId44"/>
    <p:sldId id="367" r:id="rId45"/>
    <p:sldId id="347" r:id="rId46"/>
    <p:sldId id="434" r:id="rId47"/>
    <p:sldId id="348" r:id="rId48"/>
    <p:sldId id="435" r:id="rId49"/>
    <p:sldId id="436" r:id="rId50"/>
    <p:sldId id="437" r:id="rId51"/>
    <p:sldId id="438" r:id="rId52"/>
    <p:sldId id="349" r:id="rId53"/>
    <p:sldId id="350" r:id="rId54"/>
    <p:sldId id="351" r:id="rId55"/>
    <p:sldId id="352" r:id="rId56"/>
    <p:sldId id="354" r:id="rId57"/>
    <p:sldId id="441" r:id="rId58"/>
    <p:sldId id="355" r:id="rId59"/>
    <p:sldId id="323" r:id="rId60"/>
    <p:sldId id="324" r:id="rId61"/>
    <p:sldId id="325" r:id="rId62"/>
    <p:sldId id="266" r:id="rId63"/>
    <p:sldId id="264" r:id="rId64"/>
    <p:sldId id="265" r:id="rId65"/>
    <p:sldId id="368" r:id="rId66"/>
    <p:sldId id="327" r:id="rId67"/>
    <p:sldId id="283" r:id="rId68"/>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756"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28647E-9C0E-4866-8DB7-0EF7B238176C}" type="datetimeFigureOut">
              <a:rPr lang="ru-RU" smtClean="0"/>
              <a:pPr/>
              <a:t>13.11.2018</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D8AF7D-A6D5-4D68-B439-7314ECF82758}" type="slidenum">
              <a:rPr lang="ru-RU" smtClean="0"/>
              <a:pPr/>
              <a:t>‹#›</a:t>
            </a:fld>
            <a:endParaRPr lang="ru-RU"/>
          </a:p>
        </p:txBody>
      </p:sp>
    </p:spTree>
    <p:extLst>
      <p:ext uri="{BB962C8B-B14F-4D97-AF65-F5344CB8AC3E}">
        <p14:creationId xmlns:p14="http://schemas.microsoft.com/office/powerpoint/2010/main" val="715291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AD8AF7D-A6D5-4D68-B439-7314ECF82758}"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miter lim="800000"/>
            <a:headEnd/>
            <a:tailEnd/>
          </a:ln>
        </p:spPr>
        <p:txBody>
          <a:bodyPr/>
          <a:lstStyle/>
          <a:p>
            <a:fld id="{785A573E-8F23-4786-A08E-5D21BEDF8175}" type="slidenum">
              <a:rPr lang="ru-RU" smtClean="0"/>
              <a:pPr/>
              <a:t>66</a:t>
            </a:fld>
            <a:endParaRPr lang="ru-RU" smtClean="0"/>
          </a:p>
        </p:txBody>
      </p:sp>
      <p:sp>
        <p:nvSpPr>
          <p:cNvPr id="19459" name="Rectangle 2"/>
          <p:cNvSpPr>
            <a:spLocks noGrp="1" noRot="1" noChangeAspect="1" noChangeArrowheads="1" noTextEdit="1"/>
          </p:cNvSpPr>
          <p:nvPr>
            <p:ph type="sldImg"/>
          </p:nvPr>
        </p:nvSpPr>
        <p:spPr>
          <a:xfrm>
            <a:off x="382588" y="695325"/>
            <a:ext cx="6091237" cy="3427413"/>
          </a:xfrm>
          <a:ln/>
        </p:spPr>
      </p:sp>
      <p:sp>
        <p:nvSpPr>
          <p:cNvPr id="19460" name="Rectangle 3"/>
          <p:cNvSpPr>
            <a:spLocks noGrp="1" noChangeArrowheads="1"/>
          </p:cNvSpPr>
          <p:nvPr>
            <p:ph type="body" idx="1"/>
          </p:nvPr>
        </p:nvSpPr>
        <p:spPr>
          <a:noFill/>
        </p:spPr>
        <p:txBody>
          <a:bodyPr wrap="none" anchor="ctr"/>
          <a:lstStyle/>
          <a:p>
            <a:pPr eaLnBrk="1" hangingPunct="1"/>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6"/>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15"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95"/>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1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4025510"/>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13.11.2018</a:t>
            </a:fld>
            <a:endParaRPr lang="ru-RU"/>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54.jpeg"/><Relationship Id="rId4" Type="http://schemas.openxmlformats.org/officeDocument/2006/relationships/image" Target="../media/image53.jpe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76.jpeg"/></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428610"/>
            <a:ext cx="8727294" cy="2357454"/>
          </a:xfrm>
        </p:spPr>
        <p:txBody>
          <a:bodyPr>
            <a:normAutofit fontScale="90000"/>
          </a:bodyPr>
          <a:lstStyle/>
          <a:p>
            <a:pPr algn="ctr"/>
            <a:r>
              <a:rPr lang="ru-RU" b="1" dirty="0" smtClean="0">
                <a:latin typeface="Times New Roman" pitchFamily="18" charset="0"/>
                <a:cs typeface="Times New Roman" pitchFamily="18" charset="0"/>
              </a:rPr>
              <a:t>Организация служб школьной медиации,</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как профилактика насилия школе.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Из опыта работы </a:t>
            </a:r>
            <a:endParaRPr lang="ru-RU" b="1" dirty="0"/>
          </a:p>
        </p:txBody>
      </p:sp>
      <p:sp>
        <p:nvSpPr>
          <p:cNvPr id="3" name="Подзаголовок 2"/>
          <p:cNvSpPr>
            <a:spLocks noGrp="1"/>
          </p:cNvSpPr>
          <p:nvPr>
            <p:ph type="subTitle" idx="1"/>
          </p:nvPr>
        </p:nvSpPr>
        <p:spPr>
          <a:xfrm>
            <a:off x="5143504" y="2786064"/>
            <a:ext cx="3695696" cy="1393042"/>
          </a:xfrm>
        </p:spPr>
        <p:txBody>
          <a:bodyPr>
            <a:normAutofit fontScale="62500" lnSpcReduction="20000"/>
          </a:bodyPr>
          <a:lstStyle/>
          <a:p>
            <a:r>
              <a:rPr lang="ru-RU" sz="2400" dirty="0" smtClean="0">
                <a:latin typeface="Times New Roman" pitchFamily="18" charset="0"/>
                <a:cs typeface="Times New Roman" pitchFamily="18" charset="0"/>
              </a:rPr>
              <a:t>Подготовила  Руководитель РМО педагогов психологов ОУ Калининского района</a:t>
            </a: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ГО г.Уфа</a:t>
            </a:r>
          </a:p>
          <a:p>
            <a:r>
              <a:rPr lang="ru-RU" sz="2400" dirty="0" smtClean="0">
                <a:latin typeface="Times New Roman" pitchFamily="18" charset="0"/>
                <a:cs typeface="Times New Roman" pitchFamily="18" charset="0"/>
              </a:rPr>
              <a:t>педагог-психолог </a:t>
            </a:r>
            <a:endParaRPr lang="en-US"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МБОУ Школа№75 </a:t>
            </a:r>
          </a:p>
          <a:p>
            <a:r>
              <a:rPr lang="ru-RU" sz="2400" dirty="0" err="1" smtClean="0">
                <a:latin typeface="Times New Roman" pitchFamily="18" charset="0"/>
                <a:cs typeface="Times New Roman" pitchFamily="18" charset="0"/>
              </a:rPr>
              <a:t>Самигуллина</a:t>
            </a:r>
            <a:r>
              <a:rPr lang="ru-RU" sz="2400" dirty="0" smtClean="0">
                <a:latin typeface="Times New Roman" pitchFamily="18" charset="0"/>
                <a:cs typeface="Times New Roman" pitchFamily="18" charset="0"/>
              </a:rPr>
              <a:t> Н.А</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5" name="Рисунок 4" descr="logo_min.png"/>
          <p:cNvPicPr>
            <a:picLocks noChangeAspect="1"/>
          </p:cNvPicPr>
          <p:nvPr/>
        </p:nvPicPr>
        <p:blipFill>
          <a:blip r:embed="rId3" cstate="print"/>
          <a:stretch>
            <a:fillRect/>
          </a:stretch>
        </p:blipFill>
        <p:spPr>
          <a:xfrm>
            <a:off x="857224" y="2196704"/>
            <a:ext cx="1857388" cy="1768091"/>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371950"/>
            <a:ext cx="9144000" cy="77155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60718"/>
            <a:ext cx="8064896" cy="857256"/>
          </a:xfrm>
        </p:spPr>
        <p:txBody>
          <a:bodyPr>
            <a:noAutofit/>
          </a:bodyPr>
          <a:lstStyle/>
          <a:p>
            <a:pPr algn="ctr"/>
            <a:r>
              <a:rPr lang="ru-RU" sz="3600" b="1" dirty="0" smtClean="0">
                <a:latin typeface="Times New Roman" pitchFamily="18" charset="0"/>
                <a:cs typeface="Times New Roman" pitchFamily="18" charset="0"/>
              </a:rPr>
              <a:t>Групповые психологические занятия  «Тропа Доверия»</a:t>
            </a:r>
            <a:endParaRPr lang="ru-RU" sz="3600" b="1" dirty="0">
              <a:latin typeface="Times New Roman" pitchFamily="18" charset="0"/>
              <a:cs typeface="Times New Roman" pitchFamily="18" charset="0"/>
            </a:endParaRPr>
          </a:p>
        </p:txBody>
      </p:sp>
      <p:sp>
        <p:nvSpPr>
          <p:cNvPr id="6" name="Содержимое 5"/>
          <p:cNvSpPr>
            <a:spLocks noGrp="1"/>
          </p:cNvSpPr>
          <p:nvPr>
            <p:ph idx="1"/>
          </p:nvPr>
        </p:nvSpPr>
        <p:spPr>
          <a:xfrm>
            <a:off x="4714876" y="1393023"/>
            <a:ext cx="4000528" cy="3600450"/>
          </a:xfrm>
        </p:spPr>
        <p:txBody>
          <a:bodyPr/>
          <a:lstStyle/>
          <a:p>
            <a:endParaRPr lang="ru-RU" dirty="0"/>
          </a:p>
        </p:txBody>
      </p:sp>
      <p:pic>
        <p:nvPicPr>
          <p:cNvPr id="5" name="Рисунок 4" descr="Проф.буллинга1.jpg"/>
          <p:cNvPicPr>
            <a:picLocks noChangeAspect="1"/>
          </p:cNvPicPr>
          <p:nvPr/>
        </p:nvPicPr>
        <p:blipFill>
          <a:blip r:embed="rId2" cstate="print"/>
          <a:stretch>
            <a:fillRect/>
          </a:stretch>
        </p:blipFill>
        <p:spPr>
          <a:xfrm>
            <a:off x="4932040" y="1275606"/>
            <a:ext cx="3436929" cy="3102800"/>
          </a:xfrm>
          <a:prstGeom prst="rect">
            <a:avLst/>
          </a:prstGeom>
        </p:spPr>
      </p:pic>
      <p:pic>
        <p:nvPicPr>
          <p:cNvPr id="7" name="Рисунок 6" descr="Психологическое групповое занятие Тропа доверия.jpg"/>
          <p:cNvPicPr>
            <a:picLocks noChangeAspect="1"/>
          </p:cNvPicPr>
          <p:nvPr/>
        </p:nvPicPr>
        <p:blipFill>
          <a:blip r:embed="rId3" cstate="print"/>
          <a:stretch>
            <a:fillRect/>
          </a:stretch>
        </p:blipFill>
        <p:spPr>
          <a:xfrm>
            <a:off x="642910" y="1071556"/>
            <a:ext cx="3497042" cy="3216619"/>
          </a:xfrm>
          <a:prstGeom prst="rect">
            <a:avLst/>
          </a:prstGeom>
        </p:spPr>
      </p:pic>
      <p:pic>
        <p:nvPicPr>
          <p:cNvPr id="8" name="Рисунок 7"/>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500576"/>
            <a:ext cx="9144000" cy="642924"/>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SC06114"/>
          <p:cNvPicPr>
            <a:picLocks noChangeAspect="1" noChangeArrowheads="1"/>
          </p:cNvPicPr>
          <p:nvPr/>
        </p:nvPicPr>
        <p:blipFill>
          <a:blip r:embed="rId2" cstate="print"/>
          <a:srcRect/>
          <a:stretch>
            <a:fillRect/>
          </a:stretch>
        </p:blipFill>
        <p:spPr bwMode="auto">
          <a:xfrm>
            <a:off x="574074" y="160719"/>
            <a:ext cx="4426526" cy="2483039"/>
          </a:xfrm>
          <a:prstGeom prst="rect">
            <a:avLst/>
          </a:prstGeom>
          <a:noFill/>
          <a:ln w="9525">
            <a:noFill/>
            <a:miter lim="800000"/>
            <a:headEnd/>
            <a:tailEnd/>
          </a:ln>
        </p:spPr>
      </p:pic>
      <p:pic>
        <p:nvPicPr>
          <p:cNvPr id="3075" name="Picture 3" descr="DSC06304"/>
          <p:cNvPicPr>
            <a:picLocks noChangeAspect="1" noChangeArrowheads="1"/>
          </p:cNvPicPr>
          <p:nvPr/>
        </p:nvPicPr>
        <p:blipFill>
          <a:blip r:embed="rId3" cstate="print"/>
          <a:srcRect/>
          <a:stretch>
            <a:fillRect/>
          </a:stretch>
        </p:blipFill>
        <p:spPr bwMode="auto">
          <a:xfrm>
            <a:off x="4572000" y="2035968"/>
            <a:ext cx="4429156" cy="2457271"/>
          </a:xfrm>
          <a:prstGeom prst="rect">
            <a:avLst/>
          </a:prstGeom>
          <a:noFill/>
          <a:ln w="9525">
            <a:noFill/>
            <a:miter lim="800000"/>
            <a:headEnd/>
            <a:tailEnd/>
          </a:ln>
        </p:spPr>
      </p:pic>
      <p:sp>
        <p:nvSpPr>
          <p:cNvPr id="4" name="Прямоугольник 3"/>
          <p:cNvSpPr/>
          <p:nvPr/>
        </p:nvSpPr>
        <p:spPr>
          <a:xfrm>
            <a:off x="4930868" y="627544"/>
            <a:ext cx="4213132" cy="1015663"/>
          </a:xfrm>
          <a:prstGeom prst="rect">
            <a:avLst/>
          </a:prstGeom>
          <a:noFill/>
          <a:ln>
            <a:solidFill>
              <a:schemeClr val="accent2">
                <a:lumMod val="40000"/>
                <a:lumOff val="60000"/>
              </a:schemeClr>
            </a:solidFill>
          </a:ln>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6000" b="1" dirty="0">
                <a:ln w="11430"/>
                <a:effectLst>
                  <a:outerShdw blurRad="50800" dist="39000" dir="5460000" algn="tl">
                    <a:srgbClr val="000000">
                      <a:alpha val="38000"/>
                    </a:srgbClr>
                  </a:outerShdw>
                </a:effectLst>
                <a:latin typeface="Times New Roman" pitchFamily="18" charset="0"/>
                <a:cs typeface="Times New Roman" pitchFamily="18" charset="0"/>
              </a:rPr>
              <a:t>Тропа</a:t>
            </a:r>
          </a:p>
        </p:txBody>
      </p:sp>
      <p:sp>
        <p:nvSpPr>
          <p:cNvPr id="5" name="Прямоугольник 4"/>
          <p:cNvSpPr/>
          <p:nvPr/>
        </p:nvSpPr>
        <p:spPr>
          <a:xfrm>
            <a:off x="0" y="3111821"/>
            <a:ext cx="4213132" cy="1015663"/>
          </a:xfrm>
          <a:prstGeom prst="rect">
            <a:avLst/>
          </a:prstGeom>
          <a:noFill/>
          <a:ln>
            <a:solidFill>
              <a:schemeClr val="accent2">
                <a:lumMod val="40000"/>
                <a:lumOff val="60000"/>
              </a:schemeClr>
            </a:solidFill>
          </a:ln>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6000" b="1" dirty="0">
                <a:ln w="11430"/>
                <a:effectLst>
                  <a:outerShdw blurRad="50800" dist="39000" dir="5460000" algn="tl">
                    <a:srgbClr val="000000">
                      <a:alpha val="38000"/>
                    </a:srgbClr>
                  </a:outerShdw>
                </a:effectLst>
                <a:latin typeface="Times New Roman" pitchFamily="18" charset="0"/>
                <a:cs typeface="Times New Roman" pitchFamily="18" charset="0"/>
              </a:rPr>
              <a:t>доверия</a:t>
            </a:r>
          </a:p>
        </p:txBody>
      </p:sp>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0"/>
            <a:ext cx="9001156" cy="954107"/>
          </a:xfrm>
          <a:prstGeom prst="rect">
            <a:avLst/>
          </a:prstGeom>
          <a:noFill/>
          <a:ln>
            <a:solidFill>
              <a:schemeClr val="accent2">
                <a:lumMod val="40000"/>
                <a:lumOff val="60000"/>
              </a:schemeClr>
            </a:solidFill>
          </a:ln>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2800" b="1" dirty="0">
                <a:ln w="11430"/>
                <a:solidFill>
                  <a:schemeClr val="accent4">
                    <a:lumMod val="75000"/>
                  </a:schemeClr>
                </a:solidFill>
                <a:latin typeface="Times New Roman" pitchFamily="18" charset="0"/>
                <a:cs typeface="Times New Roman" pitchFamily="18" charset="0"/>
              </a:rPr>
              <a:t>Занятия по программе «Самосовершенствование личности, готовой к социальному </a:t>
            </a:r>
            <a:r>
              <a:rPr lang="ru-RU" sz="2800" b="1" dirty="0">
                <a:ln w="11430"/>
                <a:solidFill>
                  <a:schemeClr val="accent4">
                    <a:lumMod val="75000"/>
                  </a:schemeClr>
                </a:solidFill>
                <a:effectLst>
                  <a:outerShdw blurRad="50800" dist="39000" dir="5460000" algn="tl">
                    <a:srgbClr val="000000">
                      <a:alpha val="38000"/>
                    </a:srgbClr>
                  </a:outerShdw>
                </a:effectLst>
                <a:latin typeface="Times New Roman" pitchFamily="18" charset="0"/>
                <a:cs typeface="Times New Roman" pitchFamily="18" charset="0"/>
              </a:rPr>
              <a:t>самоопределению</a:t>
            </a:r>
            <a:r>
              <a:rPr lang="ru-RU" sz="2800" b="1" dirty="0">
                <a:ln w="11430"/>
                <a:effectLst>
                  <a:outerShdw blurRad="50800" dist="39000" dir="5460000" algn="tl">
                    <a:srgbClr val="000000">
                      <a:alpha val="38000"/>
                    </a:srgbClr>
                  </a:outerShdw>
                </a:effectLst>
                <a:latin typeface="Times New Roman" pitchFamily="18" charset="0"/>
                <a:cs typeface="Times New Roman" pitchFamily="18" charset="0"/>
              </a:rPr>
              <a:t>» </a:t>
            </a:r>
          </a:p>
        </p:txBody>
      </p:sp>
      <p:pic>
        <p:nvPicPr>
          <p:cNvPr id="2051" name="Picture 2" descr="C:\Documents and Settings\Admin\Рабочий стол\Антинаркотические\Фотки на форум\DSC06158.JPG"/>
          <p:cNvPicPr>
            <a:picLocks noChangeAspect="1" noChangeArrowheads="1"/>
          </p:cNvPicPr>
          <p:nvPr/>
        </p:nvPicPr>
        <p:blipFill>
          <a:blip r:embed="rId2" cstate="print"/>
          <a:srcRect/>
          <a:stretch>
            <a:fillRect/>
          </a:stretch>
        </p:blipFill>
        <p:spPr bwMode="auto">
          <a:xfrm>
            <a:off x="1" y="2678907"/>
            <a:ext cx="3923927" cy="2206645"/>
          </a:xfrm>
          <a:prstGeom prst="rect">
            <a:avLst/>
          </a:prstGeom>
          <a:noFill/>
          <a:ln w="9525">
            <a:noFill/>
            <a:miter lim="800000"/>
            <a:headEnd/>
            <a:tailEnd/>
          </a:ln>
        </p:spPr>
      </p:pic>
      <p:pic>
        <p:nvPicPr>
          <p:cNvPr id="2052" name="Picture 4" descr="C:\Documents and Settings\Admin\Рабочий стол\Антинаркотические\Фотки на форум\DSC06658.JPG"/>
          <p:cNvPicPr>
            <a:picLocks noChangeAspect="1" noChangeArrowheads="1"/>
          </p:cNvPicPr>
          <p:nvPr/>
        </p:nvPicPr>
        <p:blipFill>
          <a:blip r:embed="rId3" cstate="print"/>
          <a:srcRect/>
          <a:stretch>
            <a:fillRect/>
          </a:stretch>
        </p:blipFill>
        <p:spPr bwMode="auto">
          <a:xfrm>
            <a:off x="1115616" y="1071564"/>
            <a:ext cx="3356372" cy="1887960"/>
          </a:xfrm>
          <a:prstGeom prst="rect">
            <a:avLst/>
          </a:prstGeom>
          <a:noFill/>
          <a:ln w="9525">
            <a:noFill/>
            <a:miter lim="800000"/>
            <a:headEnd/>
            <a:tailEnd/>
          </a:ln>
        </p:spPr>
      </p:pic>
      <p:pic>
        <p:nvPicPr>
          <p:cNvPr id="2054" name="Picture 3" descr="C:\Documents and Settings\Admin\Рабочий стол\Антинаркотические\Фотки на форум\DSC06694.JPG"/>
          <p:cNvPicPr>
            <a:picLocks noChangeAspect="1" noChangeArrowheads="1"/>
          </p:cNvPicPr>
          <p:nvPr/>
        </p:nvPicPr>
        <p:blipFill>
          <a:blip r:embed="rId4" cstate="print"/>
          <a:srcRect/>
          <a:stretch>
            <a:fillRect/>
          </a:stretch>
        </p:blipFill>
        <p:spPr bwMode="auto">
          <a:xfrm>
            <a:off x="4716016" y="1071564"/>
            <a:ext cx="3380234" cy="1901382"/>
          </a:xfrm>
          <a:prstGeom prst="rect">
            <a:avLst/>
          </a:prstGeom>
          <a:noFill/>
          <a:ln w="9525">
            <a:noFill/>
            <a:miter lim="800000"/>
            <a:headEnd/>
            <a:tailEnd/>
          </a:ln>
        </p:spPr>
      </p:pic>
      <p:pic>
        <p:nvPicPr>
          <p:cNvPr id="7" name="Рисунок 6"/>
          <p:cNvPicPr>
            <a:picLocks noChangeAspect="1"/>
          </p:cNvPicPr>
          <p:nvPr/>
        </p:nvPicPr>
        <p:blipFill rotWithShape="1">
          <a:blip r:embed="rId5" cstate="print">
            <a:extLst>
              <a:ext uri="{28A0092B-C50C-407E-A947-70E740481C1C}">
                <a14:useLocalDpi xmlns:a14="http://schemas.microsoft.com/office/drawing/2010/main" val="0"/>
              </a:ext>
            </a:extLst>
          </a:blip>
          <a:srcRect t="3239" b="79131"/>
          <a:stretch/>
        </p:blipFill>
        <p:spPr>
          <a:xfrm>
            <a:off x="0" y="4500576"/>
            <a:ext cx="9144000" cy="642924"/>
          </a:xfrm>
          <a:prstGeom prst="rect">
            <a:avLst/>
          </a:prstGeom>
        </p:spPr>
      </p:pic>
      <p:pic>
        <p:nvPicPr>
          <p:cNvPr id="2053" name="Picture 5" descr="C:\Documents and Settings\Admin\Рабочий стол\Антинаркотические\Фотки на форум\Изображение 449.jpg"/>
          <p:cNvPicPr>
            <a:picLocks noChangeAspect="1" noChangeArrowheads="1"/>
          </p:cNvPicPr>
          <p:nvPr/>
        </p:nvPicPr>
        <p:blipFill>
          <a:blip r:embed="rId6" cstate="print"/>
          <a:srcRect/>
          <a:stretch>
            <a:fillRect/>
          </a:stretch>
        </p:blipFill>
        <p:spPr bwMode="auto">
          <a:xfrm>
            <a:off x="5004048" y="2787774"/>
            <a:ext cx="3326758" cy="1871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75032"/>
            <a:ext cx="8208912" cy="857250"/>
          </a:xfrm>
        </p:spPr>
        <p:txBody>
          <a:bodyPr>
            <a:noAutofit/>
          </a:bodyPr>
          <a:lstStyle/>
          <a:p>
            <a:pPr algn="ctr"/>
            <a:r>
              <a:rPr lang="ru-RU" sz="3000" b="1" dirty="0" smtClean="0">
                <a:latin typeface="Times New Roman" pitchFamily="18" charset="0"/>
                <a:cs typeface="Times New Roman" pitchFamily="18" charset="0"/>
              </a:rPr>
              <a:t>Занятия с обучающимися, проводимые Центром  «</a:t>
            </a:r>
            <a:r>
              <a:rPr lang="ru-RU" sz="3000" b="1" dirty="0" err="1" smtClean="0">
                <a:latin typeface="Times New Roman" pitchFamily="18" charset="0"/>
                <a:cs typeface="Times New Roman" pitchFamily="18" charset="0"/>
              </a:rPr>
              <a:t>Журавушка</a:t>
            </a:r>
            <a:r>
              <a:rPr lang="ru-RU" sz="3000" b="1" dirty="0" smtClean="0">
                <a:latin typeface="Times New Roman" pitchFamily="18" charset="0"/>
                <a:cs typeface="Times New Roman" pitchFamily="18" charset="0"/>
              </a:rPr>
              <a:t>»</a:t>
            </a:r>
            <a:br>
              <a:rPr lang="ru-RU" sz="3000" b="1" dirty="0" smtClean="0">
                <a:latin typeface="Times New Roman" pitchFamily="18" charset="0"/>
                <a:cs typeface="Times New Roman" pitchFamily="18" charset="0"/>
              </a:rPr>
            </a:br>
            <a:r>
              <a:rPr lang="ru-RU" sz="3000" b="1" dirty="0" smtClean="0">
                <a:latin typeface="Times New Roman" pitchFamily="18" charset="0"/>
                <a:cs typeface="Times New Roman" pitchFamily="18" charset="0"/>
              </a:rPr>
              <a:t> Акция   «Хочу, могу, знаю!» </a:t>
            </a:r>
            <a:endParaRPr lang="ru-RU" sz="3000" b="1" dirty="0">
              <a:latin typeface="Times New Roman" pitchFamily="18" charset="0"/>
              <a:cs typeface="Times New Roman" pitchFamily="18" charset="0"/>
            </a:endParaRPr>
          </a:p>
        </p:txBody>
      </p:sp>
      <p:pic>
        <p:nvPicPr>
          <p:cNvPr id="6" name="Содержимое 6" descr="1.JPG"/>
          <p:cNvPicPr>
            <a:picLocks noGrp="1" noChangeAspect="1"/>
          </p:cNvPicPr>
          <p:nvPr>
            <p:ph idx="1"/>
          </p:nvPr>
        </p:nvPicPr>
        <p:blipFill>
          <a:blip r:embed="rId2" cstate="print"/>
          <a:srcRect r="1" b="8197"/>
          <a:stretch>
            <a:fillRect/>
          </a:stretch>
        </p:blipFill>
        <p:spPr>
          <a:xfrm>
            <a:off x="611560" y="1563638"/>
            <a:ext cx="3995936" cy="2542886"/>
          </a:xfrm>
        </p:spPr>
      </p:pic>
      <p:pic>
        <p:nvPicPr>
          <p:cNvPr id="8" name="Содержимое 3" descr="IMG_3016.JPG"/>
          <p:cNvPicPr>
            <a:picLocks noChangeAspect="1"/>
          </p:cNvPicPr>
          <p:nvPr/>
        </p:nvPicPr>
        <p:blipFill>
          <a:blip r:embed="rId3" cstate="print"/>
          <a:stretch>
            <a:fillRect/>
          </a:stretch>
        </p:blipFill>
        <p:spPr>
          <a:xfrm>
            <a:off x="4860032" y="1635646"/>
            <a:ext cx="3275856" cy="2237527"/>
          </a:xfrm>
          <a:prstGeom prst="rect">
            <a:avLst/>
          </a:prstGeom>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500576"/>
            <a:ext cx="9144000" cy="64292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4000" b="1" dirty="0" smtClean="0">
                <a:latin typeface="Times New Roman" pitchFamily="18" charset="0"/>
                <a:cs typeface="Times New Roman" pitchFamily="18" charset="0"/>
              </a:rPr>
              <a:t>Занятия с детьми </a:t>
            </a:r>
            <a:br>
              <a:rPr lang="ru-RU" sz="4000" b="1" dirty="0" smtClean="0">
                <a:latin typeface="Times New Roman" pitchFamily="18" charset="0"/>
                <a:cs typeface="Times New Roman" pitchFamily="18" charset="0"/>
              </a:rPr>
            </a:br>
            <a:r>
              <a:rPr lang="ru-RU" sz="4000" b="1" dirty="0" smtClean="0">
                <a:latin typeface="Times New Roman" pitchFamily="18" charset="0"/>
                <a:cs typeface="Times New Roman" pitchFamily="18" charset="0"/>
              </a:rPr>
              <a:t> «Как остановить насилие»</a:t>
            </a:r>
            <a:endParaRPr lang="ru-RU" sz="4000" b="1" dirty="0">
              <a:latin typeface="Times New Roman" pitchFamily="18" charset="0"/>
              <a:cs typeface="Times New Roman" pitchFamily="18" charset="0"/>
            </a:endParaRPr>
          </a:p>
        </p:txBody>
      </p:sp>
      <p:pic>
        <p:nvPicPr>
          <p:cNvPr id="4" name="Содержимое 3" descr="20171006_104904.jpg"/>
          <p:cNvPicPr>
            <a:picLocks noGrp="1" noChangeAspect="1"/>
          </p:cNvPicPr>
          <p:nvPr>
            <p:ph idx="1"/>
          </p:nvPr>
        </p:nvPicPr>
        <p:blipFill>
          <a:blip r:embed="rId2" cstate="print"/>
          <a:stretch>
            <a:fillRect/>
          </a:stretch>
        </p:blipFill>
        <p:spPr>
          <a:xfrm>
            <a:off x="357158" y="1500181"/>
            <a:ext cx="3998818" cy="2749188"/>
          </a:xfrm>
        </p:spPr>
      </p:pic>
      <p:pic>
        <p:nvPicPr>
          <p:cNvPr id="5" name="Рисунок 4" descr="20171006_110203.jpg"/>
          <p:cNvPicPr>
            <a:picLocks noChangeAspect="1"/>
          </p:cNvPicPr>
          <p:nvPr/>
        </p:nvPicPr>
        <p:blipFill>
          <a:blip r:embed="rId3" cstate="print"/>
          <a:srcRect l="9091" t="8621"/>
          <a:stretch>
            <a:fillRect/>
          </a:stretch>
        </p:blipFill>
        <p:spPr>
          <a:xfrm>
            <a:off x="5204750" y="1607345"/>
            <a:ext cx="3296339" cy="2620590"/>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smtClean="0">
                <a:latin typeface="Times New Roman" pitchFamily="18" charset="0"/>
                <a:cs typeface="Times New Roman" pitchFamily="18" charset="0"/>
              </a:rPr>
              <a:t>Занятие  «Знаю ! Умею! Могу!»</a:t>
            </a:r>
            <a:endParaRPr lang="ru-RU" sz="4000" b="1" dirty="0">
              <a:latin typeface="Times New Roman" pitchFamily="18" charset="0"/>
              <a:cs typeface="Times New Roman" pitchFamily="18" charset="0"/>
            </a:endParaRPr>
          </a:p>
        </p:txBody>
      </p:sp>
      <p:pic>
        <p:nvPicPr>
          <p:cNvPr id="6" name="Содержимое 5" descr="20171006_111158.jpg"/>
          <p:cNvPicPr>
            <a:picLocks noGrp="1" noChangeAspect="1"/>
          </p:cNvPicPr>
          <p:nvPr>
            <p:ph idx="1"/>
          </p:nvPr>
        </p:nvPicPr>
        <p:blipFill>
          <a:blip r:embed="rId2" cstate="print"/>
          <a:stretch>
            <a:fillRect/>
          </a:stretch>
        </p:blipFill>
        <p:spPr>
          <a:xfrm>
            <a:off x="1571605" y="964396"/>
            <a:ext cx="6034617" cy="3394472"/>
          </a:xfrm>
        </p:spPr>
      </p:pic>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a:xfrm>
            <a:off x="457200" y="0"/>
            <a:ext cx="8229600" cy="857250"/>
          </a:xfrm>
        </p:spPr>
        <p:txBody>
          <a:bodyPr>
            <a:normAutofit fontScale="90000"/>
          </a:bodyPr>
          <a:lstStyle/>
          <a:p>
            <a:pPr algn="ctr"/>
            <a:r>
              <a:rPr lang="ru-RU" sz="3600" b="1" dirty="0" smtClean="0">
                <a:solidFill>
                  <a:schemeClr val="tx1"/>
                </a:solidFill>
                <a:latin typeface="Times New Roman" pitchFamily="18" charset="0"/>
                <a:cs typeface="Times New Roman" pitchFamily="18" charset="0"/>
              </a:rPr>
              <a:t>Конкурс рисунков </a:t>
            </a:r>
            <a:br>
              <a:rPr lang="ru-RU" sz="3600" b="1" dirty="0" smtClean="0">
                <a:solidFill>
                  <a:schemeClr val="tx1"/>
                </a:solidFill>
                <a:latin typeface="Times New Roman" pitchFamily="18" charset="0"/>
                <a:cs typeface="Times New Roman" pitchFamily="18" charset="0"/>
              </a:rPr>
            </a:br>
            <a:r>
              <a:rPr lang="ru-RU" sz="3600" b="1" dirty="0" smtClean="0">
                <a:solidFill>
                  <a:schemeClr val="tx1"/>
                </a:solidFill>
                <a:latin typeface="Times New Roman" pitchFamily="18" charset="0"/>
                <a:cs typeface="Times New Roman" pitchFamily="18" charset="0"/>
              </a:rPr>
              <a:t>«Скажи телефону </a:t>
            </a:r>
            <a:r>
              <a:rPr lang="ru-RU" sz="3600" b="1" dirty="0" err="1" smtClean="0">
                <a:solidFill>
                  <a:schemeClr val="tx1"/>
                </a:solidFill>
                <a:latin typeface="Times New Roman" pitchFamily="18" charset="0"/>
                <a:cs typeface="Times New Roman" pitchFamily="18" charset="0"/>
              </a:rPr>
              <a:t>доверия-ДА</a:t>
            </a:r>
            <a:r>
              <a:rPr lang="ru-RU" sz="3600" b="1" dirty="0" smtClean="0">
                <a:solidFill>
                  <a:schemeClr val="tx1"/>
                </a:solidFill>
                <a:latin typeface="Times New Roman" pitchFamily="18" charset="0"/>
                <a:cs typeface="Times New Roman" pitchFamily="18" charset="0"/>
              </a:rPr>
              <a:t>!»</a:t>
            </a:r>
          </a:p>
        </p:txBody>
      </p:sp>
      <p:pic>
        <p:nvPicPr>
          <p:cNvPr id="7170" name="Picture 2" descr="C:\Users\Анна\Documents\Конкурс На страже детства\IMG-20160511-WA0014.jpg"/>
          <p:cNvPicPr>
            <a:picLocks noChangeAspect="1" noChangeArrowheads="1"/>
          </p:cNvPicPr>
          <p:nvPr/>
        </p:nvPicPr>
        <p:blipFill>
          <a:blip r:embed="rId2" cstate="print"/>
          <a:srcRect/>
          <a:stretch>
            <a:fillRect/>
          </a:stretch>
        </p:blipFill>
        <p:spPr bwMode="auto">
          <a:xfrm>
            <a:off x="613156" y="742950"/>
            <a:ext cx="3999116" cy="1684784"/>
          </a:xfrm>
          <a:prstGeom prst="rect">
            <a:avLst/>
          </a:prstGeom>
          <a:ln>
            <a:noFill/>
          </a:ln>
          <a:effectLst>
            <a:softEdge rad="112500"/>
          </a:effectLst>
        </p:spPr>
      </p:pic>
      <p:pic>
        <p:nvPicPr>
          <p:cNvPr id="7171" name="Picture 3" descr="C:\Users\Анна\Documents\Конкурс На страже детства\IMG-20160511-WA0012.jpg"/>
          <p:cNvPicPr>
            <a:picLocks noChangeAspect="1" noChangeArrowheads="1"/>
          </p:cNvPicPr>
          <p:nvPr/>
        </p:nvPicPr>
        <p:blipFill>
          <a:blip r:embed="rId3" cstate="print"/>
          <a:srcRect/>
          <a:stretch>
            <a:fillRect/>
          </a:stretch>
        </p:blipFill>
        <p:spPr bwMode="auto">
          <a:xfrm>
            <a:off x="5144884" y="742950"/>
            <a:ext cx="3999116" cy="1684784"/>
          </a:xfrm>
          <a:prstGeom prst="rect">
            <a:avLst/>
          </a:prstGeom>
          <a:ln>
            <a:noFill/>
          </a:ln>
          <a:effectLst>
            <a:softEdge rad="112500"/>
          </a:effectLst>
        </p:spPr>
      </p:pic>
      <p:pic>
        <p:nvPicPr>
          <p:cNvPr id="7172" name="Picture 4" descr="C:\Users\Анна\Downloads\IMG_20180921_143126.jpg"/>
          <p:cNvPicPr>
            <a:picLocks noChangeAspect="1" noChangeArrowheads="1"/>
          </p:cNvPicPr>
          <p:nvPr/>
        </p:nvPicPr>
        <p:blipFill>
          <a:blip r:embed="rId4" cstate="print"/>
          <a:srcRect t="2646" b="6349"/>
          <a:stretch>
            <a:fillRect/>
          </a:stretch>
        </p:blipFill>
        <p:spPr bwMode="auto">
          <a:xfrm>
            <a:off x="2267744" y="2283718"/>
            <a:ext cx="4183360" cy="2141482"/>
          </a:xfrm>
          <a:prstGeom prst="rect">
            <a:avLst/>
          </a:prstGeom>
          <a:ln>
            <a:noFill/>
          </a:ln>
          <a:effectLst>
            <a:softEdge rad="112500"/>
          </a:effectLst>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214296"/>
            <a:ext cx="7498080" cy="857250"/>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Занятия «Как научить ребенка управлять своими чувствами и эмоциями</a:t>
            </a:r>
            <a:r>
              <a:rPr lang="ru-RU" sz="3200" b="1" dirty="0" smtClean="0">
                <a:latin typeface="Times New Roman" pitchFamily="18" charset="0"/>
                <a:cs typeface="Times New Roman" pitchFamily="18" charset="0"/>
              </a:rPr>
              <a:t>»</a:t>
            </a:r>
            <a:endParaRPr lang="ru-RU" sz="3200" b="1" dirty="0">
              <a:latin typeface="Times New Roman" pitchFamily="18" charset="0"/>
              <a:cs typeface="Times New Roman" pitchFamily="18" charset="0"/>
            </a:endParaRPr>
          </a:p>
        </p:txBody>
      </p:sp>
      <p:pic>
        <p:nvPicPr>
          <p:cNvPr id="4" name="Содержимое 3" descr="20171006_113142.jpg"/>
          <p:cNvPicPr>
            <a:picLocks noGrp="1" noChangeAspect="1"/>
          </p:cNvPicPr>
          <p:nvPr>
            <p:ph idx="1"/>
          </p:nvPr>
        </p:nvPicPr>
        <p:blipFill>
          <a:blip r:embed="rId2" cstate="print"/>
          <a:srcRect t="22322" r="6249"/>
          <a:stretch>
            <a:fillRect/>
          </a:stretch>
        </p:blipFill>
        <p:spPr>
          <a:xfrm>
            <a:off x="683568" y="1017974"/>
            <a:ext cx="4174184" cy="3226966"/>
          </a:xfrm>
        </p:spPr>
      </p:pic>
      <p:pic>
        <p:nvPicPr>
          <p:cNvPr id="6" name="Содержимое 3" descr="20171006_115743.jpg"/>
          <p:cNvPicPr>
            <a:picLocks noChangeAspect="1"/>
          </p:cNvPicPr>
          <p:nvPr/>
        </p:nvPicPr>
        <p:blipFill>
          <a:blip r:embed="rId3" cstate="print"/>
          <a:srcRect t="1091" r="-4043"/>
          <a:stretch>
            <a:fillRect/>
          </a:stretch>
        </p:blipFill>
        <p:spPr>
          <a:xfrm>
            <a:off x="5076056" y="1059582"/>
            <a:ext cx="3494160" cy="3203007"/>
          </a:xfrm>
          <a:prstGeom prst="rect">
            <a:avLst/>
          </a:prstGeom>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a:xfrm>
            <a:off x="152400" y="205979"/>
            <a:ext cx="8991600" cy="857250"/>
          </a:xfrm>
        </p:spPr>
        <p:txBody>
          <a:bodyPr>
            <a:normAutofit fontScale="90000"/>
          </a:bodyPr>
          <a:lstStyle/>
          <a:p>
            <a:pPr algn="ctr"/>
            <a:r>
              <a:rPr lang="ru-RU" sz="3600" b="1" dirty="0" smtClean="0">
                <a:solidFill>
                  <a:schemeClr val="tx1"/>
                </a:solidFill>
                <a:latin typeface="Times New Roman" pitchFamily="18" charset="0"/>
                <a:cs typeface="Times New Roman" pitchFamily="18" charset="0"/>
              </a:rPr>
              <a:t>Индивидуальные занятия с обучающимися</a:t>
            </a:r>
          </a:p>
        </p:txBody>
      </p:sp>
      <p:pic>
        <p:nvPicPr>
          <p:cNvPr id="6146" name="Picture 2" descr="C:\Users\Анна\Downloads\IMG_20180921_111212.jpg"/>
          <p:cNvPicPr>
            <a:picLocks noChangeAspect="1" noChangeArrowheads="1"/>
          </p:cNvPicPr>
          <p:nvPr/>
        </p:nvPicPr>
        <p:blipFill>
          <a:blip r:embed="rId2" cstate="print"/>
          <a:srcRect/>
          <a:stretch>
            <a:fillRect/>
          </a:stretch>
        </p:blipFill>
        <p:spPr bwMode="auto">
          <a:xfrm>
            <a:off x="755576" y="915566"/>
            <a:ext cx="3720855" cy="2092981"/>
          </a:xfrm>
          <a:prstGeom prst="rect">
            <a:avLst/>
          </a:prstGeom>
          <a:ln>
            <a:noFill/>
          </a:ln>
          <a:effectLst>
            <a:softEdge rad="112500"/>
          </a:effectLst>
        </p:spPr>
      </p:pic>
      <p:pic>
        <p:nvPicPr>
          <p:cNvPr id="6147" name="Picture 3" descr="C:\Users\Анна\Downloads\IMG_20180921_105221.jpg"/>
          <p:cNvPicPr>
            <a:picLocks noChangeAspect="1" noChangeArrowheads="1"/>
          </p:cNvPicPr>
          <p:nvPr/>
        </p:nvPicPr>
        <p:blipFill>
          <a:blip r:embed="rId3" cstate="print"/>
          <a:srcRect/>
          <a:stretch>
            <a:fillRect/>
          </a:stretch>
        </p:blipFill>
        <p:spPr bwMode="auto">
          <a:xfrm>
            <a:off x="4644008" y="915566"/>
            <a:ext cx="3592840" cy="2020973"/>
          </a:xfrm>
          <a:prstGeom prst="rect">
            <a:avLst/>
          </a:prstGeom>
          <a:ln>
            <a:noFill/>
          </a:ln>
          <a:effectLst>
            <a:softEdge rad="112500"/>
          </a:effectLst>
        </p:spPr>
      </p:pic>
      <p:pic>
        <p:nvPicPr>
          <p:cNvPr id="6148" name="Picture 4" descr="C:\Users\Анна\Documents\Конкурс На страже детства\1.jpg"/>
          <p:cNvPicPr>
            <a:picLocks noChangeAspect="1" noChangeArrowheads="1"/>
          </p:cNvPicPr>
          <p:nvPr/>
        </p:nvPicPr>
        <p:blipFill>
          <a:blip r:embed="rId4" cstate="print"/>
          <a:srcRect/>
          <a:stretch>
            <a:fillRect/>
          </a:stretch>
        </p:blipFill>
        <p:spPr bwMode="auto">
          <a:xfrm>
            <a:off x="2339752" y="2643758"/>
            <a:ext cx="4011928" cy="1694883"/>
          </a:xfrm>
          <a:prstGeom prst="rect">
            <a:avLst/>
          </a:prstGeom>
          <a:ln>
            <a:noFill/>
          </a:ln>
          <a:effectLst>
            <a:softEdge rad="112500"/>
          </a:effectLst>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600" b="1" dirty="0" smtClean="0">
                <a:latin typeface="Times New Roman" pitchFamily="18" charset="0"/>
                <a:cs typeface="Times New Roman" pitchFamily="18" charset="0"/>
              </a:rPr>
              <a:t>Анонимное анкетирование о безопасности в школе</a:t>
            </a:r>
            <a:endParaRPr lang="ru-RU" sz="3600" b="1" dirty="0">
              <a:latin typeface="Times New Roman" pitchFamily="18" charset="0"/>
              <a:cs typeface="Times New Roman" pitchFamily="18" charset="0"/>
            </a:endParaRPr>
          </a:p>
        </p:txBody>
      </p:sp>
      <p:pic>
        <p:nvPicPr>
          <p:cNvPr id="4" name="Содержимое 3" descr="IMG_8353.JPG"/>
          <p:cNvPicPr>
            <a:picLocks noGrp="1" noChangeAspect="1"/>
          </p:cNvPicPr>
          <p:nvPr>
            <p:ph idx="1"/>
          </p:nvPr>
        </p:nvPicPr>
        <p:blipFill>
          <a:blip r:embed="rId2" cstate="print"/>
          <a:stretch>
            <a:fillRect/>
          </a:stretch>
        </p:blipFill>
        <p:spPr>
          <a:xfrm>
            <a:off x="744868" y="1553758"/>
            <a:ext cx="3755790" cy="2602168"/>
          </a:xfrm>
        </p:spPr>
      </p:pic>
      <p:pic>
        <p:nvPicPr>
          <p:cNvPr id="5" name="Рисунок 4" descr="IMG_8354.JPG"/>
          <p:cNvPicPr>
            <a:picLocks noChangeAspect="1"/>
          </p:cNvPicPr>
          <p:nvPr/>
        </p:nvPicPr>
        <p:blipFill>
          <a:blip r:embed="rId3" cstate="print"/>
          <a:stretch>
            <a:fillRect/>
          </a:stretch>
        </p:blipFill>
        <p:spPr>
          <a:xfrm>
            <a:off x="4904788" y="1607338"/>
            <a:ext cx="3524863" cy="2692604"/>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05985"/>
            <a:ext cx="8682168" cy="1357653"/>
          </a:xfrm>
        </p:spPr>
        <p:txBody>
          <a:bodyPr>
            <a:noAutofit/>
          </a:bodyPr>
          <a:lstStyle/>
          <a:p>
            <a:pPr algn="ctr"/>
            <a:r>
              <a:rPr lang="ru-RU" sz="3600" b="1" dirty="0" smtClean="0">
                <a:latin typeface="Times New Roman" pitchFamily="18" charset="0"/>
                <a:cs typeface="Times New Roman" pitchFamily="18" charset="0"/>
              </a:rPr>
              <a:t>Работа по профилактике</a:t>
            </a:r>
            <a:r>
              <a:rPr lang="en-US" sz="3600" b="1" dirty="0" smtClean="0">
                <a:latin typeface="Times New Roman" pitchFamily="18" charset="0"/>
                <a:cs typeface="Times New Roman" pitchFamily="18" charset="0"/>
              </a:rPr>
              <a:t> </a:t>
            </a:r>
            <a:r>
              <a:rPr lang="ru-RU" sz="3600" b="1" dirty="0" smtClean="0">
                <a:latin typeface="Times New Roman" pitchFamily="18" charset="0"/>
                <a:cs typeface="Times New Roman" pitchFamily="18" charset="0"/>
              </a:rPr>
              <a:t>насилия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в школах Калининского района</a:t>
            </a:r>
            <a:br>
              <a:rPr lang="ru-RU" sz="3600" b="1" dirty="0" smtClean="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pic>
        <p:nvPicPr>
          <p:cNvPr id="5" name="Рисунок 4" descr="original.jpg"/>
          <p:cNvPicPr>
            <a:picLocks noChangeAspect="1"/>
          </p:cNvPicPr>
          <p:nvPr/>
        </p:nvPicPr>
        <p:blipFill>
          <a:blip r:embed="rId2" cstate="print"/>
          <a:stretch>
            <a:fillRect/>
          </a:stretch>
        </p:blipFill>
        <p:spPr>
          <a:xfrm>
            <a:off x="1475656" y="1491630"/>
            <a:ext cx="6286544" cy="2411033"/>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99942"/>
            <a:ext cx="9144000" cy="843558"/>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200" b="1" dirty="0" smtClean="0">
                <a:latin typeface="Times New Roman" pitchFamily="18" charset="0"/>
                <a:cs typeface="Times New Roman" pitchFamily="18" charset="0"/>
              </a:rPr>
              <a:t>Диагностика на предмет выявления эмоционального состояния</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обучающихся 6-11 классов</a:t>
            </a:r>
            <a:endParaRPr lang="ru-RU" sz="32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00151"/>
            <a:ext cx="8229600" cy="3354004"/>
          </a:xfrm>
        </p:spPr>
        <p:txBody>
          <a:bodyPr>
            <a:normAutofit fontScale="85000" lnSpcReduction="10000"/>
          </a:bodyPr>
          <a:lstStyle/>
          <a:p>
            <a:endParaRPr lang="ru-RU" b="1"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В 2018-2019 учебным году</a:t>
            </a:r>
          </a:p>
          <a:p>
            <a:r>
              <a:rPr lang="ru-RU" dirty="0" smtClean="0">
                <a:latin typeface="Times New Roman" pitchFamily="18" charset="0"/>
                <a:cs typeface="Times New Roman" pitchFamily="18" charset="0"/>
              </a:rPr>
              <a:t>в </a:t>
            </a:r>
            <a:r>
              <a:rPr lang="ru-RU" b="1" dirty="0" smtClean="0">
                <a:latin typeface="Times New Roman" pitchFamily="18" charset="0"/>
                <a:cs typeface="Times New Roman" pitchFamily="18" charset="0"/>
              </a:rPr>
              <a:t>24</a:t>
            </a:r>
            <a:r>
              <a:rPr lang="ru-RU" dirty="0" smtClean="0">
                <a:latin typeface="Times New Roman" pitchFamily="18" charset="0"/>
                <a:cs typeface="Times New Roman" pitchFamily="18" charset="0"/>
              </a:rPr>
              <a:t> общеобразовательных учреждениях Калининского района</a:t>
            </a:r>
          </a:p>
          <a:p>
            <a:r>
              <a:rPr lang="ru-RU" dirty="0" smtClean="0">
                <a:latin typeface="Times New Roman" pitchFamily="18" charset="0"/>
                <a:cs typeface="Times New Roman" pitchFamily="18" charset="0"/>
              </a:rPr>
              <a:t>Общее количество обследованных </a:t>
            </a:r>
            <a:r>
              <a:rPr lang="ru-RU" b="1" dirty="0" smtClean="0">
                <a:latin typeface="Times New Roman" pitchFamily="18" charset="0"/>
                <a:cs typeface="Times New Roman" pitchFamily="18" charset="0"/>
              </a:rPr>
              <a:t>7810</a:t>
            </a:r>
            <a:r>
              <a:rPr lang="ru-RU" dirty="0" smtClean="0">
                <a:latin typeface="Times New Roman" pitchFamily="18" charset="0"/>
                <a:cs typeface="Times New Roman" pitchFamily="18" charset="0"/>
              </a:rPr>
              <a:t> учащихся. </a:t>
            </a:r>
          </a:p>
          <a:p>
            <a:r>
              <a:rPr lang="ru-RU" dirty="0" smtClean="0">
                <a:latin typeface="Times New Roman" pitchFamily="18" charset="0"/>
                <a:cs typeface="Times New Roman" pitchFamily="18" charset="0"/>
              </a:rPr>
              <a:t>Процентное соотношение обследованных к общему числу обучающихся с 6 по 11 </a:t>
            </a:r>
            <a:r>
              <a:rPr lang="ru-RU" dirty="0" err="1" smtClean="0">
                <a:latin typeface="Times New Roman" pitchFamily="18" charset="0"/>
                <a:cs typeface="Times New Roman" pitchFamily="18" charset="0"/>
              </a:rPr>
              <a:t>кл</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91</a:t>
            </a:r>
            <a:r>
              <a:rPr lang="ru-RU" dirty="0" smtClean="0">
                <a:latin typeface="Times New Roman" pitchFamily="18" charset="0"/>
                <a:cs typeface="Times New Roman" pitchFamily="18" charset="0"/>
              </a:rPr>
              <a:t>%</a:t>
            </a:r>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446997"/>
            <a:ext cx="9144000" cy="696503"/>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200" b="1" dirty="0" smtClean="0">
                <a:latin typeface="Times New Roman" pitchFamily="18" charset="0"/>
                <a:cs typeface="Times New Roman" pitchFamily="18" charset="0"/>
              </a:rPr>
              <a:t>Классные часы, деловые игры по развитию  уверенности в себе</a:t>
            </a:r>
            <a:endParaRPr lang="ru-RU" sz="3200" b="1" dirty="0">
              <a:latin typeface="Times New Roman" pitchFamily="18" charset="0"/>
              <a:cs typeface="Times New Roman" pitchFamily="18" charset="0"/>
            </a:endParaRPr>
          </a:p>
        </p:txBody>
      </p:sp>
      <p:pic>
        <p:nvPicPr>
          <p:cNvPr id="4" name="Содержимое 3" descr="IMG_8352.JPG"/>
          <p:cNvPicPr>
            <a:picLocks noGrp="1" noChangeAspect="1"/>
          </p:cNvPicPr>
          <p:nvPr>
            <p:ph idx="1"/>
          </p:nvPr>
        </p:nvPicPr>
        <p:blipFill>
          <a:blip r:embed="rId2" cstate="print"/>
          <a:stretch>
            <a:fillRect/>
          </a:stretch>
        </p:blipFill>
        <p:spPr>
          <a:xfrm>
            <a:off x="428596" y="1553759"/>
            <a:ext cx="4286312" cy="2678925"/>
          </a:xfrm>
        </p:spPr>
      </p:pic>
      <p:pic>
        <p:nvPicPr>
          <p:cNvPr id="5" name="Рисунок 4" descr="IMG_3433.JPG"/>
          <p:cNvPicPr>
            <a:picLocks noChangeAspect="1"/>
          </p:cNvPicPr>
          <p:nvPr/>
        </p:nvPicPr>
        <p:blipFill>
          <a:blip r:embed="rId3" cstate="print"/>
          <a:stretch>
            <a:fillRect/>
          </a:stretch>
        </p:blipFill>
        <p:spPr>
          <a:xfrm>
            <a:off x="4857752" y="1446602"/>
            <a:ext cx="3643338" cy="3214674"/>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600" b="1" dirty="0" smtClean="0">
                <a:latin typeface="Times New Roman" pitchFamily="18" charset="0"/>
                <a:cs typeface="Times New Roman" pitchFamily="18" charset="0"/>
              </a:rPr>
              <a:t>Педагогические советы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Буллинг</a:t>
            </a:r>
            <a:r>
              <a:rPr lang="ru-RU" sz="3600" b="1" dirty="0" smtClean="0">
                <a:latin typeface="Times New Roman" pitchFamily="18" charset="0"/>
                <a:cs typeface="Times New Roman" pitchFamily="18" charset="0"/>
              </a:rPr>
              <a:t> и </a:t>
            </a:r>
            <a:r>
              <a:rPr lang="ru-RU" sz="3600" b="1" dirty="0" err="1" smtClean="0">
                <a:latin typeface="Times New Roman" pitchFamily="18" charset="0"/>
                <a:cs typeface="Times New Roman" pitchFamily="18" charset="0"/>
              </a:rPr>
              <a:t>кибербуллинг</a:t>
            </a:r>
            <a:r>
              <a:rPr lang="ru-RU" sz="3600" b="1" dirty="0" smtClean="0">
                <a:latin typeface="Times New Roman" pitchFamily="18" charset="0"/>
                <a:cs typeface="Times New Roman" pitchFamily="18" charset="0"/>
              </a:rPr>
              <a:t>»</a:t>
            </a:r>
            <a:endParaRPr lang="ru-RU" sz="3600" b="1" dirty="0">
              <a:latin typeface="Times New Roman" pitchFamily="18" charset="0"/>
              <a:cs typeface="Times New Roman" pitchFamily="18" charset="0"/>
            </a:endParaRPr>
          </a:p>
        </p:txBody>
      </p:sp>
      <p:pic>
        <p:nvPicPr>
          <p:cNvPr id="4" name="Содержимое 3" descr="Screenshot_2018-11-09-01-02-26.png"/>
          <p:cNvPicPr>
            <a:picLocks noGrp="1" noChangeAspect="1"/>
          </p:cNvPicPr>
          <p:nvPr>
            <p:ph idx="1"/>
          </p:nvPr>
        </p:nvPicPr>
        <p:blipFill>
          <a:blip r:embed="rId2" cstate="print"/>
          <a:srcRect l="-225" t="30853" r="13326" b="27437"/>
          <a:stretch>
            <a:fillRect/>
          </a:stretch>
        </p:blipFill>
        <p:spPr>
          <a:xfrm>
            <a:off x="683568" y="1275606"/>
            <a:ext cx="3429024" cy="2678925"/>
          </a:xfrm>
        </p:spPr>
      </p:pic>
      <p:pic>
        <p:nvPicPr>
          <p:cNvPr id="5" name="Рисунок 4" descr="Screenshot_2018-11-09-01-02-31 (1).png"/>
          <p:cNvPicPr>
            <a:picLocks noChangeAspect="1"/>
          </p:cNvPicPr>
          <p:nvPr/>
        </p:nvPicPr>
        <p:blipFill>
          <a:blip r:embed="rId3" cstate="print"/>
          <a:srcRect t="31250" b="26913"/>
          <a:stretch>
            <a:fillRect/>
          </a:stretch>
        </p:blipFill>
        <p:spPr>
          <a:xfrm>
            <a:off x="4355976" y="1347614"/>
            <a:ext cx="3857625" cy="2571768"/>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14" y="214296"/>
            <a:ext cx="7498080" cy="857250"/>
          </a:xfrm>
        </p:spPr>
        <p:txBody>
          <a:bodyPr>
            <a:noAutofit/>
          </a:bodyPr>
          <a:lstStyle/>
          <a:p>
            <a:pPr algn="ctr"/>
            <a:r>
              <a:rPr lang="ru-RU" sz="3600" b="1" dirty="0" smtClean="0">
                <a:latin typeface="Times New Roman" pitchFamily="18" charset="0"/>
                <a:cs typeface="Times New Roman" pitchFamily="18" charset="0"/>
              </a:rPr>
              <a:t>Мастер-классы и практические семинары по профилактике  насилия</a:t>
            </a:r>
            <a:endParaRPr lang="ru-RU" sz="3600" b="1" dirty="0">
              <a:latin typeface="Times New Roman" pitchFamily="18" charset="0"/>
              <a:cs typeface="Times New Roman" pitchFamily="18" charset="0"/>
            </a:endParaRPr>
          </a:p>
        </p:txBody>
      </p:sp>
      <p:pic>
        <p:nvPicPr>
          <p:cNvPr id="4" name="Содержимое 3" descr="IMG_6189.JPG"/>
          <p:cNvPicPr>
            <a:picLocks noGrp="1" noChangeAspect="1"/>
          </p:cNvPicPr>
          <p:nvPr>
            <p:ph idx="1"/>
          </p:nvPr>
        </p:nvPicPr>
        <p:blipFill>
          <a:blip r:embed="rId2" cstate="print"/>
          <a:stretch>
            <a:fillRect/>
          </a:stretch>
        </p:blipFill>
        <p:spPr>
          <a:xfrm>
            <a:off x="1187624" y="1563638"/>
            <a:ext cx="3132502" cy="2438012"/>
          </a:xfrm>
        </p:spPr>
      </p:pic>
      <p:pic>
        <p:nvPicPr>
          <p:cNvPr id="5" name="Рисунок 4" descr="IMG_7885.JPG"/>
          <p:cNvPicPr>
            <a:picLocks noChangeAspect="1"/>
          </p:cNvPicPr>
          <p:nvPr/>
        </p:nvPicPr>
        <p:blipFill>
          <a:blip r:embed="rId3" cstate="print"/>
          <a:stretch>
            <a:fillRect/>
          </a:stretch>
        </p:blipFill>
        <p:spPr>
          <a:xfrm>
            <a:off x="5220072" y="1563638"/>
            <a:ext cx="3135292" cy="2351469"/>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200" b="1" dirty="0" smtClean="0">
                <a:latin typeface="Times New Roman" pitchFamily="18" charset="0"/>
                <a:cs typeface="Times New Roman" pitchFamily="18" charset="0"/>
              </a:rPr>
              <a:t>Педагогические советы, практические занятия с педагогами школ по профилактике насилия </a:t>
            </a:r>
            <a:endParaRPr lang="ru-RU" sz="3200" b="1" dirty="0">
              <a:latin typeface="Times New Roman" pitchFamily="18" charset="0"/>
              <a:cs typeface="Times New Roman" pitchFamily="18" charset="0"/>
            </a:endParaRPr>
          </a:p>
        </p:txBody>
      </p:sp>
      <p:pic>
        <p:nvPicPr>
          <p:cNvPr id="4" name="Содержимое 3" descr="IMG_4101.JPG"/>
          <p:cNvPicPr>
            <a:picLocks noGrp="1" noChangeAspect="1"/>
          </p:cNvPicPr>
          <p:nvPr>
            <p:ph idx="1"/>
          </p:nvPr>
        </p:nvPicPr>
        <p:blipFill>
          <a:blip r:embed="rId2" cstate="print"/>
          <a:stretch>
            <a:fillRect/>
          </a:stretch>
        </p:blipFill>
        <p:spPr>
          <a:xfrm>
            <a:off x="1475656" y="1419622"/>
            <a:ext cx="5451518" cy="2965472"/>
          </a:xfr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57250"/>
          </a:xfrm>
        </p:spPr>
        <p:txBody>
          <a:bodyPr rtlCol="0">
            <a:noAutofit/>
          </a:bodyPr>
          <a:lstStyle/>
          <a:p>
            <a:pPr algn="ctr" fontAlgn="auto">
              <a:spcAft>
                <a:spcPts val="0"/>
              </a:spcAft>
              <a:defRPr/>
            </a:pPr>
            <a:r>
              <a:rPr lang="ru-RU" sz="3600" b="1" dirty="0" smtClean="0">
                <a:solidFill>
                  <a:schemeClr val="tx1"/>
                </a:solidFill>
                <a:latin typeface="Times New Roman" pitchFamily="18" charset="0"/>
                <a:cs typeface="Times New Roman" pitchFamily="18" charset="0"/>
              </a:rPr>
              <a:t>Взаимодействие со службами профилактики</a:t>
            </a:r>
            <a:endParaRPr lang="ru-RU" sz="3600" b="1" dirty="0">
              <a:solidFill>
                <a:schemeClr val="tx1"/>
              </a:solidFill>
              <a:latin typeface="Times New Roman" pitchFamily="18" charset="0"/>
              <a:cs typeface="Times New Roman" pitchFamily="18" charset="0"/>
            </a:endParaRPr>
          </a:p>
        </p:txBody>
      </p:sp>
      <p:pic>
        <p:nvPicPr>
          <p:cNvPr id="4099" name="Picture 3" descr="C:\Users\Анна\Documents\Конкурс На страже детства\IMG_20180503_134111_BURST1.jpg"/>
          <p:cNvPicPr>
            <a:picLocks noChangeAspect="1" noChangeArrowheads="1"/>
          </p:cNvPicPr>
          <p:nvPr/>
        </p:nvPicPr>
        <p:blipFill>
          <a:blip r:embed="rId2" cstate="print"/>
          <a:srcRect/>
          <a:stretch>
            <a:fillRect/>
          </a:stretch>
        </p:blipFill>
        <p:spPr bwMode="auto">
          <a:xfrm flipH="1">
            <a:off x="1619672" y="915566"/>
            <a:ext cx="3404352" cy="1915666"/>
          </a:xfrm>
          <a:prstGeom prst="rect">
            <a:avLst/>
          </a:prstGeom>
          <a:ln>
            <a:noFill/>
          </a:ln>
          <a:effectLst>
            <a:softEdge rad="112500"/>
          </a:effectLst>
        </p:spPr>
      </p:pic>
      <p:pic>
        <p:nvPicPr>
          <p:cNvPr id="4100" name="Picture 4" descr="C:\Users\Анна\Documents\Конкурс На страже детства\IMG_20180418_131110_HDR.jpg"/>
          <p:cNvPicPr>
            <a:picLocks noChangeAspect="1" noChangeArrowheads="1"/>
          </p:cNvPicPr>
          <p:nvPr/>
        </p:nvPicPr>
        <p:blipFill>
          <a:blip r:embed="rId3" cstate="print"/>
          <a:srcRect/>
          <a:stretch>
            <a:fillRect/>
          </a:stretch>
        </p:blipFill>
        <p:spPr bwMode="auto">
          <a:xfrm>
            <a:off x="5580112" y="800101"/>
            <a:ext cx="3232128" cy="1818753"/>
          </a:xfrm>
          <a:prstGeom prst="rect">
            <a:avLst/>
          </a:prstGeom>
          <a:ln>
            <a:noFill/>
          </a:ln>
          <a:effectLst>
            <a:softEdge rad="112500"/>
          </a:effectLst>
        </p:spPr>
      </p:pic>
      <p:pic>
        <p:nvPicPr>
          <p:cNvPr id="4101" name="Picture 5" descr="C:\Users\Анна\Documents\Конкурс На страже детства\IMG_20180215_122253_HDR.jpg"/>
          <p:cNvPicPr>
            <a:picLocks noChangeAspect="1" noChangeArrowheads="1"/>
          </p:cNvPicPr>
          <p:nvPr/>
        </p:nvPicPr>
        <p:blipFill>
          <a:blip r:embed="rId4" cstate="print"/>
          <a:srcRect/>
          <a:stretch>
            <a:fillRect/>
          </a:stretch>
        </p:blipFill>
        <p:spPr bwMode="auto">
          <a:xfrm>
            <a:off x="395536" y="2571750"/>
            <a:ext cx="3422754" cy="1926021"/>
          </a:xfrm>
          <a:prstGeom prst="rect">
            <a:avLst/>
          </a:prstGeom>
          <a:ln>
            <a:noFill/>
          </a:ln>
          <a:effectLst>
            <a:softEdge rad="112500"/>
          </a:effectLst>
        </p:spPr>
      </p:pic>
      <p:pic>
        <p:nvPicPr>
          <p:cNvPr id="4102" name="Picture 6" descr="C:\Users\Анна\Documents\Конкурс На страже детства\IMG_20180315_101313_HDR.jpg"/>
          <p:cNvPicPr>
            <a:picLocks noChangeAspect="1" noChangeArrowheads="1"/>
          </p:cNvPicPr>
          <p:nvPr/>
        </p:nvPicPr>
        <p:blipFill>
          <a:blip r:embed="rId5" cstate="print"/>
          <a:srcRect/>
          <a:stretch>
            <a:fillRect/>
          </a:stretch>
        </p:blipFill>
        <p:spPr bwMode="auto">
          <a:xfrm>
            <a:off x="4427984" y="2571750"/>
            <a:ext cx="3212422" cy="1807665"/>
          </a:xfrm>
          <a:prstGeom prst="rect">
            <a:avLst/>
          </a:prstGeom>
          <a:ln>
            <a:noFill/>
          </a:ln>
          <a:effectLst>
            <a:softEdge rad="112500"/>
          </a:effectLst>
        </p:spPr>
      </p:pic>
      <p:pic>
        <p:nvPicPr>
          <p:cNvPr id="7" name="Рисунок 6"/>
          <p:cNvPicPr>
            <a:picLocks noChangeAspect="1"/>
          </p:cNvPicPr>
          <p:nvPr/>
        </p:nvPicPr>
        <p:blipFill rotWithShape="1">
          <a:blip r:embed="rId6"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57290" y="160718"/>
            <a:ext cx="7498080" cy="857250"/>
          </a:xfrm>
        </p:spPr>
        <p:txBody>
          <a:bodyPr>
            <a:noAutofit/>
          </a:bodyPr>
          <a:lstStyle/>
          <a:p>
            <a:pPr algn="ctr"/>
            <a:r>
              <a:rPr lang="ru-RU" sz="3600" dirty="0" smtClean="0">
                <a:latin typeface="Times New Roman" pitchFamily="18" charset="0"/>
                <a:cs typeface="Times New Roman" pitchFamily="18" charset="0"/>
              </a:rPr>
              <a:t>Буклеты</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 «Как  остановить травлю ребенка»</a:t>
            </a:r>
            <a:endParaRPr lang="ru-RU" sz="3600" dirty="0">
              <a:latin typeface="Times New Roman" pitchFamily="18" charset="0"/>
              <a:cs typeface="Times New Roman" pitchFamily="18" charset="0"/>
            </a:endParaRPr>
          </a:p>
        </p:txBody>
      </p:sp>
      <p:pic>
        <p:nvPicPr>
          <p:cNvPr id="5" name="Содержимое 4" descr="Screenshot_2018-11-09-01-08-47.png"/>
          <p:cNvPicPr>
            <a:picLocks noGrp="1" noChangeAspect="1"/>
          </p:cNvPicPr>
          <p:nvPr>
            <p:ph idx="1"/>
          </p:nvPr>
        </p:nvPicPr>
        <p:blipFill>
          <a:blip r:embed="rId2" cstate="print"/>
          <a:srcRect t="13393" b="4761"/>
          <a:stretch>
            <a:fillRect/>
          </a:stretch>
        </p:blipFill>
        <p:spPr>
          <a:xfrm>
            <a:off x="1619672" y="1275606"/>
            <a:ext cx="2454991" cy="2774493"/>
          </a:xfrm>
        </p:spPr>
      </p:pic>
      <p:pic>
        <p:nvPicPr>
          <p:cNvPr id="6" name="Рисунок 5" descr="Screenshot_2018-11-09-01-08-52.png"/>
          <p:cNvPicPr>
            <a:picLocks noChangeAspect="1"/>
          </p:cNvPicPr>
          <p:nvPr/>
        </p:nvPicPr>
        <p:blipFill>
          <a:blip r:embed="rId3" cstate="print"/>
          <a:srcRect t="17708" b="4166"/>
          <a:stretch>
            <a:fillRect/>
          </a:stretch>
        </p:blipFill>
        <p:spPr>
          <a:xfrm>
            <a:off x="4716016" y="1131590"/>
            <a:ext cx="2843809" cy="2962322"/>
          </a:xfrm>
          <a:prstGeom prst="rect">
            <a:avLst/>
          </a:prstGeom>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
            <a:ext cx="8229600" cy="771550"/>
          </a:xfrm>
        </p:spPr>
        <p:txBody>
          <a:bodyPr>
            <a:noAutofit/>
          </a:bodyPr>
          <a:lstStyle/>
          <a:p>
            <a:pPr algn="ctr"/>
            <a:r>
              <a:rPr lang="ru-RU" sz="3000" dirty="0" smtClean="0">
                <a:latin typeface="Times New Roman" pitchFamily="18" charset="0"/>
                <a:cs typeface="Times New Roman" pitchFamily="18" charset="0"/>
              </a:rPr>
              <a:t>Методические пособия, используемые в работе</a:t>
            </a:r>
            <a:endParaRPr lang="ru-RU" sz="3000" dirty="0">
              <a:latin typeface="Times New Roman" pitchFamily="18" charset="0"/>
              <a:cs typeface="Times New Roman" pitchFamily="18" charset="0"/>
            </a:endParaRPr>
          </a:p>
        </p:txBody>
      </p:sp>
      <p:pic>
        <p:nvPicPr>
          <p:cNvPr id="4" name="Содержимое 3" descr="Screenshot_2018-11-07-01-14-25 (1).png"/>
          <p:cNvPicPr>
            <a:picLocks noGrp="1" noChangeAspect="1"/>
          </p:cNvPicPr>
          <p:nvPr>
            <p:ph idx="1"/>
          </p:nvPr>
        </p:nvPicPr>
        <p:blipFill>
          <a:blip r:embed="rId2" cstate="print"/>
          <a:srcRect t="13393"/>
          <a:stretch>
            <a:fillRect/>
          </a:stretch>
        </p:blipFill>
        <p:spPr>
          <a:xfrm>
            <a:off x="539552" y="987574"/>
            <a:ext cx="2700338" cy="3118244"/>
          </a:xfrm>
        </p:spPr>
      </p:pic>
      <p:pic>
        <p:nvPicPr>
          <p:cNvPr id="7" name="Рисунок 6" descr="Screenshot_2018-11-09-00-47-47.png"/>
          <p:cNvPicPr>
            <a:picLocks noChangeAspect="1"/>
          </p:cNvPicPr>
          <p:nvPr/>
        </p:nvPicPr>
        <p:blipFill>
          <a:blip r:embed="rId3" cstate="print"/>
          <a:srcRect l="14815" t="25000" b="5208"/>
          <a:stretch>
            <a:fillRect/>
          </a:stretch>
        </p:blipFill>
        <p:spPr>
          <a:xfrm>
            <a:off x="6444208" y="771550"/>
            <a:ext cx="2286016" cy="3321867"/>
          </a:xfrm>
          <a:prstGeom prst="rect">
            <a:avLst/>
          </a:prstGeom>
        </p:spPr>
      </p:pic>
      <p:pic>
        <p:nvPicPr>
          <p:cNvPr id="8" name="Рисунок 7" descr="Screenshot_2018-11-09-00-47-21.png"/>
          <p:cNvPicPr>
            <a:picLocks noChangeAspect="1"/>
          </p:cNvPicPr>
          <p:nvPr/>
        </p:nvPicPr>
        <p:blipFill>
          <a:blip r:embed="rId4" cstate="print"/>
          <a:srcRect t="14583" b="5208"/>
          <a:stretch>
            <a:fillRect/>
          </a:stretch>
        </p:blipFill>
        <p:spPr>
          <a:xfrm>
            <a:off x="3635896" y="987574"/>
            <a:ext cx="2428893" cy="3053975"/>
          </a:xfrm>
          <a:prstGeom prst="rect">
            <a:avLst/>
          </a:prstGeom>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4000" b="1" dirty="0" smtClean="0">
                <a:latin typeface="Times New Roman" pitchFamily="18" charset="0"/>
                <a:cs typeface="Times New Roman" pitchFamily="18" charset="0"/>
              </a:rPr>
              <a:t/>
            </a:r>
            <a:br>
              <a:rPr lang="ru-RU" sz="4000" b="1" dirty="0" smtClean="0">
                <a:latin typeface="Times New Roman" pitchFamily="18" charset="0"/>
                <a:cs typeface="Times New Roman" pitchFamily="18" charset="0"/>
              </a:rPr>
            </a:br>
            <a:r>
              <a:rPr lang="ru-RU" sz="4000" b="1" dirty="0" smtClean="0">
                <a:latin typeface="Times New Roman" pitchFamily="18" charset="0"/>
                <a:cs typeface="Times New Roman" pitchFamily="18" charset="0"/>
              </a:rPr>
              <a:t>Медиация в образовании</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endParaRPr lang="ru-RU" sz="4000" dirty="0">
              <a:latin typeface="Times New Roman" pitchFamily="18" charset="0"/>
              <a:cs typeface="Times New Roman" pitchFamily="18" charset="0"/>
            </a:endParaRPr>
          </a:p>
        </p:txBody>
      </p:sp>
      <p:pic>
        <p:nvPicPr>
          <p:cNvPr id="4" name="Содержимое 3" descr="shool_mediaciya.jpg"/>
          <p:cNvPicPr>
            <a:picLocks noGrp="1" noChangeAspect="1"/>
          </p:cNvPicPr>
          <p:nvPr>
            <p:ph idx="1"/>
          </p:nvPr>
        </p:nvPicPr>
        <p:blipFill>
          <a:blip r:embed="rId2" cstate="print"/>
          <a:stretch>
            <a:fillRect/>
          </a:stretch>
        </p:blipFill>
        <p:spPr>
          <a:xfrm>
            <a:off x="2786050" y="1285869"/>
            <a:ext cx="4500594" cy="2839661"/>
          </a:xfr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mediation"/>
          <p:cNvPicPr>
            <a:picLocks noChangeAspect="1" noChangeArrowheads="1"/>
          </p:cNvPicPr>
          <p:nvPr/>
        </p:nvPicPr>
        <p:blipFill>
          <a:blip r:embed="rId2" cstate="print"/>
          <a:srcRect/>
          <a:stretch>
            <a:fillRect/>
          </a:stretch>
        </p:blipFill>
        <p:spPr bwMode="auto">
          <a:xfrm>
            <a:off x="0" y="34529"/>
            <a:ext cx="9144000" cy="5056584"/>
          </a:xfrm>
          <a:prstGeom prst="rect">
            <a:avLst/>
          </a:prstGeom>
          <a:noFill/>
          <a:ln w="9525">
            <a:noFill/>
            <a:miter lim="800000"/>
            <a:headEnd/>
            <a:tailEnd/>
          </a:ln>
        </p:spPr>
      </p:pic>
      <p:sp>
        <p:nvSpPr>
          <p:cNvPr id="13315" name="Rectangle 2"/>
          <p:cNvSpPr>
            <a:spLocks noGrp="1" noChangeArrowheads="1"/>
          </p:cNvSpPr>
          <p:nvPr>
            <p:ph type="title"/>
          </p:nvPr>
        </p:nvSpPr>
        <p:spPr>
          <a:xfrm>
            <a:off x="1214414" y="214296"/>
            <a:ext cx="7498080" cy="857250"/>
          </a:xfrm>
        </p:spPr>
        <p:txBody>
          <a:bodyPr>
            <a:normAutofit fontScale="90000"/>
          </a:bodyPr>
          <a:lstStyle/>
          <a:p>
            <a:pPr algn="ctr" eaLnBrk="1" hangingPunct="1"/>
            <a:r>
              <a:rPr lang="ru-RU" sz="2800" b="1" dirty="0" smtClean="0">
                <a:latin typeface="Times New Roman" pitchFamily="18" charset="0"/>
                <a:cs typeface="Times New Roman" pitchFamily="18" charset="0"/>
              </a:rPr>
              <a:t>Метод «Школьная медиация»,как профилактика насилия в школе</a:t>
            </a:r>
          </a:p>
        </p:txBody>
      </p:sp>
      <p:sp>
        <p:nvSpPr>
          <p:cNvPr id="13316" name="Rectangle 3"/>
          <p:cNvSpPr>
            <a:spLocks noGrp="1" noChangeArrowheads="1"/>
          </p:cNvSpPr>
          <p:nvPr>
            <p:ph idx="1"/>
          </p:nvPr>
        </p:nvSpPr>
        <p:spPr>
          <a:xfrm>
            <a:off x="683568" y="1059583"/>
            <a:ext cx="8003232" cy="3240360"/>
          </a:xfrm>
        </p:spPr>
        <p:txBody>
          <a:bodyPr>
            <a:normAutofit lnSpcReduction="10000"/>
          </a:bodyPr>
          <a:lstStyle/>
          <a:p>
            <a:pPr eaLnBrk="1" hangingPunct="1"/>
            <a:r>
              <a:rPr lang="ru-RU" dirty="0" smtClean="0">
                <a:latin typeface="Times New Roman" pitchFamily="18" charset="0"/>
                <a:cs typeface="Times New Roman" pitchFamily="18" charset="0"/>
              </a:rPr>
              <a:t>это инновационный метод, который применяется для разрешения споров и предотвращения конфликтных ситуаций между участниками образовательного процесса в качестве современного альтернативного способа разрешения споров.</a:t>
            </a:r>
          </a:p>
        </p:txBody>
      </p:sp>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txBox="1">
            <a:spLocks noChangeArrowheads="1"/>
          </p:cNvSpPr>
          <p:nvPr/>
        </p:nvSpPr>
        <p:spPr bwMode="auto">
          <a:xfrm>
            <a:off x="533400" y="0"/>
            <a:ext cx="8229600" cy="699542"/>
          </a:xfrm>
          <a:prstGeom prst="rect">
            <a:avLst/>
          </a:prstGeom>
          <a:noFill/>
          <a:ln w="9525">
            <a:noFill/>
            <a:miter lim="800000"/>
            <a:headEnd/>
            <a:tailEnd/>
          </a:ln>
        </p:spPr>
        <p:txBody>
          <a:bodyPr/>
          <a:lstStyle/>
          <a:p>
            <a:pPr algn="ctr">
              <a:lnSpc>
                <a:spcPct val="160000"/>
              </a:lnSpc>
              <a:spcBef>
                <a:spcPct val="20000"/>
              </a:spcBef>
              <a:buFont typeface="Arial" charset="0"/>
              <a:buNone/>
            </a:pPr>
            <a:r>
              <a:rPr lang="ru-RU" sz="3200" b="1" dirty="0">
                <a:latin typeface="Times New Roman" pitchFamily="18" charset="0"/>
                <a:ea typeface="굴림" pitchFamily="34" charset="-127"/>
                <a:cs typeface="Times New Roman" pitchFamily="18" charset="0"/>
              </a:rPr>
              <a:t>Проведение родительских </a:t>
            </a:r>
            <a:r>
              <a:rPr lang="ru-RU" sz="3200" b="1" dirty="0" smtClean="0">
                <a:latin typeface="Times New Roman" pitchFamily="18" charset="0"/>
                <a:ea typeface="굴림" pitchFamily="34" charset="-127"/>
                <a:cs typeface="Times New Roman" pitchFamily="18" charset="0"/>
              </a:rPr>
              <a:t>собраний</a:t>
            </a:r>
            <a:r>
              <a:rPr lang="en-US" sz="3200" b="1" dirty="0" smtClean="0">
                <a:latin typeface="Times New Roman" pitchFamily="18" charset="0"/>
                <a:ea typeface="굴림" pitchFamily="34" charset="-127"/>
                <a:cs typeface="Times New Roman" pitchFamily="18" charset="0"/>
              </a:rPr>
              <a:t>  </a:t>
            </a:r>
            <a:endParaRPr lang="en-US" sz="3200" b="1" dirty="0">
              <a:latin typeface="Times New Roman" pitchFamily="18" charset="0"/>
              <a:ea typeface="굴림" pitchFamily="34" charset="-127"/>
              <a:cs typeface="Times New Roman" pitchFamily="18" charset="0"/>
            </a:endParaRPr>
          </a:p>
        </p:txBody>
      </p:sp>
      <p:pic>
        <p:nvPicPr>
          <p:cNvPr id="1026" name="Picture 2" descr="C:\Users\Анна\Documents\Конкурс На страже детства\Фотик 2 18 марта-19апреля 2010 328.jpg"/>
          <p:cNvPicPr>
            <a:picLocks noChangeAspect="1" noChangeArrowheads="1"/>
          </p:cNvPicPr>
          <p:nvPr/>
        </p:nvPicPr>
        <p:blipFill>
          <a:blip r:embed="rId2" cstate="print"/>
          <a:srcRect/>
          <a:stretch>
            <a:fillRect/>
          </a:stretch>
        </p:blipFill>
        <p:spPr bwMode="auto">
          <a:xfrm>
            <a:off x="457200" y="628650"/>
            <a:ext cx="3962400" cy="2228850"/>
          </a:xfrm>
          <a:prstGeom prst="rect">
            <a:avLst/>
          </a:prstGeom>
          <a:ln>
            <a:noFill/>
          </a:ln>
          <a:effectLst>
            <a:softEdge rad="112500"/>
          </a:effectLst>
        </p:spPr>
      </p:pic>
      <p:pic>
        <p:nvPicPr>
          <p:cNvPr id="1027" name="Picture 3" descr="C:\Users\Анна\Documents\Конкурс На страже детства\родительское собрание.JPG"/>
          <p:cNvPicPr>
            <a:picLocks noChangeAspect="1" noChangeArrowheads="1"/>
          </p:cNvPicPr>
          <p:nvPr/>
        </p:nvPicPr>
        <p:blipFill>
          <a:blip r:embed="rId3" cstate="print"/>
          <a:srcRect/>
          <a:stretch>
            <a:fillRect/>
          </a:stretch>
        </p:blipFill>
        <p:spPr bwMode="auto">
          <a:xfrm>
            <a:off x="457200" y="2828666"/>
            <a:ext cx="3610744" cy="2031273"/>
          </a:xfrm>
          <a:prstGeom prst="rect">
            <a:avLst/>
          </a:prstGeom>
          <a:ln>
            <a:noFill/>
          </a:ln>
          <a:effectLst>
            <a:softEdge rad="112500"/>
          </a:effectLst>
        </p:spPr>
      </p:pic>
      <p:pic>
        <p:nvPicPr>
          <p:cNvPr id="1028" name="Picture 4" descr="C:\Users\Анна\Documents\Конкурс На страже детства\6.jpg"/>
          <p:cNvPicPr>
            <a:picLocks noChangeAspect="1" noChangeArrowheads="1"/>
          </p:cNvPicPr>
          <p:nvPr/>
        </p:nvPicPr>
        <p:blipFill>
          <a:blip r:embed="rId4" cstate="print"/>
          <a:srcRect/>
          <a:stretch>
            <a:fillRect/>
          </a:stretch>
        </p:blipFill>
        <p:spPr bwMode="auto">
          <a:xfrm>
            <a:off x="5004048" y="843558"/>
            <a:ext cx="3271463" cy="3271241"/>
          </a:xfrm>
          <a:prstGeom prst="rect">
            <a:avLst/>
          </a:prstGeom>
          <a:ln>
            <a:noFill/>
          </a:ln>
          <a:effectLst>
            <a:softEdge rad="112500"/>
          </a:effectLst>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t="3239" b="79131"/>
          <a:stretch/>
        </p:blipFill>
        <p:spPr>
          <a:xfrm>
            <a:off x="0" y="4504458"/>
            <a:ext cx="9144000" cy="639042"/>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Что такое школьная медиация?</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827584" y="987575"/>
            <a:ext cx="7859216" cy="3312368"/>
          </a:xfrm>
        </p:spPr>
        <p:txBody>
          <a:bodyPr>
            <a:normAutofit fontScale="92500"/>
          </a:bodyPr>
          <a:lstStyle/>
          <a:p>
            <a:r>
              <a:rPr lang="ru-RU" sz="3600" b="1" dirty="0" smtClean="0">
                <a:latin typeface="Times New Roman" pitchFamily="18" charset="0"/>
                <a:cs typeface="Times New Roman" pitchFamily="18" charset="0"/>
              </a:rPr>
              <a:t>Медиация </a:t>
            </a:r>
            <a:r>
              <a:rPr lang="ru-RU" sz="3600" dirty="0" smtClean="0">
                <a:latin typeface="Times New Roman" pitchFamily="18" charset="0"/>
                <a:cs typeface="Times New Roman" pitchFamily="18" charset="0"/>
              </a:rPr>
              <a:t>- это альтернативная форма разрешения споров с участием нейтральной третьей стороны, не заинтересованной в данном конфликте. При этом третья сторона не выносит решения по спору.</a:t>
            </a:r>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0" y="428617"/>
            <a:ext cx="7498080" cy="1125149"/>
          </a:xfrm>
        </p:spPr>
        <p:txBody>
          <a:bodyPr>
            <a:noAutofit/>
          </a:bodyPr>
          <a:lstStyle/>
          <a:p>
            <a:r>
              <a:rPr lang="ru-RU" sz="3600" dirty="0" smtClean="0">
                <a:latin typeface="Times New Roman" pitchFamily="18" charset="0"/>
                <a:cs typeface="Times New Roman" pitchFamily="18" charset="0"/>
              </a:rPr>
              <a:t>Термин "</a:t>
            </a:r>
            <a:r>
              <a:rPr lang="ru-RU" sz="3600" b="1" dirty="0" smtClean="0">
                <a:latin typeface="Times New Roman" pitchFamily="18" charset="0"/>
                <a:cs typeface="Times New Roman" pitchFamily="18" charset="0"/>
              </a:rPr>
              <a:t>медиация</a:t>
            </a:r>
            <a:r>
              <a:rPr lang="ru-RU" sz="3600" dirty="0" smtClean="0">
                <a:latin typeface="Times New Roman" pitchFamily="18" charset="0"/>
                <a:cs typeface="Times New Roman" pitchFamily="18" charset="0"/>
              </a:rPr>
              <a:t>" происходит от латинского слова </a:t>
            </a:r>
            <a:r>
              <a:rPr lang="ru-RU" sz="3600" i="1" dirty="0" err="1" smtClean="0">
                <a:latin typeface="Times New Roman" pitchFamily="18" charset="0"/>
                <a:cs typeface="Times New Roman" pitchFamily="18" charset="0"/>
              </a:rPr>
              <a:t>mediatio</a:t>
            </a:r>
            <a:r>
              <a:rPr lang="ru-RU" sz="3600" i="1"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 посредничество</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1357290" y="1714494"/>
            <a:ext cx="7498080" cy="2678925"/>
          </a:xfrm>
        </p:spPr>
        <p:txBody>
          <a:bodyPr>
            <a:normAutofit fontScale="85000" lnSpcReduction="20000"/>
          </a:bodyPr>
          <a:lstStyle/>
          <a:p>
            <a:pPr lvl="4">
              <a:buNone/>
            </a:pPr>
            <a:r>
              <a:rPr lang="ru-RU" sz="3200" dirty="0" smtClean="0">
                <a:latin typeface="Times New Roman" pitchFamily="18" charset="0"/>
                <a:cs typeface="Times New Roman" pitchFamily="18" charset="0"/>
              </a:rPr>
              <a:t>В</a:t>
            </a:r>
            <a:r>
              <a:rPr lang="en-US"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России слово "медиатор" имеет давнюю традицию и встречается в документах </a:t>
            </a:r>
            <a:r>
              <a:rPr lang="en-US" sz="3200" dirty="0" smtClean="0">
                <a:latin typeface="Times New Roman" pitchFamily="18" charset="0"/>
                <a:cs typeface="Times New Roman" pitchFamily="18" charset="0"/>
              </a:rPr>
              <a:t>XVIII</a:t>
            </a:r>
            <a:r>
              <a:rPr lang="ru-RU" sz="3200" dirty="0" smtClean="0">
                <a:latin typeface="Times New Roman" pitchFamily="18" charset="0"/>
                <a:cs typeface="Times New Roman" pitchFamily="18" charset="0"/>
              </a:rPr>
              <a:t> века</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В 20 веке медиация проникла из сферы судопроизводства в другие сферы общественной жизни. </a:t>
            </a:r>
            <a:endParaRPr lang="ru-RU" dirty="0">
              <a:latin typeface="Times New Roman" pitchFamily="18" charset="0"/>
              <a:cs typeface="Times New Roman" pitchFamily="18"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8992" y="267874"/>
            <a:ext cx="5504696" cy="375050"/>
          </a:xfrm>
        </p:spPr>
        <p:txBody>
          <a:bodyPr>
            <a:normAutofit fontScale="90000"/>
          </a:bodyPr>
          <a:lstStyle/>
          <a:p>
            <a:r>
              <a:rPr lang="ru-RU" sz="2800" dirty="0" smtClean="0">
                <a:latin typeface="Times New Roman" pitchFamily="18" charset="0"/>
                <a:cs typeface="Times New Roman" pitchFamily="18" charset="0"/>
              </a:rPr>
              <a:t>Не бойтесь, примирять не трудно.             </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2411760" y="642924"/>
            <a:ext cx="6443610" cy="3814764"/>
          </a:xfrm>
        </p:spPr>
        <p:txBody>
          <a:bodyPr>
            <a:noAutofit/>
          </a:bodyPr>
          <a:lstStyle/>
          <a:p>
            <a:pPr algn="r" fontAlgn="base">
              <a:buNone/>
            </a:pPr>
            <a:r>
              <a:rPr lang="ru-RU" sz="1600" b="1" dirty="0" smtClean="0">
                <a:latin typeface="Times New Roman" pitchFamily="18" charset="0"/>
                <a:cs typeface="Times New Roman" pitchFamily="18" charset="0"/>
              </a:rPr>
              <a:t>Людям трудно самим умириться между собой, но, как только станет между ними третий, он их вдруг и примирит. Оттого-то у нас всегда имел такую силу третейский суд, истое произведение земли нашей, успевший доселе более всех других судов...</a:t>
            </a:r>
          </a:p>
          <a:p>
            <a:pPr algn="r" fontAlgn="base">
              <a:buNone/>
            </a:pPr>
            <a:r>
              <a:rPr lang="ru-RU" sz="1600" b="1" dirty="0" smtClean="0">
                <a:latin typeface="Times New Roman" pitchFamily="18" charset="0"/>
                <a:cs typeface="Times New Roman" pitchFamily="18" charset="0"/>
              </a:rPr>
              <a:t>В природе человека, и особенно русского, есть чудное свойство: как только заметит он, что другой сколько-нибудь к нему наклоняется или показывает снисхождение, он сам уже готов чуть не просить прощенья. Уступить никто не хочет первый, но как только один решился на великодушное дело, другой уже рвется как бы перещеголять его великодушьем. Вот почему у нас скорей, чем где-либо, могут быть прекращены самые застарелые ссоры и тяжбы, если только станет среди тяжущихся человек истинно благородный, уважаемый всеми и притом еще знаток человеческого сердца.»</a:t>
            </a:r>
          </a:p>
          <a:p>
            <a:pPr algn="r" fontAlgn="base">
              <a:buNone/>
            </a:pPr>
            <a:r>
              <a:rPr lang="ru-RU" sz="1600" b="1" dirty="0" smtClean="0">
                <a:latin typeface="Times New Roman" pitchFamily="18" charset="0"/>
                <a:cs typeface="Times New Roman" pitchFamily="18" charset="0"/>
              </a:rPr>
              <a:t>                                  Николай Васильевич Гоголь</a:t>
            </a:r>
          </a:p>
          <a:p>
            <a:pPr>
              <a:buNone/>
            </a:pPr>
            <a:endParaRPr lang="ru-RU" sz="1800" b="1" dirty="0">
              <a:latin typeface="Times New Roman" pitchFamily="18" charset="0"/>
              <a:cs typeface="Times New Roman" pitchFamily="18" charset="0"/>
            </a:endParaRPr>
          </a:p>
        </p:txBody>
      </p:sp>
      <p:pic>
        <p:nvPicPr>
          <p:cNvPr id="6" name="Рисунок 5" descr="isxodnik.png"/>
          <p:cNvPicPr>
            <a:picLocks noChangeAspect="1"/>
          </p:cNvPicPr>
          <p:nvPr/>
        </p:nvPicPr>
        <p:blipFill>
          <a:blip r:embed="rId2" cstate="print"/>
          <a:stretch>
            <a:fillRect/>
          </a:stretch>
        </p:blipFill>
        <p:spPr>
          <a:xfrm>
            <a:off x="214282" y="375031"/>
            <a:ext cx="2557518" cy="2694528"/>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05979"/>
            <a:ext cx="7498080" cy="490524"/>
          </a:xfrm>
        </p:spPr>
        <p:txBody>
          <a:bodyPr>
            <a:normAutofit fontScale="90000"/>
          </a:bodyPr>
          <a:lstStyle/>
          <a:p>
            <a:pPr algn="ctr"/>
            <a:r>
              <a:rPr lang="ru-RU" sz="4000" b="1" dirty="0" smtClean="0">
                <a:latin typeface="Times New Roman" pitchFamily="18" charset="0"/>
                <a:cs typeface="Times New Roman" pitchFamily="18" charset="0"/>
              </a:rPr>
              <a:t>Медиация</a:t>
            </a: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a:xfrm>
            <a:off x="571472" y="750084"/>
            <a:ext cx="8362216" cy="2196716"/>
          </a:xfrm>
        </p:spPr>
        <p:txBody>
          <a:bodyPr>
            <a:normAutofit fontScale="92500" lnSpcReduction="20000"/>
          </a:bodyPr>
          <a:lstStyle/>
          <a:p>
            <a:r>
              <a:rPr lang="ru-RU" sz="2800" dirty="0" smtClean="0">
                <a:latin typeface="Times New Roman" pitchFamily="18" charset="0"/>
                <a:cs typeface="Times New Roman" pitchFamily="18" charset="0"/>
              </a:rPr>
              <a:t> это метод, в основе которого лежит уважение к личности, добровольное участие и волеизъявление, свобода выработки и принятия решений, основывающихся на возможности защиты и удовлетворения интересов сторон, при условии предоставления равных прав всем сторонам спора.</a:t>
            </a:r>
          </a:p>
          <a:p>
            <a:endParaRPr lang="ru-RU" dirty="0"/>
          </a:p>
        </p:txBody>
      </p:sp>
      <p:pic>
        <p:nvPicPr>
          <p:cNvPr id="4" name="Рисунок 3" descr="MIR.jpg"/>
          <p:cNvPicPr>
            <a:picLocks noChangeAspect="1"/>
          </p:cNvPicPr>
          <p:nvPr/>
        </p:nvPicPr>
        <p:blipFill>
          <a:blip r:embed="rId2" cstate="print"/>
          <a:stretch>
            <a:fillRect/>
          </a:stretch>
        </p:blipFill>
        <p:spPr>
          <a:xfrm>
            <a:off x="2627784" y="2787774"/>
            <a:ext cx="3240360" cy="1255649"/>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14303"/>
            <a:ext cx="7498080" cy="848933"/>
          </a:xfrm>
        </p:spPr>
        <p:txBody>
          <a:bodyPr>
            <a:noAutofit/>
          </a:bodyPr>
          <a:lstStyle/>
          <a:p>
            <a:r>
              <a:rPr lang="ru-RU" sz="2000" dirty="0" smtClean="0"/>
              <a:t/>
            </a:r>
            <a:br>
              <a:rPr lang="ru-RU" sz="2000" dirty="0" smtClean="0"/>
            </a:br>
            <a:r>
              <a:rPr lang="ru-RU" sz="2000" dirty="0" smtClean="0"/>
              <a:t/>
            </a:r>
            <a:br>
              <a:rPr lang="ru-RU" sz="2000" dirty="0" smtClean="0"/>
            </a:br>
            <a:endParaRPr lang="ru-RU" sz="2000" dirty="0"/>
          </a:p>
        </p:txBody>
      </p:sp>
      <p:sp>
        <p:nvSpPr>
          <p:cNvPr id="3" name="Содержимое 2"/>
          <p:cNvSpPr>
            <a:spLocks noGrp="1"/>
          </p:cNvSpPr>
          <p:nvPr>
            <p:ph idx="1"/>
          </p:nvPr>
        </p:nvSpPr>
        <p:spPr>
          <a:xfrm>
            <a:off x="428596" y="375032"/>
            <a:ext cx="8229600" cy="3394472"/>
          </a:xfrm>
        </p:spPr>
        <p:txBody>
          <a:bodyPr>
            <a:normAutofit fontScale="85000" lnSpcReduction="20000"/>
          </a:bodyPr>
          <a:lstStyle/>
          <a:p>
            <a:r>
              <a:rPr lang="ru-RU" dirty="0" smtClean="0">
                <a:latin typeface="Times New Roman" pitchFamily="18" charset="0"/>
                <a:cs typeface="Times New Roman" pitchFamily="18" charset="0"/>
              </a:rPr>
              <a:t>В соответствии с пунктом 64 "Плана первоочередных мероприятий до 2014 года по реализации важнейших </a:t>
            </a:r>
            <a:r>
              <a:rPr lang="ru-RU" b="1" dirty="0" smtClean="0">
                <a:latin typeface="Times New Roman" pitchFamily="18" charset="0"/>
                <a:cs typeface="Times New Roman" pitchFamily="18" charset="0"/>
              </a:rPr>
              <a:t>положений Национальной стратегии действий в интересах детей на 2012 - 2017 годы</a:t>
            </a:r>
            <a:r>
              <a:rPr lang="ru-RU" dirty="0" smtClean="0">
                <a:latin typeface="Times New Roman" pitchFamily="18" charset="0"/>
                <a:cs typeface="Times New Roman" pitchFamily="18" charset="0"/>
              </a:rPr>
              <a:t>", в образовательных организациях должны быть организованы </a:t>
            </a:r>
            <a:r>
              <a:rPr lang="ru-RU" b="1" dirty="0" smtClean="0">
                <a:latin typeface="Times New Roman" pitchFamily="18" charset="0"/>
                <a:cs typeface="Times New Roman" pitchFamily="18" charset="0"/>
              </a:rPr>
              <a:t>службы</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школьной медиации</a:t>
            </a:r>
            <a:r>
              <a:rPr lang="ru-RU" dirty="0" smtClean="0">
                <a:latin typeface="Times New Roman" pitchFamily="18" charset="0"/>
                <a:cs typeface="Times New Roman" pitchFamily="18" charset="0"/>
              </a:rPr>
              <a:t>, обеспечивающие защиту прав детей и создающие условия для формирования безопасного пространства, равных возможностей и защиты их интересов. </a:t>
            </a:r>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14" y="214296"/>
            <a:ext cx="7498080" cy="857250"/>
          </a:xfrm>
        </p:spPr>
        <p:txBody>
          <a:bodyPr>
            <a:normAutofit fontScale="90000"/>
          </a:bodyPr>
          <a:lstStyle/>
          <a:p>
            <a:r>
              <a:rPr lang="ru-RU" sz="2700" dirty="0" smtClean="0"/>
              <a:t/>
            </a:r>
            <a:br>
              <a:rPr lang="ru-RU" sz="2700" dirty="0" smtClean="0"/>
            </a:br>
            <a:r>
              <a:rPr lang="ru-RU" sz="2700" dirty="0" smtClean="0"/>
              <a:t/>
            </a:r>
            <a:br>
              <a:rPr lang="ru-RU" sz="2700" dirty="0" smtClean="0"/>
            </a:br>
            <a:endParaRPr lang="ru-RU" dirty="0"/>
          </a:p>
        </p:txBody>
      </p:sp>
      <p:sp>
        <p:nvSpPr>
          <p:cNvPr id="3" name="Содержимое 2"/>
          <p:cNvSpPr>
            <a:spLocks noGrp="1"/>
          </p:cNvSpPr>
          <p:nvPr>
            <p:ph idx="1"/>
          </p:nvPr>
        </p:nvSpPr>
        <p:spPr>
          <a:xfrm>
            <a:off x="1331640" y="411510"/>
            <a:ext cx="7602048" cy="3874752"/>
          </a:xfrm>
        </p:spPr>
        <p:txBody>
          <a:bodyPr>
            <a:normAutofit fontScale="70000" lnSpcReduction="20000"/>
          </a:bodyPr>
          <a:lstStyle/>
          <a:p>
            <a:pPr>
              <a:buNone/>
            </a:pPr>
            <a:r>
              <a:rPr lang="ru-RU" dirty="0" smtClean="0"/>
              <a:t>	</a:t>
            </a:r>
            <a:r>
              <a:rPr lang="ru-RU" sz="3500" dirty="0" smtClean="0">
                <a:latin typeface="Times New Roman" pitchFamily="18" charset="0"/>
                <a:cs typeface="Times New Roman" pitchFamily="18" charset="0"/>
              </a:rPr>
              <a:t>На </a:t>
            </a:r>
            <a:r>
              <a:rPr lang="ru-RU" sz="3500" b="1" dirty="0" smtClean="0">
                <a:latin typeface="Times New Roman" pitchFamily="18" charset="0"/>
                <a:cs typeface="Times New Roman" pitchFamily="18" charset="0"/>
              </a:rPr>
              <a:t>основании приказа №8 от 16 января 2018 </a:t>
            </a:r>
            <a:r>
              <a:rPr lang="ru-RU" sz="3500" dirty="0" smtClean="0">
                <a:latin typeface="Times New Roman" pitchFamily="18" charset="0"/>
                <a:cs typeface="Times New Roman" pitchFamily="18" charset="0"/>
              </a:rPr>
              <a:t>года «Об итогах заседания Экспертного совета»</a:t>
            </a:r>
            <a:r>
              <a:rPr lang="en-US" sz="3500" dirty="0" smtClean="0">
                <a:latin typeface="Times New Roman" pitchFamily="18" charset="0"/>
                <a:cs typeface="Times New Roman" pitchFamily="18" charset="0"/>
              </a:rPr>
              <a:t> , </a:t>
            </a:r>
            <a:r>
              <a:rPr lang="ru-RU" sz="3500" dirty="0" smtClean="0">
                <a:latin typeface="Times New Roman" pitchFamily="18" charset="0"/>
                <a:cs typeface="Times New Roman" pitchFamily="18" charset="0"/>
              </a:rPr>
              <a:t>была открыта городская экспериментальная площадка.</a:t>
            </a:r>
          </a:p>
          <a:p>
            <a:pPr>
              <a:buNone/>
            </a:pPr>
            <a:r>
              <a:rPr lang="ru-RU" b="1" dirty="0" smtClean="0">
                <a:latin typeface="Times New Roman" pitchFamily="18" charset="0"/>
                <a:cs typeface="Times New Roman" pitchFamily="18" charset="0"/>
              </a:rPr>
              <a:t>Школы-участники инновационной площадки</a:t>
            </a:r>
            <a:r>
              <a:rPr lang="ru-RU" b="1" dirty="0" smtClean="0"/>
              <a:t>:</a:t>
            </a:r>
            <a:endParaRPr lang="ru-RU" sz="3500" b="1" dirty="0" smtClean="0">
              <a:latin typeface="Times New Roman" pitchFamily="18" charset="0"/>
              <a:cs typeface="Times New Roman" pitchFamily="18" charset="0"/>
            </a:endParaRPr>
          </a:p>
          <a:p>
            <a:r>
              <a:rPr lang="ru-RU" sz="3500" dirty="0" smtClean="0">
                <a:latin typeface="Times New Roman" pitchFamily="18" charset="0"/>
                <a:cs typeface="Times New Roman" pitchFamily="18" charset="0"/>
              </a:rPr>
              <a:t>Школа № 4, школа№9, Лицей № 52,</a:t>
            </a:r>
          </a:p>
          <a:p>
            <a:r>
              <a:rPr lang="ru-RU" sz="3500" dirty="0" smtClean="0">
                <a:latin typeface="Times New Roman" pitchFamily="18" charset="0"/>
                <a:cs typeface="Times New Roman" pitchFamily="18" charset="0"/>
              </a:rPr>
              <a:t> Гимназия №93, БГ №102, школа № 116,</a:t>
            </a:r>
          </a:p>
          <a:p>
            <a:r>
              <a:rPr lang="ru-RU" sz="3500" dirty="0" smtClean="0">
                <a:latin typeface="Times New Roman" pitchFamily="18" charset="0"/>
                <a:cs typeface="Times New Roman" pitchFamily="18" charset="0"/>
              </a:rPr>
              <a:t> школа № 117</a:t>
            </a:r>
          </a:p>
          <a:p>
            <a:r>
              <a:rPr lang="ru-RU" sz="3500" dirty="0" smtClean="0">
                <a:latin typeface="Times New Roman" pitchFamily="18" charset="0"/>
                <a:cs typeface="Times New Roman" pitchFamily="18" charset="0"/>
              </a:rPr>
              <a:t>Научный руководитель площадки </a:t>
            </a:r>
            <a:r>
              <a:rPr lang="ru-RU" sz="3500" b="1" dirty="0" err="1" smtClean="0">
                <a:latin typeface="Times New Roman" pitchFamily="18" charset="0"/>
                <a:cs typeface="Times New Roman" pitchFamily="18" charset="0"/>
              </a:rPr>
              <a:t>Мухаметрахимова</a:t>
            </a:r>
            <a:r>
              <a:rPr lang="ru-RU" sz="3500" b="1" dirty="0" smtClean="0">
                <a:latin typeface="Times New Roman" pitchFamily="18" charset="0"/>
                <a:cs typeface="Times New Roman" pitchFamily="18" charset="0"/>
              </a:rPr>
              <a:t> Суфия </a:t>
            </a:r>
            <a:r>
              <a:rPr lang="ru-RU" sz="3500" b="1" dirty="0" err="1" smtClean="0">
                <a:latin typeface="Times New Roman" pitchFamily="18" charset="0"/>
                <a:cs typeface="Times New Roman" pitchFamily="18" charset="0"/>
              </a:rPr>
              <a:t>Дарвиловна</a:t>
            </a:r>
            <a:r>
              <a:rPr lang="ru-RU" sz="3500" dirty="0" smtClean="0">
                <a:latin typeface="Times New Roman" pitchFamily="18" charset="0"/>
                <a:cs typeface="Times New Roman" pitchFamily="18" charset="0"/>
              </a:rPr>
              <a:t>, </a:t>
            </a:r>
            <a:r>
              <a:rPr lang="ru-RU" sz="3500" dirty="0" err="1" smtClean="0">
                <a:latin typeface="Times New Roman" pitchFamily="18" charset="0"/>
                <a:cs typeface="Times New Roman" pitchFamily="18" charset="0"/>
              </a:rPr>
              <a:t>к.пс.н</a:t>
            </a:r>
            <a:r>
              <a:rPr lang="ru-RU" sz="3500" dirty="0" smtClean="0">
                <a:latin typeface="Times New Roman" pitchFamily="18" charset="0"/>
                <a:cs typeface="Times New Roman" pitchFamily="18" charset="0"/>
              </a:rPr>
              <a:t>, доцент кафедры психологии развития ФГБОУ ВО «БГПУ им. М. </a:t>
            </a:r>
            <a:r>
              <a:rPr lang="ru-RU" sz="3500" dirty="0" err="1" smtClean="0">
                <a:latin typeface="Times New Roman" pitchFamily="18" charset="0"/>
                <a:cs typeface="Times New Roman" pitchFamily="18" charset="0"/>
              </a:rPr>
              <a:t>Акмуллы</a:t>
            </a:r>
            <a:r>
              <a:rPr lang="ru-RU" sz="3500" dirty="0" smtClean="0">
                <a:latin typeface="Times New Roman" pitchFamily="18" charset="0"/>
                <a:cs typeface="Times New Roman" pitchFamily="18" charset="0"/>
              </a:rPr>
              <a:t>»</a:t>
            </a:r>
          </a:p>
          <a:p>
            <a:endParaRPr lang="ru-RU" sz="3500" dirty="0">
              <a:latin typeface="Times New Roman" pitchFamily="18" charset="0"/>
              <a:cs typeface="Times New Roman" pitchFamily="18"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СЕТЕВАЯ ИННОВАЦИОННАЯ ПЛОЩАДКА</a:t>
            </a:r>
            <a:endParaRPr lang="ru-RU" dirty="0"/>
          </a:p>
        </p:txBody>
      </p:sp>
      <p:sp>
        <p:nvSpPr>
          <p:cNvPr id="3" name="Содержимое 2"/>
          <p:cNvSpPr>
            <a:spLocks noGrp="1"/>
          </p:cNvSpPr>
          <p:nvPr>
            <p:ph idx="1"/>
          </p:nvPr>
        </p:nvSpPr>
        <p:spPr>
          <a:xfrm>
            <a:off x="457200" y="1200151"/>
            <a:ext cx="8229600" cy="2121698"/>
          </a:xfrm>
        </p:spPr>
        <p:txBody>
          <a:bodyPr>
            <a:normAutofit fontScale="92500"/>
          </a:bodyPr>
          <a:lstStyle/>
          <a:p>
            <a:endParaRPr lang="ru-RU" dirty="0" smtClean="0"/>
          </a:p>
          <a:p>
            <a:r>
              <a:rPr lang="ru-RU" dirty="0" smtClean="0"/>
              <a:t>«МЕДИАЦИЯ В ОБРАЗОВАНИИ КАК ФАКТОР ПРОФИЛАКТИКИ  ДЕСТРУКТИВНЫХ ЯВЛЕНИЙ» </a:t>
            </a:r>
          </a:p>
          <a:p>
            <a:pPr>
              <a:buNone/>
            </a:pPr>
            <a:r>
              <a:rPr lang="ru-RU" dirty="0" smtClean="0"/>
              <a:t>                 (2017-2020 г.г.) </a:t>
            </a:r>
            <a:endParaRPr lang="ru-RU" dirty="0"/>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9503"/>
            <a:ext cx="8229600" cy="3816424"/>
          </a:xfrm>
        </p:spPr>
        <p:txBody>
          <a:bodyPr>
            <a:normAutofit fontScale="85000" lnSpcReduction="10000"/>
          </a:bodyPr>
          <a:lstStyle/>
          <a:p>
            <a:r>
              <a:rPr lang="ru-RU" dirty="0" smtClean="0">
                <a:latin typeface="Times New Roman" pitchFamily="18" charset="0"/>
                <a:cs typeface="Times New Roman" pitchFamily="18" charset="0"/>
              </a:rPr>
              <a:t>Переговоры ведутся на основе </a:t>
            </a:r>
            <a:r>
              <a:rPr lang="ru-RU" b="1" dirty="0" smtClean="0">
                <a:latin typeface="Times New Roman" pitchFamily="18" charset="0"/>
                <a:cs typeface="Times New Roman" pitchFamily="18" charset="0"/>
              </a:rPr>
              <a:t>диалога</a:t>
            </a:r>
            <a:r>
              <a:rPr lang="ru-RU" dirty="0" smtClean="0">
                <a:latin typeface="Times New Roman" pitchFamily="18" charset="0"/>
                <a:cs typeface="Times New Roman" pitchFamily="18" charset="0"/>
              </a:rPr>
              <a:t>, все заинтересованные стороны получают </a:t>
            </a:r>
            <a:r>
              <a:rPr lang="ru-RU" b="1" dirty="0" smtClean="0">
                <a:latin typeface="Times New Roman" pitchFamily="18" charset="0"/>
                <a:cs typeface="Times New Roman" pitchFamily="18" charset="0"/>
              </a:rPr>
              <a:t>равные права </a:t>
            </a:r>
            <a:r>
              <a:rPr lang="ru-RU" dirty="0" smtClean="0">
                <a:latin typeface="Times New Roman" pitchFamily="18" charset="0"/>
                <a:cs typeface="Times New Roman" pitchFamily="18" charset="0"/>
              </a:rPr>
              <a:t>и </a:t>
            </a:r>
            <a:r>
              <a:rPr lang="ru-RU" b="1" dirty="0" smtClean="0">
                <a:latin typeface="Times New Roman" pitchFamily="18" charset="0"/>
                <a:cs typeface="Times New Roman" pitchFamily="18" charset="0"/>
              </a:rPr>
              <a:t>равное пространство</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наделяются силой и уверенностью в своих возможностях</a:t>
            </a:r>
            <a:r>
              <a:rPr lang="ru-RU" dirty="0" smtClean="0">
                <a:latin typeface="Times New Roman" pitchFamily="18" charset="0"/>
                <a:cs typeface="Times New Roman" pitchFamily="18" charset="0"/>
              </a:rPr>
              <a:t>. И это очень важно, особенно для детей, личность которых только формируется. Такой подход позволяет удовлетворить потребности и </a:t>
            </a:r>
            <a:r>
              <a:rPr lang="ru-RU" b="1" dirty="0" smtClean="0">
                <a:latin typeface="Times New Roman" pitchFamily="18" charset="0"/>
                <a:cs typeface="Times New Roman" pitchFamily="18" charset="0"/>
              </a:rPr>
              <a:t>реализовать интересы </a:t>
            </a:r>
            <a:r>
              <a:rPr lang="ru-RU" dirty="0" smtClean="0">
                <a:latin typeface="Times New Roman" pitchFamily="18" charset="0"/>
                <a:cs typeface="Times New Roman" pitchFamily="18" charset="0"/>
              </a:rPr>
              <a:t>и детей, и взрослых, а в результате - мы достигаем не «</a:t>
            </a:r>
            <a:r>
              <a:rPr lang="ru-RU" dirty="0" err="1" smtClean="0">
                <a:latin typeface="Times New Roman" pitchFamily="18" charset="0"/>
                <a:cs typeface="Times New Roman" pitchFamily="18" charset="0"/>
              </a:rPr>
              <a:t>залечивания</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вычерпывания</a:t>
            </a:r>
            <a:r>
              <a:rPr lang="ru-RU" dirty="0" smtClean="0">
                <a:latin typeface="Times New Roman" pitchFamily="18" charset="0"/>
                <a:cs typeface="Times New Roman" pitchFamily="18" charset="0"/>
              </a:rPr>
              <a:t>» конфликта.</a:t>
            </a:r>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39502"/>
            <a:ext cx="8820472" cy="3903872"/>
          </a:xfrm>
        </p:spPr>
        <p:txBody>
          <a:bodyPr>
            <a:normAutofit fontScale="85000" lnSpcReduction="20000"/>
          </a:bodyPr>
          <a:lstStyle/>
          <a:p>
            <a:r>
              <a:rPr lang="ru-RU" dirty="0" smtClean="0"/>
              <a:t> </a:t>
            </a:r>
            <a:r>
              <a:rPr lang="ru-RU" sz="3300" b="1" dirty="0" smtClean="0">
                <a:latin typeface="Times New Roman" pitchFamily="18" charset="0"/>
                <a:cs typeface="Times New Roman" pitchFamily="18" charset="0"/>
              </a:rPr>
              <a:t>Метод медиации</a:t>
            </a:r>
            <a:r>
              <a:rPr lang="ru-RU" sz="3300" dirty="0" smtClean="0">
                <a:latin typeface="Times New Roman" pitchFamily="18" charset="0"/>
                <a:cs typeface="Times New Roman" pitchFamily="18" charset="0"/>
              </a:rPr>
              <a:t>, создавая условия для приобретения навыков </a:t>
            </a:r>
            <a:r>
              <a:rPr lang="ru-RU" sz="3300" b="1" dirty="0" smtClean="0">
                <a:latin typeface="Times New Roman" pitchFamily="18" charset="0"/>
                <a:cs typeface="Times New Roman" pitchFamily="18" charset="0"/>
              </a:rPr>
              <a:t>позитивного общения</a:t>
            </a:r>
            <a:r>
              <a:rPr lang="ru-RU" sz="3300" dirty="0" smtClean="0">
                <a:latin typeface="Times New Roman" pitchFamily="18" charset="0"/>
                <a:cs typeface="Times New Roman" pitchFamily="18" charset="0"/>
              </a:rPr>
              <a:t>, позволяет молодым людям как бы пройти школу жизни,</a:t>
            </a:r>
            <a:r>
              <a:rPr lang="ru-RU" sz="3300" b="1" dirty="0" smtClean="0">
                <a:latin typeface="Times New Roman" pitchFamily="18" charset="0"/>
                <a:cs typeface="Times New Roman" pitchFamily="18" charset="0"/>
              </a:rPr>
              <a:t> школу эффективного взаимодействия </a:t>
            </a:r>
            <a:r>
              <a:rPr lang="ru-RU" sz="3300" dirty="0" smtClean="0">
                <a:latin typeface="Times New Roman" pitchFamily="18" charset="0"/>
                <a:cs typeface="Times New Roman" pitchFamily="18" charset="0"/>
              </a:rPr>
              <a:t>в социуме еще до </a:t>
            </a:r>
            <a:r>
              <a:rPr lang="ru-RU" sz="3300" b="1" dirty="0" smtClean="0">
                <a:latin typeface="Times New Roman" pitchFamily="18" charset="0"/>
                <a:cs typeface="Times New Roman" pitchFamily="18" charset="0"/>
              </a:rPr>
              <a:t>вступления в самостоятельную жизнь</a:t>
            </a:r>
            <a:r>
              <a:rPr lang="ru-RU" sz="3300" dirty="0" smtClean="0">
                <a:latin typeface="Times New Roman" pitchFamily="18" charset="0"/>
                <a:cs typeface="Times New Roman" pitchFamily="18" charset="0"/>
              </a:rPr>
              <a:t>. Человек постоянно находится в состоянии коммуникации. И от того, насколько </a:t>
            </a:r>
            <a:r>
              <a:rPr lang="ru-RU" sz="3300" b="1" dirty="0" smtClean="0">
                <a:latin typeface="Times New Roman" pitchFamily="18" charset="0"/>
                <a:cs typeface="Times New Roman" pitchFamily="18" charset="0"/>
              </a:rPr>
              <a:t>эффективно</a:t>
            </a:r>
            <a:r>
              <a:rPr lang="ru-RU" sz="3300" dirty="0" smtClean="0">
                <a:latin typeface="Times New Roman" pitchFamily="18" charset="0"/>
                <a:cs typeface="Times New Roman" pitchFamily="18" charset="0"/>
              </a:rPr>
              <a:t> люди взаимодействуют с окружающим миром и, прежде всего со своими ближними, во много зависит, насколько они </a:t>
            </a:r>
            <a:r>
              <a:rPr lang="ru-RU" sz="3300" b="1" dirty="0" smtClean="0">
                <a:latin typeface="Times New Roman" pitchFamily="18" charset="0"/>
                <a:cs typeface="Times New Roman" pitchFamily="18" charset="0"/>
              </a:rPr>
              <a:t>успешны в жизни</a:t>
            </a:r>
            <a:r>
              <a:rPr lang="ru-RU" sz="3300" dirty="0" smtClean="0">
                <a:latin typeface="Times New Roman" pitchFamily="18" charset="0"/>
                <a:cs typeface="Times New Roman" pitchFamily="18" charset="0"/>
              </a:rPr>
              <a:t>.</a:t>
            </a:r>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05980"/>
            <a:ext cx="7498080" cy="383366"/>
          </a:xfrm>
        </p:spPr>
        <p:txBody>
          <a:bodyPr>
            <a:normAutofit fontScale="90000"/>
          </a:bodyPr>
          <a:lstStyle/>
          <a:p>
            <a:r>
              <a:rPr lang="ru-RU" dirty="0" smtClean="0">
                <a:latin typeface="Times New Roman" pitchFamily="18" charset="0"/>
                <a:cs typeface="Times New Roman" pitchFamily="18" charset="0"/>
              </a:rPr>
              <a:t>Цель:</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714348" y="642925"/>
            <a:ext cx="7786742" cy="3657017"/>
          </a:xfrm>
        </p:spPr>
        <p:txBody>
          <a:bodyPr>
            <a:noAutofit/>
          </a:bodyPr>
          <a:lstStyle/>
          <a:p>
            <a:r>
              <a:rPr lang="ru-RU" sz="1900" dirty="0" smtClean="0">
                <a:latin typeface="Times New Roman" pitchFamily="18" charset="0"/>
                <a:cs typeface="Times New Roman" pitchFamily="18" charset="0"/>
              </a:rPr>
              <a:t>научить детей, показать им на реальном примере, что существует множество возможностей для реализации интересов, для ненасильственного, мирного выхода из конфликтных ситуаций; помочь в формировании личного позитивного опыта выхода из конфликта и обретении уверенности в своих силах. Дети должны понимать, что на стресс, напряжение не нужно реагировать эмоционально и агрессивно. Лучший способ дать им такое понимание и </a:t>
            </a:r>
            <a:r>
              <a:rPr lang="ru-RU" sz="1900" b="1" dirty="0" smtClean="0">
                <a:latin typeface="Times New Roman" pitchFamily="18" charset="0"/>
                <a:cs typeface="Times New Roman" pitchFamily="18" charset="0"/>
              </a:rPr>
              <a:t>закрепить позитивные стратегии </a:t>
            </a:r>
            <a:r>
              <a:rPr lang="ru-RU" sz="1900" dirty="0" smtClean="0">
                <a:latin typeface="Times New Roman" pitchFamily="18" charset="0"/>
                <a:cs typeface="Times New Roman" pitchFamily="18" charset="0"/>
              </a:rPr>
              <a:t>- это проживание и приобретение собственного личного </a:t>
            </a:r>
            <a:r>
              <a:rPr lang="ru-RU" sz="1900" b="1" dirty="0" smtClean="0">
                <a:latin typeface="Times New Roman" pitchFamily="18" charset="0"/>
                <a:cs typeface="Times New Roman" pitchFamily="18" charset="0"/>
              </a:rPr>
              <a:t>опыта положительной коммуникации</a:t>
            </a:r>
            <a:r>
              <a:rPr lang="ru-RU" sz="1900" dirty="0" smtClean="0">
                <a:latin typeface="Times New Roman" pitchFamily="18" charset="0"/>
                <a:cs typeface="Times New Roman" pitchFamily="18" charset="0"/>
              </a:rPr>
              <a:t>. Важно, чтобы уже в раннем возрасте они обрели этот опыт и имели возможность выбирать </a:t>
            </a:r>
            <a:r>
              <a:rPr lang="ru-RU" sz="1900" b="1" dirty="0" smtClean="0">
                <a:latin typeface="Times New Roman" pitchFamily="18" charset="0"/>
                <a:cs typeface="Times New Roman" pitchFamily="18" charset="0"/>
              </a:rPr>
              <a:t>ненасильственные стратегии поведения. </a:t>
            </a:r>
          </a:p>
          <a:p>
            <a:endParaRPr lang="ru-RU" sz="2400" dirty="0">
              <a:latin typeface="Times New Roman" pitchFamily="18" charset="0"/>
              <a:cs typeface="Times New Roman" pitchFamily="18"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05979"/>
            <a:ext cx="8496944" cy="857250"/>
          </a:xfrm>
        </p:spPr>
        <p:txBody>
          <a:bodyPr>
            <a:noAutofit/>
          </a:bodyPr>
          <a:lstStyle/>
          <a:p>
            <a:pPr algn="ctr"/>
            <a:r>
              <a:rPr lang="ru-RU" sz="3600" dirty="0" smtClean="0">
                <a:solidFill>
                  <a:schemeClr val="accent4">
                    <a:lumMod val="75000"/>
                  </a:schemeClr>
                </a:solidFill>
                <a:latin typeface="Times New Roman" pitchFamily="18" charset="0"/>
                <a:cs typeface="Times New Roman" pitchFamily="18" charset="0"/>
              </a:rPr>
              <a:t>Родительский всеобуч </a:t>
            </a:r>
            <a:br>
              <a:rPr lang="ru-RU" sz="3600" dirty="0" smtClean="0">
                <a:solidFill>
                  <a:schemeClr val="accent4">
                    <a:lumMod val="75000"/>
                  </a:schemeClr>
                </a:solidFill>
                <a:latin typeface="Times New Roman" pitchFamily="18" charset="0"/>
                <a:cs typeface="Times New Roman" pitchFamily="18" charset="0"/>
              </a:rPr>
            </a:br>
            <a:r>
              <a:rPr lang="ru-RU" sz="3600" dirty="0" smtClean="0">
                <a:solidFill>
                  <a:schemeClr val="accent4">
                    <a:lumMod val="75000"/>
                  </a:schemeClr>
                </a:solidFill>
                <a:latin typeface="Times New Roman" pitchFamily="18" charset="0"/>
                <a:cs typeface="Times New Roman" pitchFamily="18" charset="0"/>
              </a:rPr>
              <a:t>«Кризисные периоды детства»</a:t>
            </a:r>
            <a:endParaRPr lang="ru-RU" sz="3600" dirty="0">
              <a:solidFill>
                <a:schemeClr val="accent4">
                  <a:lumMod val="75000"/>
                </a:schemeClr>
              </a:solidFill>
              <a:latin typeface="Times New Roman" pitchFamily="18" charset="0"/>
              <a:cs typeface="Times New Roman" pitchFamily="18" charset="0"/>
            </a:endParaRPr>
          </a:p>
        </p:txBody>
      </p:sp>
      <p:pic>
        <p:nvPicPr>
          <p:cNvPr id="4" name="Содержимое 3" descr="IMG_0375.JPG"/>
          <p:cNvPicPr>
            <a:picLocks noGrp="1" noChangeAspect="1"/>
          </p:cNvPicPr>
          <p:nvPr>
            <p:ph idx="1"/>
          </p:nvPr>
        </p:nvPicPr>
        <p:blipFill>
          <a:blip r:embed="rId2" cstate="print"/>
          <a:stretch>
            <a:fillRect/>
          </a:stretch>
        </p:blipFill>
        <p:spPr>
          <a:xfrm>
            <a:off x="611560" y="1203598"/>
            <a:ext cx="3744986" cy="3176655"/>
          </a:xfrm>
        </p:spPr>
      </p:pic>
      <p:pic>
        <p:nvPicPr>
          <p:cNvPr id="5" name="Рисунок 4" descr="IMG_0369.JPG"/>
          <p:cNvPicPr>
            <a:picLocks noChangeAspect="1"/>
          </p:cNvPicPr>
          <p:nvPr/>
        </p:nvPicPr>
        <p:blipFill>
          <a:blip r:embed="rId3" cstate="print"/>
          <a:stretch>
            <a:fillRect/>
          </a:stretch>
        </p:blipFill>
        <p:spPr>
          <a:xfrm>
            <a:off x="5004048" y="1275606"/>
            <a:ext cx="2974952" cy="2958784"/>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05979"/>
            <a:ext cx="8640960" cy="857250"/>
          </a:xfrm>
        </p:spPr>
        <p:txBody>
          <a:bodyPr>
            <a:noAutofit/>
          </a:bodyPr>
          <a:lstStyle/>
          <a:p>
            <a:pPr algn="ctr"/>
            <a:r>
              <a:rPr lang="ru-RU" sz="4000" dirty="0" smtClean="0">
                <a:latin typeface="Times New Roman" pitchFamily="18" charset="0"/>
                <a:cs typeface="Times New Roman" pitchFamily="18" charset="0"/>
              </a:rPr>
              <a:t>Основная </a:t>
            </a:r>
            <a:r>
              <a:rPr lang="ru-RU" sz="4000" b="1" dirty="0" smtClean="0">
                <a:latin typeface="Times New Roman" pitchFamily="18" charset="0"/>
                <a:cs typeface="Times New Roman" pitchFamily="18" charset="0"/>
              </a:rPr>
              <a:t>цель</a:t>
            </a:r>
            <a:r>
              <a:rPr lang="ru-RU" sz="4000" dirty="0" smtClean="0">
                <a:latin typeface="Times New Roman" pitchFamily="18" charset="0"/>
                <a:cs typeface="Times New Roman" pitchFamily="18" charset="0"/>
              </a:rPr>
              <a:t> служб школьной медиации</a:t>
            </a: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a:xfrm>
            <a:off x="500034" y="1131590"/>
            <a:ext cx="8229600" cy="3096344"/>
          </a:xfrm>
        </p:spPr>
        <p:txBody>
          <a:bodyPr>
            <a:normAutofit fontScale="77500" lnSpcReduction="20000"/>
          </a:bodyPr>
          <a:lstStyle/>
          <a:p>
            <a:r>
              <a:rPr lang="ru-RU" dirty="0" smtClean="0">
                <a:latin typeface="Times New Roman" pitchFamily="18" charset="0"/>
                <a:cs typeface="Times New Roman" pitchFamily="18" charset="0"/>
              </a:rPr>
              <a:t>состоит в формировании </a:t>
            </a:r>
            <a:r>
              <a:rPr lang="ru-RU" b="1" dirty="0" smtClean="0">
                <a:latin typeface="Times New Roman" pitchFamily="18" charset="0"/>
                <a:cs typeface="Times New Roman" pitchFamily="18" charset="0"/>
              </a:rPr>
              <a:t>благополучного, гуманного и безопасного пространства </a:t>
            </a:r>
            <a:r>
              <a:rPr lang="ru-RU" dirty="0" smtClean="0">
                <a:latin typeface="Times New Roman" pitchFamily="18" charset="0"/>
                <a:cs typeface="Times New Roman" pitchFamily="18" charset="0"/>
              </a:rPr>
              <a:t>(среды) для полноценного развития и </a:t>
            </a:r>
            <a:r>
              <a:rPr lang="ru-RU" b="1" dirty="0" smtClean="0">
                <a:latin typeface="Times New Roman" pitchFamily="18" charset="0"/>
                <a:cs typeface="Times New Roman" pitchFamily="18" charset="0"/>
              </a:rPr>
              <a:t>социализации детей и подростков</a:t>
            </a:r>
            <a:r>
              <a:rPr lang="ru-RU" dirty="0" smtClean="0">
                <a:latin typeface="Times New Roman" pitchFamily="18" charset="0"/>
                <a:cs typeface="Times New Roman" pitchFamily="18" charset="0"/>
              </a:rPr>
              <a:t>, в том числе, при возникновении </a:t>
            </a:r>
            <a:r>
              <a:rPr lang="ru-RU" b="1" dirty="0" smtClean="0">
                <a:latin typeface="Times New Roman" pitchFamily="18" charset="0"/>
                <a:cs typeface="Times New Roman" pitchFamily="18" charset="0"/>
              </a:rPr>
              <a:t>трудных жизненных ситуаций</a:t>
            </a:r>
            <a:r>
              <a:rPr lang="ru-RU" dirty="0" smtClean="0">
                <a:latin typeface="Times New Roman" pitchFamily="18" charset="0"/>
                <a:cs typeface="Times New Roman" pitchFamily="18" charset="0"/>
              </a:rPr>
              <a:t>, включая вступление их в конфликт с законом. Т.е. задача работы площадки не только </a:t>
            </a:r>
            <a:r>
              <a:rPr lang="ru-RU" b="1" dirty="0" smtClean="0">
                <a:latin typeface="Times New Roman" pitchFamily="18" charset="0"/>
                <a:cs typeface="Times New Roman" pitchFamily="18" charset="0"/>
              </a:rPr>
              <a:t>разрешать</a:t>
            </a:r>
            <a:r>
              <a:rPr lang="ru-RU" dirty="0" smtClean="0">
                <a:latin typeface="Times New Roman" pitchFamily="18" charset="0"/>
                <a:cs typeface="Times New Roman" pitchFamily="18" charset="0"/>
              </a:rPr>
              <a:t> конфликтные ситуации с привлечением медиатора, а научить детей </a:t>
            </a:r>
            <a:r>
              <a:rPr lang="ru-RU" b="1" dirty="0" smtClean="0">
                <a:latin typeface="Times New Roman" pitchFamily="18" charset="0"/>
                <a:cs typeface="Times New Roman" pitchFamily="18" charset="0"/>
              </a:rPr>
              <a:t>общаться</a:t>
            </a:r>
            <a:r>
              <a:rPr lang="ru-RU" dirty="0" smtClean="0">
                <a:latin typeface="Times New Roman" pitchFamily="18" charset="0"/>
                <a:cs typeface="Times New Roman" pitchFamily="18" charset="0"/>
              </a:rPr>
              <a:t> так, чтобы </a:t>
            </a:r>
            <a:r>
              <a:rPr lang="ru-RU" b="1" dirty="0" smtClean="0">
                <a:latin typeface="Times New Roman" pitchFamily="18" charset="0"/>
                <a:cs typeface="Times New Roman" pitchFamily="18" charset="0"/>
              </a:rPr>
              <a:t>конфликтные ситуации не создавались.</a:t>
            </a:r>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14" y="267875"/>
            <a:ext cx="7498080" cy="857250"/>
          </a:xfrm>
        </p:spPr>
        <p:txBody>
          <a:bodyPr>
            <a:normAutofit fontScale="90000"/>
          </a:bodyPr>
          <a:lstStyle/>
          <a:p>
            <a:pPr algn="ctr"/>
            <a:r>
              <a:rPr lang="ru-RU" dirty="0" smtClean="0">
                <a:latin typeface="Times New Roman" pitchFamily="18" charset="0"/>
                <a:cs typeface="Times New Roman" pitchFamily="18" charset="0"/>
              </a:rPr>
              <a:t>Что дает школьная медиация </a:t>
            </a:r>
            <a:r>
              <a:rPr lang="ru-RU" b="1" dirty="0" smtClean="0">
                <a:latin typeface="Times New Roman" pitchFamily="18" charset="0"/>
                <a:cs typeface="Times New Roman" pitchFamily="18" charset="0"/>
              </a:rPr>
              <a:t>родителям</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00151"/>
            <a:ext cx="8229600" cy="3099791"/>
          </a:xfrm>
        </p:spPr>
        <p:txBody>
          <a:bodyPr>
            <a:normAutofit fontScale="92500" lnSpcReduction="10000"/>
          </a:bodyPr>
          <a:lstStyle/>
          <a:p>
            <a:r>
              <a:rPr lang="ru-RU" sz="2800" b="1" dirty="0" smtClean="0">
                <a:latin typeface="Times New Roman" pitchFamily="18" charset="0"/>
                <a:cs typeface="Times New Roman" pitchFamily="18" charset="0"/>
              </a:rPr>
              <a:t>Школьная медиация </a:t>
            </a:r>
            <a:r>
              <a:rPr lang="ru-RU" sz="2800" dirty="0" smtClean="0">
                <a:latin typeface="Times New Roman" pitchFamily="18" charset="0"/>
                <a:cs typeface="Times New Roman" pitchFamily="18" charset="0"/>
              </a:rPr>
              <a:t>учит родителей помогать детям в трудные, критические возрастные периоды, а также </a:t>
            </a:r>
            <a:r>
              <a:rPr lang="ru-RU" sz="2800" b="1" dirty="0" smtClean="0">
                <a:latin typeface="Times New Roman" pitchFamily="18" charset="0"/>
                <a:cs typeface="Times New Roman" pitchFamily="18" charset="0"/>
              </a:rPr>
              <a:t>правильно</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выстраивать партнерские отношения </a:t>
            </a:r>
            <a:r>
              <a:rPr lang="ru-RU" sz="2800" dirty="0" smtClean="0">
                <a:latin typeface="Times New Roman" pitchFamily="18" charset="0"/>
                <a:cs typeface="Times New Roman" pitchFamily="18" charset="0"/>
              </a:rPr>
              <a:t>с другими институтами, принимающими участие в воспитании ребенка. Очень важно, чтобы семья понимала: те, с кем ей приходится взаимодействовать (прежде всего, это представители образования), находятся по ту же сторону барьера.</a:t>
            </a:r>
            <a:endParaRPr lang="ru-RU" sz="2800" dirty="0">
              <a:latin typeface="Times New Roman" pitchFamily="18" charset="0"/>
              <a:cs typeface="Times New Roman" pitchFamily="18"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latin typeface="Times New Roman" pitchFamily="18" charset="0"/>
                <a:cs typeface="Times New Roman" pitchFamily="18" charset="0"/>
              </a:rPr>
              <a:t>Что дает школьная медиация </a:t>
            </a:r>
            <a:r>
              <a:rPr lang="ru-RU" b="1" dirty="0" smtClean="0">
                <a:latin typeface="Times New Roman" pitchFamily="18" charset="0"/>
                <a:cs typeface="Times New Roman" pitchFamily="18" charset="0"/>
              </a:rPr>
              <a:t>обучающимся</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00151"/>
            <a:ext cx="8229600" cy="3243807"/>
          </a:xfrm>
        </p:spPr>
        <p:txBody>
          <a:bodyPr>
            <a:noAutofit/>
          </a:bodyPr>
          <a:lstStyle/>
          <a:p>
            <a:r>
              <a:rPr lang="ru-RU" sz="2100" dirty="0" smtClean="0">
                <a:latin typeface="Times New Roman" pitchFamily="18" charset="0"/>
                <a:cs typeface="Times New Roman" pitchFamily="18" charset="0"/>
              </a:rPr>
              <a:t>Прежде всего</a:t>
            </a:r>
            <a:r>
              <a:rPr lang="ru-RU" sz="2100" b="1" dirty="0" smtClean="0">
                <a:latin typeface="Times New Roman" pitchFamily="18" charset="0"/>
                <a:cs typeface="Times New Roman" pitchFamily="18" charset="0"/>
              </a:rPr>
              <a:t>, осознание себя как личности </a:t>
            </a:r>
            <a:r>
              <a:rPr lang="ru-RU" sz="2100" dirty="0" smtClean="0">
                <a:latin typeface="Times New Roman" pitchFamily="18" charset="0"/>
                <a:cs typeface="Times New Roman" pitchFamily="18" charset="0"/>
              </a:rPr>
              <a:t>через </a:t>
            </a:r>
            <a:r>
              <a:rPr lang="ru-RU" sz="2100" b="1" dirty="0" smtClean="0">
                <a:latin typeface="Times New Roman" pitchFamily="18" charset="0"/>
                <a:cs typeface="Times New Roman" pitchFamily="18" charset="0"/>
              </a:rPr>
              <a:t>признание и принятие окружающих, уверенность в себе и веру в свои силы, умение достигать желаемого ненасильственными способами, получение и проживание опыта социальной компетентности и собственной значимости как </a:t>
            </a:r>
            <a:r>
              <a:rPr lang="ru-RU" sz="2100" dirty="0" smtClean="0">
                <a:latin typeface="Times New Roman" pitchFamily="18" charset="0"/>
                <a:cs typeface="Times New Roman" pitchFamily="18" charset="0"/>
              </a:rPr>
              <a:t>личности, приобретение навыка разрешения споров с помощью медиации.  Мы предоставляем детям возможность </a:t>
            </a:r>
            <a:r>
              <a:rPr lang="ru-RU" sz="2100" b="1" dirty="0" smtClean="0">
                <a:latin typeface="Times New Roman" pitchFamily="18" charset="0"/>
                <a:cs typeface="Times New Roman" pitchFamily="18" charset="0"/>
              </a:rPr>
              <a:t>осмыслить и осознать свой поступок без отвержения со стороны окружающих</a:t>
            </a:r>
            <a:r>
              <a:rPr lang="ru-RU" sz="2100" dirty="0" smtClean="0">
                <a:latin typeface="Times New Roman" pitchFamily="18" charset="0"/>
                <a:cs typeface="Times New Roman" pitchFamily="18" charset="0"/>
              </a:rPr>
              <a:t>, получить </a:t>
            </a:r>
            <a:r>
              <a:rPr lang="ru-RU" sz="2100" b="1" dirty="0" smtClean="0">
                <a:latin typeface="Times New Roman" pitchFamily="18" charset="0"/>
                <a:cs typeface="Times New Roman" pitchFamily="18" charset="0"/>
              </a:rPr>
              <a:t>опыт сопереживающего и понимающего отношения к людям</a:t>
            </a:r>
            <a:r>
              <a:rPr lang="ru-RU" sz="2100" dirty="0" smtClean="0">
                <a:latin typeface="Times New Roman" pitchFamily="18" charset="0"/>
                <a:cs typeface="Times New Roman" pitchFamily="18" charset="0"/>
              </a:rPr>
              <a:t>. </a:t>
            </a:r>
            <a:endParaRPr lang="ru-RU" sz="2100"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
            <a:ext cx="8568952" cy="843558"/>
          </a:xfrm>
        </p:spPr>
        <p:txBody>
          <a:bodyPr>
            <a:normAutofit/>
          </a:bodyPr>
          <a:lstStyle/>
          <a:p>
            <a:pPr algn="ctr"/>
            <a:r>
              <a:rPr lang="ru-RU" sz="3500" dirty="0" smtClean="0">
                <a:latin typeface="Times New Roman" pitchFamily="18" charset="0"/>
                <a:cs typeface="Times New Roman" pitchFamily="18" charset="0"/>
              </a:rPr>
              <a:t>Что дает школьная медиация </a:t>
            </a:r>
            <a:r>
              <a:rPr lang="ru-RU" sz="3500" b="1" dirty="0" smtClean="0">
                <a:latin typeface="Times New Roman" pitchFamily="18" charset="0"/>
                <a:cs typeface="Times New Roman" pitchFamily="18" charset="0"/>
              </a:rPr>
              <a:t>педагогам?</a:t>
            </a:r>
            <a:endParaRPr lang="ru-RU" sz="35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915566"/>
            <a:ext cx="8229600" cy="3679057"/>
          </a:xfrm>
        </p:spPr>
        <p:txBody>
          <a:bodyPr>
            <a:normAutofit fontScale="70000" lnSpcReduction="20000"/>
          </a:bodyPr>
          <a:lstStyle/>
          <a:p>
            <a:r>
              <a:rPr lang="ru-RU" sz="3300" b="1" dirty="0" smtClean="0">
                <a:latin typeface="Times New Roman" pitchFamily="18" charset="0"/>
                <a:cs typeface="Times New Roman" pitchFamily="18" charset="0"/>
              </a:rPr>
              <a:t>Школьная медиация </a:t>
            </a:r>
            <a:r>
              <a:rPr lang="ru-RU" sz="3300" dirty="0" smtClean="0">
                <a:latin typeface="Times New Roman" pitchFamily="18" charset="0"/>
                <a:cs typeface="Times New Roman" pitchFamily="18" charset="0"/>
              </a:rPr>
              <a:t>помогает сформировать и сохранить благоприятную атмосферу для всех участников образовательного процесса, создать условия для </a:t>
            </a:r>
            <a:r>
              <a:rPr lang="ru-RU" sz="3300" b="1" dirty="0" smtClean="0">
                <a:latin typeface="Times New Roman" pitchFamily="18" charset="0"/>
                <a:cs typeface="Times New Roman" pitchFamily="18" charset="0"/>
              </a:rPr>
              <a:t>формирования культуры принятия и терпимости к различиям как к неотъемлемой части жизни.</a:t>
            </a:r>
          </a:p>
          <a:p>
            <a:r>
              <a:rPr lang="ru-RU" sz="3300" dirty="0" smtClean="0">
                <a:latin typeface="Times New Roman" pitchFamily="18" charset="0"/>
                <a:cs typeface="Times New Roman" pitchFamily="18" charset="0"/>
              </a:rPr>
              <a:t> Кроме того, школьная медиация позволяет </a:t>
            </a:r>
            <a:r>
              <a:rPr lang="ru-RU" sz="3300" b="1" dirty="0" smtClean="0">
                <a:latin typeface="Times New Roman" pitchFamily="18" charset="0"/>
                <a:cs typeface="Times New Roman" pitchFamily="18" charset="0"/>
              </a:rPr>
              <a:t>предупреждать синдром эмоционального «выгорания», которому столь подвержены представители помогающих профессий</a:t>
            </a:r>
            <a:r>
              <a:rPr lang="ru-RU" sz="3300" dirty="0" smtClean="0">
                <a:latin typeface="Times New Roman" pitchFamily="18" charset="0"/>
                <a:cs typeface="Times New Roman" pitchFamily="18" charset="0"/>
              </a:rPr>
              <a:t>, в т.ч. занимающиеся педагогической и преподавательской деятельностью.</a:t>
            </a:r>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latin typeface="Times New Roman" pitchFamily="18" charset="0"/>
                <a:cs typeface="Times New Roman" pitchFamily="18" charset="0"/>
              </a:rPr>
              <a:t>Кто и как может стать школьным медиатором?</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00151"/>
            <a:ext cx="8229600" cy="3086111"/>
          </a:xfrm>
        </p:spPr>
        <p:txBody>
          <a:bodyPr>
            <a:normAutofit fontScale="77500" lnSpcReduction="20000"/>
          </a:bodyPr>
          <a:lstStyle/>
          <a:p>
            <a:pPr>
              <a:buNone/>
            </a:pPr>
            <a:endParaRPr lang="ru-RU" dirty="0" smtClean="0"/>
          </a:p>
          <a:p>
            <a:r>
              <a:rPr lang="ru-RU" dirty="0" smtClean="0"/>
              <a:t> </a:t>
            </a:r>
            <a:r>
              <a:rPr lang="ru-RU" dirty="0" smtClean="0">
                <a:latin typeface="Times New Roman" pitchFamily="18" charset="0"/>
                <a:cs typeface="Times New Roman" pitchFamily="18" charset="0"/>
              </a:rPr>
              <a:t> Школьным медиатором может стать каждый человек, достигший зрелого возраста, имеющий высшее образование и являющийся дееспособным. Но, конечно, в первую очередь, школьными медиаторами должны становиться те люди, которые работают в системе образования. Обучение ведется в интерактивной форме, позволяя приобретать не только знания, но и </a:t>
            </a:r>
            <a:r>
              <a:rPr lang="ru-RU" b="1" dirty="0" smtClean="0">
                <a:latin typeface="Times New Roman" pitchFamily="18" charset="0"/>
                <a:cs typeface="Times New Roman" pitchFamily="18" charset="0"/>
              </a:rPr>
              <a:t>умения</a:t>
            </a:r>
            <a:r>
              <a:rPr lang="ru-RU" dirty="0" smtClean="0">
                <a:latin typeface="Times New Roman" pitchFamily="18" charset="0"/>
                <a:cs typeface="Times New Roman" pitchFamily="18" charset="0"/>
              </a:rPr>
              <a:t>, преобразовывая их в </a:t>
            </a:r>
            <a:r>
              <a:rPr lang="ru-RU" b="1" dirty="0" smtClean="0">
                <a:latin typeface="Times New Roman" pitchFamily="18" charset="0"/>
                <a:cs typeface="Times New Roman" pitchFamily="18" charset="0"/>
              </a:rPr>
              <a:t>навыки.</a:t>
            </a:r>
            <a:endParaRPr lang="ru-RU" b="1" dirty="0">
              <a:latin typeface="Times New Roman" pitchFamily="18" charset="0"/>
              <a:cs typeface="Times New Roman" pitchFamily="18"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75032"/>
            <a:ext cx="8466144" cy="688197"/>
          </a:xfrm>
        </p:spPr>
        <p:txBody>
          <a:bodyPr>
            <a:normAutofit fontScale="90000"/>
          </a:bodyPr>
          <a:lstStyle/>
          <a:p>
            <a:r>
              <a:rPr lang="ru-RU" sz="3100" b="1" dirty="0" smtClean="0">
                <a:latin typeface="Times New Roman" pitchFamily="18" charset="0"/>
                <a:cs typeface="Times New Roman" pitchFamily="18" charset="0"/>
              </a:rPr>
              <a:t>Основными этапами в создании работы службы медиации являются следующие</a:t>
            </a:r>
            <a:r>
              <a:rPr lang="ru-RU" sz="3600" dirty="0" smtClean="0">
                <a:latin typeface="Times New Roman" pitchFamily="18" charset="0"/>
                <a:cs typeface="Times New Roman" pitchFamily="18" charset="0"/>
              </a:rPr>
              <a:t>:</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r>
              <a:rPr lang="ru-RU" sz="3300" dirty="0" smtClean="0">
                <a:latin typeface="Times New Roman" pitchFamily="18" charset="0"/>
                <a:cs typeface="Times New Roman" pitchFamily="18" charset="0"/>
              </a:rPr>
              <a:t>1. </a:t>
            </a:r>
            <a:r>
              <a:rPr lang="ru-RU" sz="3300" b="1" dirty="0" smtClean="0">
                <a:latin typeface="Times New Roman" pitchFamily="18" charset="0"/>
                <a:cs typeface="Times New Roman" pitchFamily="18" charset="0"/>
              </a:rPr>
              <a:t>Подготовительный этап.</a:t>
            </a:r>
            <a:r>
              <a:rPr lang="ru-RU" sz="3300" dirty="0" smtClean="0">
                <a:latin typeface="Times New Roman" pitchFamily="18" charset="0"/>
                <a:cs typeface="Times New Roman" pitchFamily="18" charset="0"/>
              </a:rPr>
              <a:t> На данном этапе информация о деятельности службы школьной медиации доводилась до работников образовательной организации, обучающихся и их родителей (законных представителей) на педагогических советах, родительских собраниях и </a:t>
            </a:r>
            <a:r>
              <a:rPr lang="ru-RU" sz="3300" dirty="0" err="1" smtClean="0">
                <a:latin typeface="Times New Roman" pitchFamily="18" charset="0"/>
                <a:cs typeface="Times New Roman" pitchFamily="18" charset="0"/>
              </a:rPr>
              <a:t>т.д</a:t>
            </a:r>
            <a:r>
              <a:rPr lang="ru-RU" sz="3300" dirty="0" smtClean="0">
                <a:latin typeface="Times New Roman" pitchFamily="18" charset="0"/>
                <a:cs typeface="Times New Roman" pitchFamily="18" charset="0"/>
              </a:rPr>
              <a:t>; устанавливалось сотрудничество с органами и учреждениями профилактики безнадзорности и правонарушений, опеки и попечительства, дополнительного образования (для координации совместной деятельности). Кроме того проводились заседания кураторов сетевой инновационной площадки. </a:t>
            </a:r>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a:xfrm>
            <a:off x="179512" y="205979"/>
            <a:ext cx="8659688" cy="857250"/>
          </a:xfrm>
        </p:spPr>
        <p:txBody>
          <a:bodyPr>
            <a:normAutofit fontScale="90000"/>
          </a:bodyPr>
          <a:lstStyle/>
          <a:p>
            <a:r>
              <a:rPr lang="ru-RU" sz="3000" b="1" dirty="0" smtClean="0">
                <a:solidFill>
                  <a:srgbClr val="C00000"/>
                </a:solidFill>
                <a:latin typeface="Times New Roman" pitchFamily="18" charset="0"/>
                <a:cs typeface="Times New Roman" pitchFamily="18" charset="0"/>
              </a:rPr>
              <a:t>     </a:t>
            </a:r>
            <a:r>
              <a:rPr lang="ru-RU" sz="3000" b="1" dirty="0" smtClean="0">
                <a:solidFill>
                  <a:schemeClr val="tx1"/>
                </a:solidFill>
                <a:latin typeface="Times New Roman" pitchFamily="18" charset="0"/>
                <a:cs typeface="Times New Roman" pitchFamily="18" charset="0"/>
              </a:rPr>
              <a:t>Обучение кураторов инновационной площадки  </a:t>
            </a:r>
            <a:br>
              <a:rPr lang="ru-RU" sz="3000" b="1" dirty="0" smtClean="0">
                <a:solidFill>
                  <a:schemeClr val="tx1"/>
                </a:solidFill>
                <a:latin typeface="Times New Roman" pitchFamily="18" charset="0"/>
                <a:cs typeface="Times New Roman" pitchFamily="18" charset="0"/>
              </a:rPr>
            </a:br>
            <a:r>
              <a:rPr lang="ru-RU" sz="3000" b="1" dirty="0" smtClean="0">
                <a:solidFill>
                  <a:schemeClr val="tx1"/>
                </a:solidFill>
                <a:latin typeface="Times New Roman" pitchFamily="18" charset="0"/>
                <a:cs typeface="Times New Roman" pitchFamily="18" charset="0"/>
              </a:rPr>
              <a:t>       (семинары, круглые столы, совещания)</a:t>
            </a:r>
          </a:p>
        </p:txBody>
      </p:sp>
      <p:sp>
        <p:nvSpPr>
          <p:cNvPr id="7171" name="Содержимое 2"/>
          <p:cNvSpPr>
            <a:spLocks noGrp="1"/>
          </p:cNvSpPr>
          <p:nvPr>
            <p:ph idx="1"/>
          </p:nvPr>
        </p:nvSpPr>
        <p:spPr>
          <a:xfrm>
            <a:off x="4495800" y="1028700"/>
            <a:ext cx="4191000" cy="1657350"/>
          </a:xfrm>
        </p:spPr>
        <p:txBody>
          <a:bodyPr/>
          <a:lstStyle/>
          <a:p>
            <a:pPr algn="just">
              <a:buFont typeface="Arial" charset="0"/>
              <a:buNone/>
            </a:pPr>
            <a:endParaRPr lang="ru-RU" sz="2000" dirty="0" smtClean="0">
              <a:solidFill>
                <a:srgbClr val="003300"/>
              </a:solidFill>
              <a:latin typeface="Times New Roman" pitchFamily="18" charset="0"/>
              <a:cs typeface="Times New Roman" pitchFamily="18" charset="0"/>
            </a:endParaRPr>
          </a:p>
        </p:txBody>
      </p:sp>
      <p:pic>
        <p:nvPicPr>
          <p:cNvPr id="2052" name="Picture 4" descr="C:\Users\Анна\Documents\Конкурс На страже детства\IMG_20180207_144312_HDR.jpg"/>
          <p:cNvPicPr>
            <a:picLocks noChangeAspect="1" noChangeArrowheads="1"/>
          </p:cNvPicPr>
          <p:nvPr/>
        </p:nvPicPr>
        <p:blipFill>
          <a:blip r:embed="rId2" cstate="print"/>
          <a:srcRect/>
          <a:stretch>
            <a:fillRect/>
          </a:stretch>
        </p:blipFill>
        <p:spPr bwMode="auto">
          <a:xfrm>
            <a:off x="1643042" y="1017974"/>
            <a:ext cx="6143668" cy="3214710"/>
          </a:xfrm>
          <a:prstGeom prst="rect">
            <a:avLst/>
          </a:prstGeom>
          <a:ln>
            <a:noFill/>
          </a:ln>
          <a:effectLst>
            <a:softEdge rad="112500"/>
          </a:effectLst>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smtClean="0">
                <a:latin typeface="Times New Roman" pitchFamily="18" charset="0"/>
                <a:cs typeface="Times New Roman" pitchFamily="18" charset="0"/>
              </a:rPr>
              <a:t>2. Проведение первичной диагностики</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987574"/>
            <a:ext cx="8229600" cy="3607049"/>
          </a:xfrm>
        </p:spPr>
        <p:txBody>
          <a:bodyPr>
            <a:normAutofit fontScale="92500" lnSpcReduction="10000"/>
          </a:bodyPr>
          <a:lstStyle/>
          <a:p>
            <a:pPr>
              <a:buNone/>
            </a:pPr>
            <a:r>
              <a:rPr lang="ru-RU" sz="2800" dirty="0" smtClean="0">
                <a:latin typeface="Times New Roman" pitchFamily="18" charset="0"/>
                <a:cs typeface="Times New Roman" pitchFamily="18" charset="0"/>
              </a:rPr>
              <a:t>    Диагностика проводилась по следующим методикам: </a:t>
            </a:r>
            <a:r>
              <a:rPr lang="ru-RU" sz="2800" b="1" dirty="0" smtClean="0">
                <a:latin typeface="Times New Roman" pitchFamily="18" charset="0"/>
                <a:cs typeface="Times New Roman" pitchFamily="18" charset="0"/>
              </a:rPr>
              <a:t>Методика диагностики склонности к </a:t>
            </a:r>
            <a:r>
              <a:rPr lang="ru-RU" sz="2800" b="1" dirty="0" err="1" smtClean="0">
                <a:latin typeface="Times New Roman" pitchFamily="18" charset="0"/>
                <a:cs typeface="Times New Roman" pitchFamily="18" charset="0"/>
              </a:rPr>
              <a:t>девиантному</a:t>
            </a:r>
            <a:r>
              <a:rPr lang="ru-RU" sz="2800" b="1" dirty="0" smtClean="0">
                <a:latin typeface="Times New Roman" pitchFamily="18" charset="0"/>
                <a:cs typeface="Times New Roman" pitchFamily="18" charset="0"/>
              </a:rPr>
              <a:t> поведению (Орел</a:t>
            </a:r>
            <a:r>
              <a:rPr lang="ru-RU" sz="2800" dirty="0" smtClean="0">
                <a:latin typeface="Times New Roman" pitchFamily="18" charset="0"/>
                <a:cs typeface="Times New Roman" pitchFamily="18" charset="0"/>
              </a:rPr>
              <a:t>) и </a:t>
            </a:r>
            <a:r>
              <a:rPr lang="ru-RU" sz="2800" b="1" dirty="0" smtClean="0">
                <a:latin typeface="Times New Roman" pitchFamily="18" charset="0"/>
                <a:cs typeface="Times New Roman" pitchFamily="18" charset="0"/>
              </a:rPr>
              <a:t>методика «Ценностные ориентации» </a:t>
            </a:r>
            <a:r>
              <a:rPr lang="ru-RU" sz="2800" b="1" dirty="0" err="1" smtClean="0">
                <a:latin typeface="Times New Roman" pitchFamily="18" charset="0"/>
                <a:cs typeface="Times New Roman" pitchFamily="18" charset="0"/>
              </a:rPr>
              <a:t>Рокича</a:t>
            </a:r>
            <a:r>
              <a:rPr lang="ru-RU" sz="2800" dirty="0" smtClean="0">
                <a:latin typeface="Times New Roman" pitchFamily="18" charset="0"/>
                <a:cs typeface="Times New Roman" pitchFamily="18" charset="0"/>
              </a:rPr>
              <a:t>. Из </a:t>
            </a:r>
            <a:r>
              <a:rPr lang="ru-RU" sz="2800" dirty="0" err="1" smtClean="0">
                <a:latin typeface="Times New Roman" pitchFamily="18" charset="0"/>
                <a:cs typeface="Times New Roman" pitchFamily="18" charset="0"/>
              </a:rPr>
              <a:t>паралелли</a:t>
            </a:r>
            <a:r>
              <a:rPr lang="ru-RU" sz="2800" dirty="0" smtClean="0">
                <a:latin typeface="Times New Roman" pitchFamily="18" charset="0"/>
                <a:cs typeface="Times New Roman" pitchFamily="18" charset="0"/>
              </a:rPr>
              <a:t> 7-классов были выбраны 2 класса, которые разделились на 2 группы: контрольная (т.е. дети не поддаются экспериментальному воздействию) и экспериментальная (т.е. та, с которой будут проводиться все занятия).</a:t>
            </a:r>
          </a:p>
          <a:p>
            <a:endParaRPr lang="ru-RU" sz="2800" dirty="0">
              <a:latin typeface="Times New Roman" pitchFamily="18" charset="0"/>
              <a:cs typeface="Times New Roman" pitchFamily="18"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
            <a:ext cx="8229600" cy="843558"/>
          </a:xfrm>
        </p:spPr>
        <p:txBody>
          <a:bodyPr>
            <a:normAutofit/>
          </a:bodyPr>
          <a:lstStyle/>
          <a:p>
            <a:r>
              <a:rPr lang="ru-RU" sz="3600" dirty="0" smtClean="0">
                <a:latin typeface="Times New Roman" pitchFamily="18" charset="0"/>
                <a:cs typeface="Times New Roman" pitchFamily="18" charset="0"/>
              </a:rPr>
              <a:t>Первичная диагностика</a:t>
            </a:r>
            <a:endParaRPr lang="ru-RU" sz="3600" dirty="0">
              <a:latin typeface="Times New Roman" pitchFamily="18" charset="0"/>
              <a:cs typeface="Times New Roman" pitchFamily="18" charset="0"/>
            </a:endParaRPr>
          </a:p>
        </p:txBody>
      </p:sp>
      <p:pic>
        <p:nvPicPr>
          <p:cNvPr id="4" name="Содержимое 3" descr="Screenshot_2018-11-09-12-42-09 (1).png"/>
          <p:cNvPicPr>
            <a:picLocks noGrp="1" noChangeAspect="1"/>
          </p:cNvPicPr>
          <p:nvPr>
            <p:ph idx="1"/>
          </p:nvPr>
        </p:nvPicPr>
        <p:blipFill>
          <a:blip r:embed="rId2" cstate="print"/>
          <a:srcRect t="14881" r="2116" b="7737"/>
          <a:stretch>
            <a:fillRect/>
          </a:stretch>
        </p:blipFill>
        <p:spPr>
          <a:xfrm>
            <a:off x="827584" y="771550"/>
            <a:ext cx="3143272" cy="3375446"/>
          </a:xfrm>
        </p:spPr>
      </p:pic>
      <p:pic>
        <p:nvPicPr>
          <p:cNvPr id="5" name="Рисунок 4" descr="Screenshot_2018-11-09-12-42-20.png"/>
          <p:cNvPicPr>
            <a:picLocks noChangeAspect="1"/>
          </p:cNvPicPr>
          <p:nvPr/>
        </p:nvPicPr>
        <p:blipFill>
          <a:blip r:embed="rId3" cstate="print"/>
          <a:srcRect t="5208"/>
          <a:stretch>
            <a:fillRect/>
          </a:stretch>
        </p:blipFill>
        <p:spPr>
          <a:xfrm>
            <a:off x="4932040" y="1035579"/>
            <a:ext cx="3569620" cy="3272152"/>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200" b="1" dirty="0" smtClean="0">
                <a:latin typeface="Times New Roman" pitchFamily="18" charset="0"/>
                <a:cs typeface="Times New Roman" pitchFamily="18" charset="0"/>
              </a:rPr>
              <a:t>Обучение  медиаторов в </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БГПУ им. </a:t>
            </a:r>
            <a:r>
              <a:rPr lang="ru-RU" sz="3200" b="1" dirty="0" err="1" smtClean="0">
                <a:latin typeface="Times New Roman" pitchFamily="18" charset="0"/>
                <a:cs typeface="Times New Roman" pitchFamily="18" charset="0"/>
              </a:rPr>
              <a:t>Акмуллы</a:t>
            </a:r>
            <a:endParaRPr lang="ru-RU" sz="3200" b="1" dirty="0">
              <a:latin typeface="Times New Roman" pitchFamily="18" charset="0"/>
              <a:cs typeface="Times New Roman" pitchFamily="18" charset="0"/>
            </a:endParaRPr>
          </a:p>
        </p:txBody>
      </p:sp>
      <p:pic>
        <p:nvPicPr>
          <p:cNvPr id="4" name="Содержимое 3" descr="IMG-20181106-WA0017.jpg"/>
          <p:cNvPicPr>
            <a:picLocks noGrp="1" noChangeAspect="1"/>
          </p:cNvPicPr>
          <p:nvPr>
            <p:ph idx="1"/>
          </p:nvPr>
        </p:nvPicPr>
        <p:blipFill>
          <a:blip r:embed="rId2" cstate="print"/>
          <a:stretch>
            <a:fillRect/>
          </a:stretch>
        </p:blipFill>
        <p:spPr>
          <a:xfrm>
            <a:off x="4786314" y="1607338"/>
            <a:ext cx="3714808" cy="2122628"/>
          </a:xfrm>
        </p:spPr>
      </p:pic>
      <p:pic>
        <p:nvPicPr>
          <p:cNvPr id="5" name="Рисунок 4" descr="IMG-20181106-WA0024.jpg"/>
          <p:cNvPicPr>
            <a:picLocks noChangeAspect="1"/>
          </p:cNvPicPr>
          <p:nvPr/>
        </p:nvPicPr>
        <p:blipFill>
          <a:blip r:embed="rId3" cstate="print"/>
          <a:stretch>
            <a:fillRect/>
          </a:stretch>
        </p:blipFill>
        <p:spPr>
          <a:xfrm>
            <a:off x="214282" y="1178709"/>
            <a:ext cx="4429124" cy="2035983"/>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05979"/>
            <a:ext cx="8435280" cy="857250"/>
          </a:xfrm>
        </p:spPr>
        <p:txBody>
          <a:bodyPr>
            <a:normAutofit fontScale="90000"/>
          </a:bodyPr>
          <a:lstStyle/>
          <a:p>
            <a:pPr algn="ctr"/>
            <a:r>
              <a:rPr lang="ru-RU" b="1" dirty="0" smtClean="0">
                <a:latin typeface="Times New Roman" pitchFamily="18" charset="0"/>
                <a:cs typeface="Times New Roman" pitchFamily="18" charset="0"/>
              </a:rPr>
              <a:t>Круглые столы для родителей «Дети без насилия»</a:t>
            </a:r>
            <a:endParaRPr lang="ru-RU" b="1" dirty="0">
              <a:latin typeface="Times New Roman" pitchFamily="18" charset="0"/>
              <a:cs typeface="Times New Roman" pitchFamily="18" charset="0"/>
            </a:endParaRPr>
          </a:p>
        </p:txBody>
      </p:sp>
      <p:pic>
        <p:nvPicPr>
          <p:cNvPr id="4" name="Содержимое 3" descr="IMG_1747.JPG"/>
          <p:cNvPicPr>
            <a:picLocks noGrp="1" noChangeAspect="1"/>
          </p:cNvPicPr>
          <p:nvPr>
            <p:ph idx="1"/>
          </p:nvPr>
        </p:nvPicPr>
        <p:blipFill>
          <a:blip r:embed="rId2" cstate="print"/>
          <a:stretch>
            <a:fillRect/>
          </a:stretch>
        </p:blipFill>
        <p:spPr>
          <a:xfrm>
            <a:off x="2339752" y="1419622"/>
            <a:ext cx="4209142" cy="2287577"/>
          </a:xfr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371950"/>
            <a:ext cx="9144000" cy="771550"/>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200" b="1" dirty="0" smtClean="0">
                <a:latin typeface="Times New Roman" pitchFamily="18" charset="0"/>
                <a:cs typeface="Times New Roman" pitchFamily="18" charset="0"/>
              </a:rPr>
              <a:t>Обучение родителей в БГПУ </a:t>
            </a:r>
            <a:r>
              <a:rPr lang="ru-RU" sz="3200" b="1" dirty="0" err="1" smtClean="0">
                <a:latin typeface="Times New Roman" pitchFamily="18" charset="0"/>
                <a:cs typeface="Times New Roman" pitchFamily="18" charset="0"/>
              </a:rPr>
              <a:t>им.М.Акмуллы</a:t>
            </a:r>
            <a:endParaRPr lang="ru-RU" sz="3200" b="1" dirty="0">
              <a:latin typeface="Times New Roman" pitchFamily="18" charset="0"/>
              <a:cs typeface="Times New Roman" pitchFamily="18" charset="0"/>
            </a:endParaRPr>
          </a:p>
        </p:txBody>
      </p:sp>
      <p:pic>
        <p:nvPicPr>
          <p:cNvPr id="4" name="Содержимое 3" descr="IMG-20181108-WA0007.jpg"/>
          <p:cNvPicPr>
            <a:picLocks noGrp="1" noChangeAspect="1"/>
          </p:cNvPicPr>
          <p:nvPr>
            <p:ph idx="1"/>
          </p:nvPr>
        </p:nvPicPr>
        <p:blipFill>
          <a:blip r:embed="rId2" cstate="print"/>
          <a:srcRect t="21073"/>
          <a:stretch>
            <a:fillRect/>
          </a:stretch>
        </p:blipFill>
        <p:spPr>
          <a:xfrm>
            <a:off x="899592" y="1059582"/>
            <a:ext cx="3000396" cy="2207409"/>
          </a:xfrm>
        </p:spPr>
      </p:pic>
      <p:pic>
        <p:nvPicPr>
          <p:cNvPr id="5" name="Рисунок 4" descr="IMG-20181108-WA0006.jpg"/>
          <p:cNvPicPr>
            <a:picLocks noChangeAspect="1"/>
          </p:cNvPicPr>
          <p:nvPr/>
        </p:nvPicPr>
        <p:blipFill>
          <a:blip r:embed="rId3" cstate="print"/>
          <a:srcRect t="23810" b="12698"/>
          <a:stretch>
            <a:fillRect/>
          </a:stretch>
        </p:blipFill>
        <p:spPr>
          <a:xfrm>
            <a:off x="4644008" y="1635646"/>
            <a:ext cx="3429024" cy="2143140"/>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latin typeface="Times New Roman" pitchFamily="18" charset="0"/>
                <a:cs typeface="Times New Roman" pitchFamily="18" charset="0"/>
              </a:rPr>
              <a:t>Занятия  с педагогами</a:t>
            </a:r>
            <a:endParaRPr lang="ru-RU" b="1" dirty="0">
              <a:latin typeface="Times New Roman" pitchFamily="18" charset="0"/>
              <a:cs typeface="Times New Roman" pitchFamily="18" charset="0"/>
            </a:endParaRPr>
          </a:p>
        </p:txBody>
      </p:sp>
      <p:sp>
        <p:nvSpPr>
          <p:cNvPr id="5" name="Содержимое 4"/>
          <p:cNvSpPr>
            <a:spLocks noGrp="1"/>
          </p:cNvSpPr>
          <p:nvPr>
            <p:ph idx="1"/>
          </p:nvPr>
        </p:nvSpPr>
        <p:spPr>
          <a:xfrm>
            <a:off x="2500298" y="1125130"/>
            <a:ext cx="4429156" cy="3375446"/>
          </a:xfrm>
        </p:spPr>
        <p:txBody>
          <a:bodyPr/>
          <a:lstStyle/>
          <a:p>
            <a:endParaRPr lang="ru-RU" b="1" dirty="0"/>
          </a:p>
        </p:txBody>
      </p:sp>
      <p:pic>
        <p:nvPicPr>
          <p:cNvPr id="6" name="Рисунок 5" descr="20171024_153045.jpg"/>
          <p:cNvPicPr>
            <a:picLocks noChangeAspect="1"/>
          </p:cNvPicPr>
          <p:nvPr/>
        </p:nvPicPr>
        <p:blipFill>
          <a:blip r:embed="rId2" cstate="print"/>
          <a:srcRect l="2703" t="40625" r="9909" b="7291"/>
          <a:stretch>
            <a:fillRect/>
          </a:stretch>
        </p:blipFill>
        <p:spPr>
          <a:xfrm>
            <a:off x="2643174" y="1285869"/>
            <a:ext cx="4017058" cy="2534573"/>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smtClean="0">
                <a:latin typeface="Times New Roman" pitchFamily="18" charset="0"/>
                <a:cs typeface="Times New Roman" pitchFamily="18" charset="0"/>
              </a:rPr>
              <a:t>3. Основной этап</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964396"/>
            <a:ext cx="8229600" cy="3047514"/>
          </a:xfrm>
        </p:spPr>
        <p:txBody>
          <a:bodyPr>
            <a:normAutofit fontScale="70000" lnSpcReduction="20000"/>
          </a:bodyPr>
          <a:lstStyle/>
          <a:p>
            <a:r>
              <a:rPr lang="ru-RU" dirty="0" smtClean="0">
                <a:latin typeface="Times New Roman" pitchFamily="18" charset="0"/>
                <a:cs typeface="Times New Roman" pitchFamily="18" charset="0"/>
              </a:rPr>
              <a:t>На данном этапе происходит внедрение элементов восстановительной культуры и восстановительных практик в методические советы, родительские собрания, педагогические советы, классные часы и пр.  Все мероприятия включают в себя такие темы, как      «Эмоциональный интеллект», «Ценностные ориентации», «Дружба. Любовь. Влюбленность», «Кто твой друг», «Безопасное поведение в обществе», «Умение сказать «НЕТ»</a:t>
            </a:r>
          </a:p>
          <a:p>
            <a:r>
              <a:rPr lang="ru-RU" dirty="0" smtClean="0">
                <a:latin typeface="Times New Roman" pitchFamily="18" charset="0"/>
                <a:cs typeface="Times New Roman" pitchFamily="18" charset="0"/>
              </a:rPr>
              <a:t>Все классные часы проводятся исключительно с экспериментальной группой обучающихся</a:t>
            </a:r>
            <a:r>
              <a:rPr lang="ru-RU" dirty="0" smtClean="0"/>
              <a:t>.</a:t>
            </a:r>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smtClean="0">
                <a:latin typeface="Times New Roman" pitchFamily="18" charset="0"/>
                <a:cs typeface="Times New Roman" pitchFamily="18" charset="0"/>
              </a:rPr>
              <a:t>4. Контрольная диагностика</a:t>
            </a: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31591"/>
            <a:ext cx="8229600" cy="2886780"/>
          </a:xfrm>
        </p:spPr>
        <p:txBody>
          <a:bodyPr>
            <a:normAutofit fontScale="85000" lnSpcReduction="20000"/>
          </a:bodyPr>
          <a:lstStyle/>
          <a:p>
            <a:r>
              <a:rPr lang="ru-RU" dirty="0" smtClean="0">
                <a:latin typeface="Times New Roman" pitchFamily="18" charset="0"/>
                <a:cs typeface="Times New Roman" pitchFamily="18" charset="0"/>
              </a:rPr>
              <a:t>обобщение и анализ опыта, осуществления мониторинга эффективности работы службы медиации (анкетирование учеников, «срезы» количества конфликтов  и способов реагирования на конфликты в школе), анализ результатов деятельности сетевой площадки и дальнейшее развитие службы медиации в ОУ. Программа рассчитана сроком на 3 года</a:t>
            </a:r>
            <a:endParaRPr lang="ru-RU" dirty="0">
              <a:latin typeface="Times New Roman" pitchFamily="18" charset="0"/>
              <a:cs typeface="Times New Roman" pitchFamily="18"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05985"/>
            <a:ext cx="8610160" cy="1187045"/>
          </a:xfrm>
        </p:spPr>
        <p:txBody>
          <a:bodyPr>
            <a:noAutofit/>
          </a:bodyPr>
          <a:lstStyle/>
          <a:p>
            <a:r>
              <a:rPr lang="ru-RU" sz="2600" b="1" dirty="0" smtClean="0">
                <a:latin typeface="Times New Roman" pitchFamily="18" charset="0"/>
                <a:cs typeface="Times New Roman" pitchFamily="18" charset="0"/>
              </a:rPr>
              <a:t>Ключевыми индикаторами уровня </a:t>
            </a:r>
            <a:r>
              <a:rPr lang="ru-RU" sz="2600" b="1" dirty="0" err="1" smtClean="0">
                <a:latin typeface="Times New Roman" pitchFamily="18" charset="0"/>
                <a:cs typeface="Times New Roman" pitchFamily="18" charset="0"/>
              </a:rPr>
              <a:t>сформированности</a:t>
            </a:r>
            <a:r>
              <a:rPr lang="ru-RU" sz="2600" b="1" dirty="0" smtClean="0">
                <a:latin typeface="Times New Roman" pitchFamily="18" charset="0"/>
                <a:cs typeface="Times New Roman" pitchFamily="18" charset="0"/>
              </a:rPr>
              <a:t> социально-безопасной среды для эффективного развития и социализации личности являются:</a:t>
            </a:r>
          </a:p>
        </p:txBody>
      </p:sp>
      <p:sp>
        <p:nvSpPr>
          <p:cNvPr id="3" name="Содержимое 2"/>
          <p:cNvSpPr>
            <a:spLocks noGrp="1"/>
          </p:cNvSpPr>
          <p:nvPr>
            <p:ph idx="1"/>
          </p:nvPr>
        </p:nvSpPr>
        <p:spPr>
          <a:xfrm>
            <a:off x="323528" y="1491630"/>
            <a:ext cx="8610160" cy="2741054"/>
          </a:xfrm>
        </p:spPr>
        <p:txBody>
          <a:bodyPr>
            <a:normAutofit fontScale="92500"/>
          </a:bodyPr>
          <a:lstStyle/>
          <a:p>
            <a:r>
              <a:rPr lang="ru-RU" sz="3000" b="1" dirty="0" smtClean="0">
                <a:latin typeface="Times New Roman" pitchFamily="18" charset="0"/>
                <a:cs typeface="Times New Roman" pitchFamily="18" charset="0"/>
              </a:rPr>
              <a:t>снижение деструктивного влияния </a:t>
            </a:r>
            <a:r>
              <a:rPr lang="ru-RU" sz="3000" dirty="0" smtClean="0">
                <a:latin typeface="Times New Roman" pitchFamily="18" charset="0"/>
                <a:cs typeface="Times New Roman" pitchFamily="18" charset="0"/>
              </a:rPr>
              <a:t>между участниками образовательного процесса неизбежно возникающих конфликтов за счет обучения основам медиации педагогических работников, а также детей (медиативному подходу и технологиям позитивного общения в «группах равных»)</a:t>
            </a:r>
          </a:p>
          <a:p>
            <a:endParaRPr lang="ru-RU" dirty="0">
              <a:latin typeface="Times New Roman" pitchFamily="18" charset="0"/>
              <a:cs typeface="Times New Roman" pitchFamily="18" charset="0"/>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642910" y="1500180"/>
            <a:ext cx="7498080" cy="3000396"/>
          </a:xfrm>
        </p:spPr>
        <p:txBody>
          <a:bodyPr>
            <a:normAutofit fontScale="77500" lnSpcReduction="20000"/>
          </a:bodyPr>
          <a:lstStyle/>
          <a:p>
            <a:r>
              <a:rPr lang="ru-RU" sz="3000" dirty="0" smtClean="0">
                <a:latin typeface="Times New Roman" pitchFamily="18" charset="0"/>
                <a:cs typeface="Times New Roman" pitchFamily="18" charset="0"/>
              </a:rPr>
              <a:t>снижение агрессивных, насильственных и асоциальных проявлений среди детей;</a:t>
            </a:r>
          </a:p>
          <a:p>
            <a:r>
              <a:rPr lang="ru-RU" sz="3000" dirty="0" smtClean="0">
                <a:latin typeface="Times New Roman" pitchFamily="18" charset="0"/>
                <a:cs typeface="Times New Roman" pitchFamily="18" charset="0"/>
              </a:rPr>
              <a:t>сокращение количества правонарушений, совершаемых несовершеннолетними;</a:t>
            </a:r>
          </a:p>
          <a:p>
            <a:r>
              <a:rPr lang="ru-RU" sz="3000" dirty="0" smtClean="0">
                <a:latin typeface="Times New Roman" pitchFamily="18" charset="0"/>
                <a:cs typeface="Times New Roman" pitchFamily="18" charset="0"/>
              </a:rPr>
              <a:t>формирование условий для предотвращения неблагополучных траекторий развития ребенка;</a:t>
            </a:r>
          </a:p>
          <a:p>
            <a:r>
              <a:rPr lang="ru-RU" sz="3000" dirty="0" smtClean="0">
                <a:latin typeface="Times New Roman" pitchFamily="18" charset="0"/>
                <a:cs typeface="Times New Roman" pitchFamily="18" charset="0"/>
              </a:rPr>
              <a:t>повышение уровня социальной и конфликтной компетентности всех участников образовательного процесса</a:t>
            </a:r>
            <a:r>
              <a:rPr lang="ru-RU" dirty="0" smtClean="0"/>
              <a:t>.</a:t>
            </a:r>
            <a:endParaRPr lang="ru-RU" dirty="0"/>
          </a:p>
        </p:txBody>
      </p:sp>
      <p:sp>
        <p:nvSpPr>
          <p:cNvPr id="67585" name="Rectangle 1"/>
          <p:cNvSpPr>
            <a:spLocks noChangeArrowheads="1"/>
          </p:cNvSpPr>
          <p:nvPr/>
        </p:nvSpPr>
        <p:spPr bwMode="auto">
          <a:xfrm>
            <a:off x="0" y="-38465"/>
            <a:ext cx="696024"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NewRomanPSMT"/>
                <a:cs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13" descr="Картинки по запросу служба примирения школа"/>
          <p:cNvPicPr>
            <a:picLocks noChangeAspect="1" noChangeArrowheads="1"/>
          </p:cNvPicPr>
          <p:nvPr/>
        </p:nvPicPr>
        <p:blipFill>
          <a:blip r:embed="rId2" cstate="print"/>
          <a:srcRect/>
          <a:stretch>
            <a:fillRect/>
          </a:stretch>
        </p:blipFill>
        <p:spPr bwMode="auto">
          <a:xfrm>
            <a:off x="1214414" y="0"/>
            <a:ext cx="6357960" cy="1393042"/>
          </a:xfrm>
          <a:prstGeom prst="rect">
            <a:avLst/>
          </a:prstGeom>
          <a:noFill/>
          <a:ln w="9525">
            <a:noFill/>
            <a:miter lim="800000"/>
            <a:headEnd/>
            <a:tailEnd/>
          </a:ln>
        </p:spPr>
      </p:pic>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43559"/>
            <a:ext cx="8229600" cy="3600400"/>
          </a:xfrm>
        </p:spPr>
        <p:txBody>
          <a:bodyPr>
            <a:normAutofit fontScale="92500" lnSpcReduction="10000"/>
          </a:bodyPr>
          <a:lstStyle/>
          <a:p>
            <a:r>
              <a:rPr lang="ru-RU" dirty="0" smtClean="0">
                <a:latin typeface="Times New Roman" pitchFamily="18" charset="0"/>
                <a:cs typeface="Times New Roman" pitchFamily="18" charset="0"/>
              </a:rPr>
              <a:t>Обучая детей умению разрешать конфликты с помощью медиативного подхода, мы учим их </a:t>
            </a:r>
            <a:r>
              <a:rPr lang="ru-RU" b="1" dirty="0" smtClean="0">
                <a:latin typeface="Times New Roman" pitchFamily="18" charset="0"/>
                <a:cs typeface="Times New Roman" pitchFamily="18" charset="0"/>
              </a:rPr>
              <a:t>уважать себя</a:t>
            </a:r>
            <a:r>
              <a:rPr lang="ru-RU" dirty="0" smtClean="0">
                <a:latin typeface="Times New Roman" pitchFamily="18" charset="0"/>
                <a:cs typeface="Times New Roman" pitchFamily="18" charset="0"/>
              </a:rPr>
              <a:t>, а также </a:t>
            </a:r>
            <a:r>
              <a:rPr lang="ru-RU" b="1" dirty="0" smtClean="0">
                <a:latin typeface="Times New Roman" pitchFamily="18" charset="0"/>
                <a:cs typeface="Times New Roman" pitchFamily="18" charset="0"/>
              </a:rPr>
              <a:t>ценить и принимать другого</a:t>
            </a:r>
            <a:r>
              <a:rPr lang="ru-RU" dirty="0" smtClean="0">
                <a:latin typeface="Times New Roman" pitchFamily="18" charset="0"/>
                <a:cs typeface="Times New Roman" pitchFamily="18" charset="0"/>
              </a:rPr>
              <a:t>. Мы способствуем проявлению у детей </a:t>
            </a:r>
            <a:r>
              <a:rPr lang="ru-RU" b="1" dirty="0" smtClean="0">
                <a:latin typeface="Times New Roman" pitchFamily="18" charset="0"/>
                <a:cs typeface="Times New Roman" pitchFamily="18" charset="0"/>
              </a:rPr>
              <a:t>чувства собственного достоинства</a:t>
            </a:r>
            <a:r>
              <a:rPr lang="ru-RU" dirty="0" smtClean="0">
                <a:latin typeface="Times New Roman" pitchFamily="18" charset="0"/>
                <a:cs typeface="Times New Roman" pitchFamily="18" charset="0"/>
              </a:rPr>
              <a:t>, а также воспитываем </a:t>
            </a:r>
            <a:r>
              <a:rPr lang="ru-RU" b="1" dirty="0" smtClean="0">
                <a:latin typeface="Times New Roman" pitchFamily="18" charset="0"/>
                <a:cs typeface="Times New Roman" pitchFamily="18" charset="0"/>
              </a:rPr>
              <a:t>ответственное отношение к своим действиям, поступкам и жизни в целом</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4" name="Рисунок 3" descr="wwC0IPaPny0.jpg"/>
          <p:cNvPicPr>
            <a:picLocks noChangeAspect="1"/>
          </p:cNvPicPr>
          <p:nvPr/>
        </p:nvPicPr>
        <p:blipFill>
          <a:blip r:embed="rId2" cstate="print"/>
          <a:stretch>
            <a:fillRect/>
          </a:stretch>
        </p:blipFill>
        <p:spPr>
          <a:xfrm>
            <a:off x="5796136" y="195486"/>
            <a:ext cx="2728723" cy="864096"/>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sz="half" idx="1"/>
          </p:nvPr>
        </p:nvSpPr>
        <p:spPr>
          <a:xfrm>
            <a:off x="214313" y="107157"/>
            <a:ext cx="4614862" cy="2536601"/>
          </a:xfrm>
        </p:spPr>
        <p:txBody>
          <a:bodyPr>
            <a:normAutofit fontScale="85000" lnSpcReduction="20000"/>
          </a:bodyPr>
          <a:lstStyle/>
          <a:p>
            <a:pPr algn="ctr" eaLnBrk="1" hangingPunct="1">
              <a:buFontTx/>
              <a:buNone/>
            </a:pPr>
            <a:r>
              <a:rPr lang="ru-RU" sz="6600" dirty="0" smtClean="0">
                <a:solidFill>
                  <a:srgbClr val="800000"/>
                </a:solidFill>
                <a:latin typeface="Times New Roman" pitchFamily="18" charset="0"/>
                <a:cs typeface="Times New Roman" pitchFamily="18" charset="0"/>
              </a:rPr>
              <a:t>Конфликты</a:t>
            </a:r>
          </a:p>
          <a:p>
            <a:pPr algn="ctr" eaLnBrk="1" hangingPunct="1">
              <a:buFontTx/>
              <a:buNone/>
            </a:pPr>
            <a:r>
              <a:rPr lang="ru-RU" sz="3200" dirty="0" smtClean="0">
                <a:latin typeface="Times New Roman" pitchFamily="18" charset="0"/>
                <a:cs typeface="Times New Roman" pitchFamily="18" charset="0"/>
              </a:rPr>
              <a:t>Ученик-Ученик</a:t>
            </a:r>
          </a:p>
          <a:p>
            <a:pPr algn="ctr" eaLnBrk="1" hangingPunct="1">
              <a:buFontTx/>
              <a:buNone/>
            </a:pPr>
            <a:r>
              <a:rPr lang="ru-RU" sz="3200" dirty="0" smtClean="0">
                <a:latin typeface="Times New Roman" pitchFamily="18" charset="0"/>
                <a:cs typeface="Times New Roman" pitchFamily="18" charset="0"/>
              </a:rPr>
              <a:t>Учитель – Ученик</a:t>
            </a:r>
          </a:p>
          <a:p>
            <a:pPr algn="ctr" eaLnBrk="1" hangingPunct="1">
              <a:buFontTx/>
              <a:buNone/>
            </a:pPr>
            <a:r>
              <a:rPr lang="ru-RU" sz="3200" dirty="0" smtClean="0">
                <a:latin typeface="Times New Roman" pitchFamily="18" charset="0"/>
                <a:cs typeface="Times New Roman" pitchFamily="18" charset="0"/>
              </a:rPr>
              <a:t>Учитель – Родитель </a:t>
            </a:r>
          </a:p>
          <a:p>
            <a:pPr algn="ctr" eaLnBrk="1" hangingPunct="1">
              <a:buFontTx/>
              <a:buNone/>
            </a:pPr>
            <a:r>
              <a:rPr lang="ru-RU" sz="3200" dirty="0" smtClean="0">
                <a:latin typeface="Times New Roman" pitchFamily="18" charset="0"/>
                <a:cs typeface="Times New Roman" pitchFamily="18" charset="0"/>
              </a:rPr>
              <a:t>Родитель-Родитель</a:t>
            </a:r>
          </a:p>
        </p:txBody>
      </p:sp>
      <p:pic>
        <p:nvPicPr>
          <p:cNvPr id="7171" name="Picture 4" descr="Картинки по запросу конфликт ученик-ученик"/>
          <p:cNvPicPr>
            <a:picLocks noChangeAspect="1" noChangeArrowheads="1"/>
          </p:cNvPicPr>
          <p:nvPr/>
        </p:nvPicPr>
        <p:blipFill>
          <a:blip r:embed="rId2" cstate="print"/>
          <a:srcRect/>
          <a:stretch>
            <a:fillRect/>
          </a:stretch>
        </p:blipFill>
        <p:spPr bwMode="auto">
          <a:xfrm>
            <a:off x="5072063" y="375048"/>
            <a:ext cx="3656012" cy="1854994"/>
          </a:xfrm>
          <a:prstGeom prst="rect">
            <a:avLst/>
          </a:prstGeom>
          <a:noFill/>
          <a:ln w="9525">
            <a:noFill/>
            <a:miter lim="800000"/>
            <a:headEnd/>
            <a:tailEnd/>
          </a:ln>
        </p:spPr>
      </p:pic>
      <p:pic>
        <p:nvPicPr>
          <p:cNvPr id="7172" name="Picture 8" descr="Картинки по запросу конфликт учитель злой  по телефону"/>
          <p:cNvPicPr>
            <a:picLocks noChangeAspect="1" noChangeArrowheads="1"/>
          </p:cNvPicPr>
          <p:nvPr/>
        </p:nvPicPr>
        <p:blipFill>
          <a:blip r:embed="rId3" cstate="print"/>
          <a:srcRect/>
          <a:stretch>
            <a:fillRect/>
          </a:stretch>
        </p:blipFill>
        <p:spPr bwMode="auto">
          <a:xfrm>
            <a:off x="357158" y="2625329"/>
            <a:ext cx="4286250" cy="2143125"/>
          </a:xfrm>
          <a:prstGeom prst="rect">
            <a:avLst/>
          </a:prstGeom>
          <a:noFill/>
          <a:ln w="9525">
            <a:noFill/>
            <a:miter lim="800000"/>
            <a:headEnd/>
            <a:tailEnd/>
          </a:ln>
        </p:spPr>
      </p:pic>
      <p:pic>
        <p:nvPicPr>
          <p:cNvPr id="7173" name="Picture 14" descr="Картинки по запросу конфликт учитель ученик рисунок"/>
          <p:cNvPicPr>
            <a:picLocks noChangeAspect="1" noChangeArrowheads="1"/>
          </p:cNvPicPr>
          <p:nvPr/>
        </p:nvPicPr>
        <p:blipFill>
          <a:blip r:embed="rId4" cstate="print"/>
          <a:srcRect/>
          <a:stretch>
            <a:fillRect/>
          </a:stretch>
        </p:blipFill>
        <p:spPr bwMode="auto">
          <a:xfrm>
            <a:off x="5572125" y="2464601"/>
            <a:ext cx="2941638" cy="2555081"/>
          </a:xfrm>
          <a:prstGeom prst="rect">
            <a:avLst/>
          </a:prstGeom>
          <a:noFill/>
          <a:ln w="9525">
            <a:noFill/>
            <a:miter lim="800000"/>
            <a:headEnd/>
            <a:tailEnd/>
          </a:ln>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21455"/>
            <a:ext cx="8610160" cy="4364847"/>
          </a:xfrm>
        </p:spPr>
        <p:txBody>
          <a:bodyPr>
            <a:normAutofit fontScale="77500" lnSpcReduction="20000"/>
          </a:bodyPr>
          <a:lstStyle/>
          <a:p>
            <a:r>
              <a:rPr lang="ru-RU" b="1" dirty="0" smtClean="0">
                <a:latin typeface="Times New Roman" pitchFamily="18" charset="0"/>
                <a:cs typeface="Times New Roman" pitchFamily="18" charset="0"/>
              </a:rPr>
              <a:t>Медиативный подход </a:t>
            </a:r>
            <a:r>
              <a:rPr lang="ru-RU" dirty="0" smtClean="0">
                <a:latin typeface="Times New Roman" pitchFamily="18" charset="0"/>
                <a:cs typeface="Times New Roman" pitchFamily="18" charset="0"/>
              </a:rPr>
              <a:t>учит их </a:t>
            </a:r>
            <a:r>
              <a:rPr lang="ru-RU" b="1" dirty="0" smtClean="0">
                <a:latin typeface="Times New Roman" pitchFamily="18" charset="0"/>
                <a:cs typeface="Times New Roman" pitchFamily="18" charset="0"/>
              </a:rPr>
              <a:t>умению занимать и развивать активную жизненную позицию, принимая на себя ответственность за дальнейшее развитие собственного жизненного сценария, а также сознавая силу своего влияния на окружающий мир</a:t>
            </a:r>
            <a:r>
              <a:rPr lang="ru-RU" dirty="0" smtClean="0">
                <a:latin typeface="Times New Roman" pitchFamily="18" charset="0"/>
                <a:cs typeface="Times New Roman" pitchFamily="18" charset="0"/>
              </a:rPr>
              <a:t>. Очень важно научить детей </a:t>
            </a:r>
            <a:r>
              <a:rPr lang="ru-RU" b="1" dirty="0" smtClean="0">
                <a:latin typeface="Times New Roman" pitchFamily="18" charset="0"/>
                <a:cs typeface="Times New Roman" pitchFamily="18" charset="0"/>
              </a:rPr>
              <a:t>умению правильно реагировать на конфликтные ситуации</a:t>
            </a:r>
            <a:r>
              <a:rPr lang="ru-RU" dirty="0" smtClean="0">
                <a:latin typeface="Times New Roman" pitchFamily="18" charset="0"/>
                <a:cs typeface="Times New Roman" pitchFamily="18" charset="0"/>
              </a:rPr>
              <a:t>. В процессе обучения они также учатся </a:t>
            </a:r>
            <a:r>
              <a:rPr lang="ru-RU" b="1" dirty="0" smtClean="0">
                <a:latin typeface="Times New Roman" pitchFamily="18" charset="0"/>
                <a:cs typeface="Times New Roman" pitchFamily="18" charset="0"/>
              </a:rPr>
              <a:t>сопереживанию, умению поставить себя на место другого, быть чутким к страданиям другого, чувствовать чужую боль</a:t>
            </a:r>
            <a:r>
              <a:rPr lang="ru-RU" dirty="0" smtClean="0">
                <a:latin typeface="Times New Roman" pitchFamily="18" charset="0"/>
                <a:cs typeface="Times New Roman" pitchFamily="18" charset="0"/>
              </a:rPr>
              <a:t>. Это те высшие ценности, без которых человек не может быть и </a:t>
            </a:r>
            <a:r>
              <a:rPr lang="ru-RU" b="1" dirty="0" smtClean="0">
                <a:latin typeface="Times New Roman" pitchFamily="18" charset="0"/>
                <a:cs typeface="Times New Roman" pitchFamily="18" charset="0"/>
              </a:rPr>
              <a:t>оставаться человеком</a:t>
            </a:r>
            <a:r>
              <a:rPr lang="ru-RU" dirty="0" smtClean="0">
                <a:latin typeface="Times New Roman" pitchFamily="18" charset="0"/>
                <a:cs typeface="Times New Roman" pitchFamily="18" charset="0"/>
              </a:rPr>
              <a:t>.</a:t>
            </a:r>
          </a:p>
          <a:p>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endParaRPr lang="ru-RU" smtClean="0"/>
          </a:p>
        </p:txBody>
      </p:sp>
      <p:sp>
        <p:nvSpPr>
          <p:cNvPr id="19459" name="Rectangle 3"/>
          <p:cNvSpPr>
            <a:spLocks noGrp="1" noChangeArrowheads="1"/>
          </p:cNvSpPr>
          <p:nvPr>
            <p:ph idx="1"/>
          </p:nvPr>
        </p:nvSpPr>
        <p:spPr>
          <a:xfrm>
            <a:off x="323528" y="195486"/>
            <a:ext cx="8360097" cy="4261026"/>
          </a:xfrm>
        </p:spPr>
        <p:txBody>
          <a:bodyPr>
            <a:normAutofit/>
          </a:bodyPr>
          <a:lstStyle/>
          <a:p>
            <a:pPr eaLnBrk="1" hangingPunct="1"/>
            <a:r>
              <a:rPr lang="ru-RU" b="1" dirty="0" smtClean="0">
                <a:latin typeface="Times New Roman" pitchFamily="18" charset="0"/>
                <a:cs typeface="Times New Roman" pitchFamily="18" charset="0"/>
              </a:rPr>
              <a:t>Деятельность служб школьной медиации направлена на формирование безопасного пространства (среды) не только для детей, но и для взрослых, путем содействия воспитанию у них культуры конструктивного поведения в различных конфликтных ситуациях.</a:t>
            </a: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05979"/>
            <a:ext cx="8496944" cy="857250"/>
          </a:xfrm>
        </p:spPr>
        <p:txBody>
          <a:bodyPr>
            <a:noAutofit/>
          </a:bodyPr>
          <a:lstStyle/>
          <a:p>
            <a:pPr algn="ctr"/>
            <a:r>
              <a:rPr lang="ru-RU" sz="3500" b="1" dirty="0" smtClean="0">
                <a:latin typeface="Times New Roman" pitchFamily="18" charset="0"/>
                <a:cs typeface="Times New Roman" pitchFamily="18" charset="0"/>
              </a:rPr>
              <a:t>Родительские собрания «Безопасность детей превыше всего»</a:t>
            </a:r>
            <a:endParaRPr lang="ru-RU" sz="3500" b="1" dirty="0">
              <a:latin typeface="Times New Roman" pitchFamily="18" charset="0"/>
              <a:cs typeface="Times New Roman" pitchFamily="18" charset="0"/>
            </a:endParaRPr>
          </a:p>
        </p:txBody>
      </p:sp>
      <p:pic>
        <p:nvPicPr>
          <p:cNvPr id="4" name="Содержимое 3" descr="IMG-20181108-WA0037 (1).jpg"/>
          <p:cNvPicPr>
            <a:picLocks noGrp="1" noChangeAspect="1"/>
          </p:cNvPicPr>
          <p:nvPr>
            <p:ph idx="1"/>
          </p:nvPr>
        </p:nvPicPr>
        <p:blipFill>
          <a:blip r:embed="rId2" cstate="print"/>
          <a:srcRect l="11667" r="11667"/>
          <a:stretch>
            <a:fillRect/>
          </a:stretch>
        </p:blipFill>
        <p:spPr>
          <a:xfrm>
            <a:off x="714348" y="1446602"/>
            <a:ext cx="3137572" cy="2864740"/>
          </a:xfrm>
        </p:spPr>
      </p:pic>
      <p:pic>
        <p:nvPicPr>
          <p:cNvPr id="5" name="Рисунок 4" descr="IMG-20181108-WA0040.jpg"/>
          <p:cNvPicPr>
            <a:picLocks noChangeAspect="1"/>
          </p:cNvPicPr>
          <p:nvPr/>
        </p:nvPicPr>
        <p:blipFill>
          <a:blip r:embed="rId3" cstate="print"/>
          <a:srcRect l="12122" t="14546"/>
          <a:stretch>
            <a:fillRect/>
          </a:stretch>
        </p:blipFill>
        <p:spPr>
          <a:xfrm>
            <a:off x="4499992" y="1563638"/>
            <a:ext cx="4143372" cy="2518163"/>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443958"/>
            <a:ext cx="9144000" cy="699542"/>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23528" y="205980"/>
            <a:ext cx="8249000" cy="544102"/>
          </a:xfrm>
        </p:spPr>
        <p:txBody>
          <a:bodyPr>
            <a:noAutofit/>
          </a:bodyPr>
          <a:lstStyle/>
          <a:p>
            <a:pPr algn="ctr" eaLnBrk="1" hangingPunct="1"/>
            <a:r>
              <a:rPr lang="ru-RU" sz="3500" b="1" dirty="0" smtClean="0">
                <a:latin typeface="Times New Roman" pitchFamily="18" charset="0"/>
                <a:cs typeface="Times New Roman" pitchFamily="18" charset="0"/>
              </a:rPr>
              <a:t>В основе деятельности служб школьной медиации лежит</a:t>
            </a:r>
            <a:r>
              <a:rPr lang="ru-RU" sz="3500" b="1" dirty="0" smtClean="0"/>
              <a:t>:</a:t>
            </a:r>
          </a:p>
        </p:txBody>
      </p:sp>
      <p:sp>
        <p:nvSpPr>
          <p:cNvPr id="20483" name="Rectangle 3"/>
          <p:cNvSpPr>
            <a:spLocks noGrp="1" noChangeArrowheads="1"/>
          </p:cNvSpPr>
          <p:nvPr>
            <p:ph idx="1"/>
          </p:nvPr>
        </p:nvSpPr>
        <p:spPr>
          <a:xfrm>
            <a:off x="395536" y="857239"/>
            <a:ext cx="8424936" cy="3012284"/>
          </a:xfrm>
        </p:spPr>
        <p:txBody>
          <a:bodyPr>
            <a:noAutofit/>
          </a:bodyPr>
          <a:lstStyle/>
          <a:p>
            <a:pPr eaLnBrk="1" hangingPunct="1">
              <a:lnSpc>
                <a:spcPct val="80000"/>
              </a:lnSpc>
            </a:pPr>
            <a:r>
              <a:rPr lang="ru-RU" sz="2200" dirty="0" smtClean="0">
                <a:latin typeface="Times New Roman" pitchFamily="18" charset="0"/>
                <a:cs typeface="Times New Roman" pitchFamily="18" charset="0"/>
              </a:rPr>
              <a:t>разрешение разнообразных и разнонаправленных конфликтов, возникающих в образовательной организации, проведение просветительской работы среди коллег и родителей;</a:t>
            </a:r>
          </a:p>
          <a:p>
            <a:pPr eaLnBrk="1" hangingPunct="1">
              <a:lnSpc>
                <a:spcPct val="80000"/>
              </a:lnSpc>
            </a:pPr>
            <a:r>
              <a:rPr lang="ru-RU" sz="2200" dirty="0" smtClean="0">
                <a:latin typeface="Times New Roman" pitchFamily="18" charset="0"/>
                <a:cs typeface="Times New Roman" pitchFamily="18" charset="0"/>
              </a:rPr>
              <a:t>предотвращение возникновения конфликтов, препятствование их эскалации; обеспечение формирования и обучения «групп равных» («</a:t>
            </a:r>
            <a:r>
              <a:rPr lang="ru-RU" sz="2200" b="1" dirty="0" smtClean="0">
                <a:latin typeface="Times New Roman" pitchFamily="18" charset="0"/>
                <a:cs typeface="Times New Roman" pitchFamily="18" charset="0"/>
              </a:rPr>
              <a:t>группы равных» -</a:t>
            </a:r>
            <a:r>
              <a:rPr lang="ru-RU" sz="2200" dirty="0" smtClean="0">
                <a:latin typeface="Times New Roman" pitchFamily="18" charset="0"/>
                <a:cs typeface="Times New Roman" pitchFamily="18" charset="0"/>
              </a:rPr>
              <a:t> это группы детей, которые объединены для обучения процедуре медиации и медиативному подходу с целью последующего применения этих знаний и умений при разрешении споров, предупреждения конфликтов среди сверстников, а также для распространения полученных знаний, умений и опыта среди сверстников, младших и старших школьников);</a:t>
            </a: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endParaRPr lang="ru-RU" smtClean="0"/>
          </a:p>
        </p:txBody>
      </p:sp>
      <p:sp>
        <p:nvSpPr>
          <p:cNvPr id="21507" name="Rectangle 3"/>
          <p:cNvSpPr>
            <a:spLocks noGrp="1" noChangeArrowheads="1"/>
          </p:cNvSpPr>
          <p:nvPr>
            <p:ph idx="1"/>
          </p:nvPr>
        </p:nvSpPr>
        <p:spPr>
          <a:xfrm>
            <a:off x="251520" y="214296"/>
            <a:ext cx="8419382" cy="4018388"/>
          </a:xfrm>
        </p:spPr>
        <p:txBody>
          <a:bodyPr>
            <a:normAutofit fontScale="92500" lnSpcReduction="10000"/>
          </a:bodyPr>
          <a:lstStyle/>
          <a:p>
            <a:pPr eaLnBrk="1" hangingPunct="1">
              <a:lnSpc>
                <a:spcPct val="90000"/>
              </a:lnSpc>
            </a:pPr>
            <a:r>
              <a:rPr lang="ru-RU" sz="2400" b="1" dirty="0" smtClean="0">
                <a:latin typeface="Times New Roman" pitchFamily="18" charset="0"/>
                <a:cs typeface="Times New Roman" pitchFamily="18" charset="0"/>
              </a:rPr>
              <a:t>обеспечение помощи при разрешении участниками «групп равных» конфликтов между сверстниками, а также участие в роли </a:t>
            </a:r>
            <a:r>
              <a:rPr lang="ru-RU" sz="2400" b="1" dirty="0" err="1" smtClean="0">
                <a:latin typeface="Times New Roman" pitchFamily="18" charset="0"/>
                <a:cs typeface="Times New Roman" pitchFamily="18" charset="0"/>
              </a:rPr>
              <a:t>ко-медиатора</a:t>
            </a:r>
            <a:r>
              <a:rPr lang="ru-RU" sz="2400" b="1" dirty="0" smtClean="0">
                <a:latin typeface="Times New Roman" pitchFamily="18" charset="0"/>
                <a:cs typeface="Times New Roman" pitchFamily="18" charset="0"/>
              </a:rPr>
              <a:t> при разрешении конфликтов между взрослыми и детьми;</a:t>
            </a:r>
          </a:p>
          <a:p>
            <a:pPr eaLnBrk="1" hangingPunct="1">
              <a:lnSpc>
                <a:spcPct val="90000"/>
              </a:lnSpc>
            </a:pPr>
            <a:r>
              <a:rPr lang="ru-RU" sz="2400" b="1" dirty="0" smtClean="0">
                <a:latin typeface="Times New Roman" pitchFamily="18" charset="0"/>
                <a:cs typeface="Times New Roman" pitchFamily="18" charset="0"/>
              </a:rPr>
              <a:t>использование медиативного подхода в рамках работы по профилактике безнадзорности и беспризорности, наркомании, алкоголизма, </a:t>
            </a:r>
            <a:r>
              <a:rPr lang="ru-RU" sz="2400" b="1" dirty="0" err="1" smtClean="0">
                <a:latin typeface="Times New Roman" pitchFamily="18" charset="0"/>
                <a:cs typeface="Times New Roman" pitchFamily="18" charset="0"/>
              </a:rPr>
              <a:t>табакокурения</a:t>
            </a:r>
            <a:r>
              <a:rPr lang="ru-RU" sz="2400" b="1" dirty="0" smtClean="0">
                <a:latin typeface="Times New Roman" pitchFamily="18" charset="0"/>
                <a:cs typeface="Times New Roman" pitchFamily="18" charset="0"/>
              </a:rPr>
              <a:t>, правонарушений несовершеннолетних, работы с детьми и семьями, находящимися в социально опасном положении;</a:t>
            </a:r>
          </a:p>
          <a:p>
            <a:pPr eaLnBrk="1" hangingPunct="1">
              <a:lnSpc>
                <a:spcPct val="90000"/>
              </a:lnSpc>
            </a:pPr>
            <a:r>
              <a:rPr lang="ru-RU" sz="2400" b="1" dirty="0" smtClean="0">
                <a:latin typeface="Times New Roman" pitchFamily="18" charset="0"/>
                <a:cs typeface="Times New Roman" pitchFamily="18" charset="0"/>
              </a:rPr>
              <a:t>использование медиативного подхода в рамках работы по воспитанию культуры конструктивного поведения в конфликтной ситуации и созданию условий для выбора ненасильственных стратегий поведения в ситуациях напряжения и стресса;</a:t>
            </a: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05978"/>
            <a:ext cx="7351234" cy="276211"/>
          </a:xfrm>
        </p:spPr>
        <p:txBody>
          <a:bodyPr>
            <a:normAutofit fontScale="90000"/>
          </a:bodyPr>
          <a:lstStyle/>
          <a:p>
            <a:r>
              <a:rPr lang="ru-RU" sz="2800" b="1" dirty="0" smtClean="0">
                <a:latin typeface="Times New Roman" pitchFamily="18" charset="0"/>
                <a:cs typeface="Times New Roman" pitchFamily="18" charset="0"/>
              </a:rPr>
              <a:t>Прогнозируемые результаты</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251520" y="589347"/>
            <a:ext cx="8535322" cy="3566579"/>
          </a:xfrm>
        </p:spPr>
        <p:txBody>
          <a:bodyPr>
            <a:noAutofit/>
          </a:bodyPr>
          <a:lstStyle/>
          <a:p>
            <a:pPr>
              <a:buNone/>
            </a:pPr>
            <a:r>
              <a:rPr lang="ru-RU" sz="1800" dirty="0" smtClean="0">
                <a:latin typeface="Times New Roman" pitchFamily="18" charset="0"/>
                <a:cs typeface="Times New Roman" pitchFamily="18" charset="0"/>
              </a:rPr>
              <a:t>1.Оптимизация воспитательного процесса;</a:t>
            </a:r>
          </a:p>
          <a:p>
            <a:pPr>
              <a:buNone/>
            </a:pPr>
            <a:r>
              <a:rPr lang="ru-RU" sz="1800" dirty="0" smtClean="0">
                <a:latin typeface="Times New Roman" pitchFamily="18" charset="0"/>
                <a:cs typeface="Times New Roman" pitchFamily="18" charset="0"/>
              </a:rPr>
              <a:t>2.Понижение уровня деструктивного поведения обучающихся; </a:t>
            </a:r>
          </a:p>
          <a:p>
            <a:pPr>
              <a:buNone/>
            </a:pPr>
            <a:r>
              <a:rPr lang="ru-RU" sz="1800" dirty="0" smtClean="0">
                <a:latin typeface="Times New Roman" pitchFamily="18" charset="0"/>
                <a:cs typeface="Times New Roman" pitchFamily="18" charset="0"/>
              </a:rPr>
              <a:t>3.Обогащение содержания воспитательного процесса в плане обучения медиативным техникам несовершеннолетних обучающихся;</a:t>
            </a:r>
          </a:p>
          <a:p>
            <a:pPr>
              <a:buNone/>
            </a:pPr>
            <a:r>
              <a:rPr lang="ru-RU" sz="1800" dirty="0" smtClean="0">
                <a:latin typeface="Times New Roman" pitchFamily="18" charset="0"/>
                <a:cs typeface="Times New Roman" pitchFamily="18" charset="0"/>
              </a:rPr>
              <a:t>4.Повышение уровня компетенций учителей, педагогов – психологов, классных руководителей, родителей несовершеннолетних обучающихся по  профилактике деструктивного поведения обучающихся посредством медиации;</a:t>
            </a:r>
          </a:p>
          <a:p>
            <a:pPr>
              <a:buNone/>
            </a:pPr>
            <a:r>
              <a:rPr lang="ru-RU" sz="1800" dirty="0" smtClean="0">
                <a:latin typeface="Times New Roman" pitchFamily="18" charset="0"/>
                <a:cs typeface="Times New Roman" pitchFamily="18" charset="0"/>
              </a:rPr>
              <a:t>5.Формирование умения  предупреждать конфликты или разрешать их мирным путём.</a:t>
            </a:r>
          </a:p>
          <a:p>
            <a:pPr>
              <a:buNone/>
            </a:pPr>
            <a:r>
              <a:rPr lang="ru-RU" sz="1800" dirty="0" smtClean="0">
                <a:latin typeface="Times New Roman" pitchFamily="18" charset="0"/>
                <a:cs typeface="Times New Roman" pitchFamily="18" charset="0"/>
              </a:rPr>
              <a:t>5.Разработка и внедрение научно-практических рекомендации учителям по совершенствованию профилактики деструктивного поведения обучающихся посредством медиации.</a:t>
            </a:r>
          </a:p>
          <a:p>
            <a:pPr>
              <a:buNone/>
            </a:pPr>
            <a:r>
              <a:rPr lang="ru-RU" sz="2000" dirty="0" smtClean="0">
                <a:latin typeface="Times New Roman" pitchFamily="18" charset="0"/>
                <a:cs typeface="Times New Roman" pitchFamily="18" charset="0"/>
              </a:rPr>
              <a:t> </a:t>
            </a: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79512" y="160718"/>
            <a:ext cx="8754176" cy="795354"/>
          </a:xfrm>
        </p:spPr>
        <p:txBody>
          <a:bodyPr>
            <a:noAutofit/>
          </a:bodyPr>
          <a:lstStyle/>
          <a:p>
            <a:pPr algn="ctr"/>
            <a:r>
              <a:rPr lang="ru-RU" sz="1800" b="1" dirty="0" smtClean="0">
                <a:latin typeface="Times New Roman" pitchFamily="18" charset="0"/>
                <a:cs typeface="Times New Roman" pitchFamily="18" charset="0"/>
              </a:rPr>
              <a:t>Примерный план работы городской сетевой инновационной площадки «Медиация как фактор профилактики деструктивного поведения обучающихся» </a:t>
            </a:r>
            <a:br>
              <a:rPr lang="ru-RU" sz="1800" b="1"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на 2017 – 2020 год» ГО г.Уфы РБ»</a:t>
            </a:r>
            <a:br>
              <a:rPr lang="ru-RU" sz="1800" b="1" dirty="0" smtClean="0">
                <a:latin typeface="Times New Roman" pitchFamily="18" charset="0"/>
                <a:cs typeface="Times New Roman" pitchFamily="18" charset="0"/>
              </a:rPr>
            </a:br>
            <a:r>
              <a:rPr lang="ru-RU" sz="1800" b="1" i="1" dirty="0" smtClean="0">
                <a:latin typeface="Times New Roman" pitchFamily="18" charset="0"/>
                <a:cs typeface="Times New Roman" pitchFamily="18" charset="0"/>
              </a:rPr>
              <a:t> </a:t>
            </a:r>
            <a:r>
              <a:rPr lang="ru-RU" sz="1800" b="1"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p:txBody>
      </p:sp>
      <p:graphicFrame>
        <p:nvGraphicFramePr>
          <p:cNvPr id="7" name="Содержимое 6"/>
          <p:cNvGraphicFramePr>
            <a:graphicFrameLocks noGrp="1"/>
          </p:cNvGraphicFramePr>
          <p:nvPr>
            <p:ph idx="1"/>
          </p:nvPr>
        </p:nvGraphicFramePr>
        <p:xfrm>
          <a:off x="323528" y="901384"/>
          <a:ext cx="8352928" cy="4040759"/>
        </p:xfrm>
        <a:graphic>
          <a:graphicData uri="http://schemas.openxmlformats.org/drawingml/2006/table">
            <a:tbl>
              <a:tblPr firstRow="1" bandRow="1">
                <a:tableStyleId>{5C22544A-7EE6-4342-B048-85BDC9FD1C3A}</a:tableStyleId>
              </a:tblPr>
              <a:tblGrid>
                <a:gridCol w="303743"/>
                <a:gridCol w="7365764"/>
                <a:gridCol w="683421"/>
              </a:tblGrid>
              <a:tr h="449051">
                <a:tc>
                  <a:txBody>
                    <a:bodyPr/>
                    <a:lstStyle/>
                    <a:p>
                      <a:pPr algn="l">
                        <a:lnSpc>
                          <a:spcPct val="100000"/>
                        </a:lnSpc>
                        <a:spcAft>
                          <a:spcPts val="1000"/>
                        </a:spcAft>
                      </a:pPr>
                      <a:r>
                        <a:rPr lang="ru-RU" sz="900" b="0" dirty="0">
                          <a:solidFill>
                            <a:srgbClr val="000000"/>
                          </a:solidFill>
                          <a:latin typeface="Times New Roman"/>
                          <a:ea typeface="Times New Roman"/>
                          <a:cs typeface="Times New Roman"/>
                        </a:rPr>
                        <a:t>№ </a:t>
                      </a:r>
                      <a:r>
                        <a:rPr lang="ru-RU" sz="900" b="0" dirty="0" err="1">
                          <a:solidFill>
                            <a:srgbClr val="000000"/>
                          </a:solidFill>
                          <a:latin typeface="Times New Roman"/>
                          <a:ea typeface="Times New Roman"/>
                          <a:cs typeface="Times New Roman"/>
                        </a:rPr>
                        <a:t>п</a:t>
                      </a:r>
                      <a:r>
                        <a:rPr lang="ru-RU" sz="900" b="0" dirty="0">
                          <a:solidFill>
                            <a:srgbClr val="000000"/>
                          </a:solidFill>
                          <a:latin typeface="Times New Roman"/>
                          <a:ea typeface="Times New Roman"/>
                          <a:cs typeface="Times New Roman"/>
                        </a:rPr>
                        <a:t>/</a:t>
                      </a:r>
                      <a:r>
                        <a:rPr lang="ru-RU" sz="900" b="0" dirty="0" err="1">
                          <a:solidFill>
                            <a:srgbClr val="000000"/>
                          </a:solidFill>
                          <a:latin typeface="Times New Roman"/>
                          <a:ea typeface="Times New Roman"/>
                          <a:cs typeface="Times New Roman"/>
                        </a:rPr>
                        <a:t>п</a:t>
                      </a:r>
                      <a:endParaRPr lang="ru-RU" sz="900" b="0" dirty="0">
                        <a:latin typeface="Calibri"/>
                        <a:ea typeface="Calibri"/>
                        <a:cs typeface="Times New Roman"/>
                      </a:endParaRPr>
                    </a:p>
                  </a:txBody>
                  <a:tcPr marL="73025" marR="73025" marT="0" marB="0"/>
                </a:tc>
                <a:tc>
                  <a:txBody>
                    <a:bodyPr/>
                    <a:lstStyle/>
                    <a:p>
                      <a:pPr algn="ctr">
                        <a:lnSpc>
                          <a:spcPct val="115000"/>
                        </a:lnSpc>
                        <a:spcAft>
                          <a:spcPts val="1000"/>
                        </a:spcAft>
                      </a:pPr>
                      <a:r>
                        <a:rPr lang="ru-RU" sz="1100" b="0" dirty="0">
                          <a:solidFill>
                            <a:srgbClr val="000000"/>
                          </a:solidFill>
                          <a:latin typeface="Times New Roman"/>
                          <a:ea typeface="Times New Roman"/>
                          <a:cs typeface="Times New Roman"/>
                        </a:rPr>
                        <a:t>Мероприятия</a:t>
                      </a:r>
                      <a:endParaRPr lang="ru-RU" sz="1100" b="0" dirty="0">
                        <a:latin typeface="Calibri"/>
                        <a:ea typeface="Calibri"/>
                        <a:cs typeface="Times New Roman"/>
                      </a:endParaRPr>
                    </a:p>
                  </a:txBody>
                  <a:tcPr marL="73025" marR="73025" marT="0" marB="0"/>
                </a:tc>
                <a:tc>
                  <a:txBody>
                    <a:bodyPr/>
                    <a:lstStyle/>
                    <a:p>
                      <a:pPr algn="l">
                        <a:lnSpc>
                          <a:spcPct val="115000"/>
                        </a:lnSpc>
                        <a:spcAft>
                          <a:spcPts val="1000"/>
                        </a:spcAft>
                      </a:pPr>
                      <a:r>
                        <a:rPr lang="ru-RU" sz="900" b="0" dirty="0">
                          <a:solidFill>
                            <a:srgbClr val="000000"/>
                          </a:solidFill>
                          <a:latin typeface="Times New Roman"/>
                          <a:ea typeface="Times New Roman"/>
                          <a:cs typeface="Times New Roman"/>
                        </a:rPr>
                        <a:t>Срок исполнения</a:t>
                      </a:r>
                      <a:endParaRPr lang="ru-RU" sz="900" b="0" dirty="0">
                        <a:latin typeface="Calibri"/>
                        <a:ea typeface="Calibri"/>
                        <a:cs typeface="Times New Roman"/>
                      </a:endParaRPr>
                    </a:p>
                  </a:txBody>
                  <a:tcPr marL="73025" marR="73025" marT="0" marB="0"/>
                </a:tc>
              </a:tr>
              <a:tr h="386779">
                <a:tc>
                  <a:txBody>
                    <a:bodyPr/>
                    <a:lstStyle/>
                    <a:p>
                      <a:pPr algn="l">
                        <a:lnSpc>
                          <a:spcPct val="115000"/>
                        </a:lnSpc>
                        <a:spcAft>
                          <a:spcPts val="1000"/>
                        </a:spcAft>
                      </a:pPr>
                      <a:r>
                        <a:rPr lang="ru-RU" sz="1100">
                          <a:solidFill>
                            <a:srgbClr val="000000"/>
                          </a:solidFill>
                          <a:latin typeface="Times New Roman"/>
                          <a:ea typeface="Times New Roman"/>
                          <a:cs typeface="Times New Roman"/>
                        </a:rPr>
                        <a:t>1</a:t>
                      </a:r>
                      <a:endParaRPr lang="ru-RU" sz="800">
                        <a:latin typeface="Calibri"/>
                        <a:ea typeface="Calibri"/>
                        <a:cs typeface="Times New Roman"/>
                      </a:endParaRPr>
                    </a:p>
                  </a:txBody>
                  <a:tcPr marL="73025" marR="73025" marT="0" marB="0"/>
                </a:tc>
                <a:tc>
                  <a:txBody>
                    <a:bodyPr/>
                    <a:lstStyle/>
                    <a:p>
                      <a:pPr algn="l">
                        <a:lnSpc>
                          <a:spcPct val="115000"/>
                        </a:lnSpc>
                        <a:spcAft>
                          <a:spcPts val="1000"/>
                        </a:spcAft>
                      </a:pPr>
                      <a:r>
                        <a:rPr lang="ru-RU" sz="1100" dirty="0">
                          <a:solidFill>
                            <a:srgbClr val="000000"/>
                          </a:solidFill>
                          <a:latin typeface="Times New Roman"/>
                          <a:ea typeface="Times New Roman"/>
                          <a:cs typeface="Times New Roman"/>
                        </a:rPr>
                        <a:t>Организация заседания участников проекта  по вопросам развития в образовательных учреждениях ГО  г.Уфы  служб медиации</a:t>
                      </a:r>
                      <a:r>
                        <a:rPr lang="ru-RU" sz="1100" dirty="0">
                          <a:solidFill>
                            <a:srgbClr val="222222"/>
                          </a:solidFill>
                          <a:latin typeface="Times New Roman"/>
                          <a:ea typeface="Times New Roman"/>
                          <a:cs typeface="Times New Roman"/>
                        </a:rPr>
                        <a:t> (примирения).</a:t>
                      </a:r>
                      <a:endParaRPr lang="ru-RU" sz="800" dirty="0">
                        <a:latin typeface="Calibri"/>
                        <a:ea typeface="Calibri"/>
                        <a:cs typeface="Times New Roman"/>
                      </a:endParaRPr>
                    </a:p>
                  </a:txBody>
                  <a:tcPr marL="73025" marR="73025" marT="0" marB="0"/>
                </a:tc>
                <a:tc>
                  <a:txBody>
                    <a:bodyPr/>
                    <a:lstStyle/>
                    <a:p>
                      <a:pPr algn="l">
                        <a:lnSpc>
                          <a:spcPct val="115000"/>
                        </a:lnSpc>
                      </a:pPr>
                      <a:endParaRPr lang="ru-RU" sz="800">
                        <a:latin typeface="Calibri"/>
                        <a:ea typeface="Times New Roman"/>
                      </a:endParaRPr>
                    </a:p>
                  </a:txBody>
                  <a:tcPr marL="73025" marR="73025" marT="0" marB="0"/>
                </a:tc>
              </a:tr>
              <a:tr h="748418">
                <a:tc>
                  <a:txBody>
                    <a:bodyPr/>
                    <a:lstStyle/>
                    <a:p>
                      <a:pPr algn="l">
                        <a:lnSpc>
                          <a:spcPct val="115000"/>
                        </a:lnSpc>
                        <a:spcAft>
                          <a:spcPts val="1000"/>
                        </a:spcAft>
                      </a:pPr>
                      <a:r>
                        <a:rPr lang="ru-RU" sz="1100">
                          <a:solidFill>
                            <a:srgbClr val="000000"/>
                          </a:solidFill>
                          <a:latin typeface="Times New Roman"/>
                          <a:ea typeface="Times New Roman"/>
                          <a:cs typeface="Times New Roman"/>
                        </a:rPr>
                        <a:t>2</a:t>
                      </a:r>
                      <a:endParaRPr lang="ru-RU" sz="800">
                        <a:latin typeface="Calibri"/>
                        <a:ea typeface="Calibri"/>
                        <a:cs typeface="Times New Roman"/>
                      </a:endParaRPr>
                    </a:p>
                  </a:txBody>
                  <a:tcPr marL="73025" marR="73025" marT="0" marB="0"/>
                </a:tc>
                <a:tc>
                  <a:txBody>
                    <a:bodyPr/>
                    <a:lstStyle/>
                    <a:p>
                      <a:pPr algn="l">
                        <a:lnSpc>
                          <a:spcPct val="115000"/>
                        </a:lnSpc>
                        <a:spcAft>
                          <a:spcPts val="1000"/>
                        </a:spcAft>
                      </a:pPr>
                      <a:r>
                        <a:rPr lang="ru-RU" sz="1100">
                          <a:solidFill>
                            <a:srgbClr val="000000"/>
                          </a:solidFill>
                          <a:latin typeface="Times New Roman"/>
                          <a:ea typeface="Times New Roman"/>
                          <a:cs typeface="Times New Roman"/>
                        </a:rPr>
                        <a:t>Организация работы  кураторов служб медиации образовательных организаций. Проведение семинара о внедрении медиации в воспитательную работу образовательных организаций, функциях школьной медиации, роли классного руководителя в популяризации службы и возможностях службы примирения.</a:t>
                      </a:r>
                      <a:endParaRPr lang="ru-RU" sz="800">
                        <a:latin typeface="Calibri"/>
                        <a:ea typeface="Calibri"/>
                        <a:cs typeface="Times New Roman"/>
                      </a:endParaRPr>
                    </a:p>
                  </a:txBody>
                  <a:tcPr marL="73025" marR="73025" marT="0" marB="0"/>
                </a:tc>
                <a:tc>
                  <a:txBody>
                    <a:bodyPr/>
                    <a:lstStyle/>
                    <a:p>
                      <a:pPr algn="l">
                        <a:lnSpc>
                          <a:spcPct val="115000"/>
                        </a:lnSpc>
                      </a:pPr>
                      <a:endParaRPr lang="ru-RU" sz="800">
                        <a:latin typeface="Calibri"/>
                        <a:ea typeface="Times New Roman"/>
                      </a:endParaRPr>
                    </a:p>
                  </a:txBody>
                  <a:tcPr marL="73025" marR="73025" marT="0" marB="0"/>
                </a:tc>
              </a:tr>
              <a:tr h="561314">
                <a:tc>
                  <a:txBody>
                    <a:bodyPr/>
                    <a:lstStyle/>
                    <a:p>
                      <a:pPr algn="l">
                        <a:lnSpc>
                          <a:spcPct val="115000"/>
                        </a:lnSpc>
                        <a:spcAft>
                          <a:spcPts val="1000"/>
                        </a:spcAft>
                      </a:pPr>
                      <a:r>
                        <a:rPr lang="ru-RU" sz="1100">
                          <a:solidFill>
                            <a:srgbClr val="000000"/>
                          </a:solidFill>
                          <a:latin typeface="Times New Roman"/>
                          <a:ea typeface="Times New Roman"/>
                          <a:cs typeface="Times New Roman"/>
                        </a:rPr>
                        <a:t>3</a:t>
                      </a:r>
                      <a:endParaRPr lang="ru-RU" sz="800">
                        <a:latin typeface="Calibri"/>
                        <a:ea typeface="Calibri"/>
                        <a:cs typeface="Times New Roman"/>
                      </a:endParaRPr>
                    </a:p>
                  </a:txBody>
                  <a:tcPr marL="73025" marR="73025" marT="0" marB="0"/>
                </a:tc>
                <a:tc>
                  <a:txBody>
                    <a:bodyPr/>
                    <a:lstStyle/>
                    <a:p>
                      <a:pPr algn="l">
                        <a:lnSpc>
                          <a:spcPct val="115000"/>
                        </a:lnSpc>
                        <a:spcAft>
                          <a:spcPts val="1000"/>
                        </a:spcAft>
                      </a:pPr>
                      <a:r>
                        <a:rPr lang="ru-RU" sz="1100" dirty="0">
                          <a:solidFill>
                            <a:srgbClr val="000000"/>
                          </a:solidFill>
                          <a:latin typeface="Times New Roman"/>
                          <a:ea typeface="Times New Roman"/>
                          <a:cs typeface="Times New Roman"/>
                        </a:rPr>
                        <a:t>Оказание научно-методической поддержки участникам проекта «Развитие служб медиации в образовательных организациях» по работе с </a:t>
                      </a:r>
                      <a:r>
                        <a:rPr lang="ru-RU" sz="1100" b="1" dirty="0">
                          <a:solidFill>
                            <a:srgbClr val="000000"/>
                          </a:solidFill>
                          <a:latin typeface="Times New Roman"/>
                          <a:ea typeface="Times New Roman"/>
                          <a:cs typeface="Times New Roman"/>
                        </a:rPr>
                        <a:t>несовершеннолетними</a:t>
                      </a:r>
                      <a:r>
                        <a:rPr lang="ru-RU" sz="1100" dirty="0">
                          <a:solidFill>
                            <a:srgbClr val="000000"/>
                          </a:solidFill>
                          <a:latin typeface="Times New Roman"/>
                          <a:ea typeface="Times New Roman"/>
                          <a:cs typeface="Times New Roman"/>
                        </a:rPr>
                        <a:t>.</a:t>
                      </a:r>
                      <a:r>
                        <a:rPr lang="ru-RU" sz="1100" i="1" dirty="0">
                          <a:solidFill>
                            <a:srgbClr val="222222"/>
                          </a:solidFill>
                          <a:latin typeface="Times New Roman"/>
                          <a:ea typeface="Times New Roman"/>
                          <a:cs typeface="Times New Roman"/>
                        </a:rPr>
                        <a:t> Мастер-классы. Практические занятия</a:t>
                      </a:r>
                      <a:endParaRPr lang="ru-RU" sz="800" dirty="0">
                        <a:latin typeface="Calibri"/>
                        <a:ea typeface="Calibri"/>
                        <a:cs typeface="Times New Roman"/>
                      </a:endParaRPr>
                    </a:p>
                  </a:txBody>
                  <a:tcPr marL="73025" marR="73025" marT="0" marB="0"/>
                </a:tc>
                <a:tc>
                  <a:txBody>
                    <a:bodyPr/>
                    <a:lstStyle/>
                    <a:p>
                      <a:pPr algn="l">
                        <a:lnSpc>
                          <a:spcPct val="115000"/>
                        </a:lnSpc>
                      </a:pPr>
                      <a:endParaRPr lang="ru-RU" sz="800">
                        <a:latin typeface="Calibri"/>
                        <a:ea typeface="Times New Roman"/>
                      </a:endParaRPr>
                    </a:p>
                  </a:txBody>
                  <a:tcPr marL="73025" marR="73025" marT="0" marB="0"/>
                </a:tc>
              </a:tr>
              <a:tr h="561314">
                <a:tc>
                  <a:txBody>
                    <a:bodyPr/>
                    <a:lstStyle/>
                    <a:p>
                      <a:pPr algn="l">
                        <a:lnSpc>
                          <a:spcPct val="115000"/>
                        </a:lnSpc>
                        <a:spcAft>
                          <a:spcPts val="1000"/>
                        </a:spcAft>
                      </a:pPr>
                      <a:r>
                        <a:rPr lang="ru-RU" sz="1100">
                          <a:solidFill>
                            <a:srgbClr val="000000"/>
                          </a:solidFill>
                          <a:latin typeface="Times New Roman"/>
                          <a:ea typeface="Times New Roman"/>
                          <a:cs typeface="Times New Roman"/>
                        </a:rPr>
                        <a:t>4</a:t>
                      </a:r>
                      <a:endParaRPr lang="ru-RU" sz="800">
                        <a:latin typeface="Calibri"/>
                        <a:ea typeface="Calibri"/>
                        <a:cs typeface="Times New Roman"/>
                      </a:endParaRPr>
                    </a:p>
                  </a:txBody>
                  <a:tcPr marL="73025" marR="73025" marT="0" marB="0"/>
                </a:tc>
                <a:tc>
                  <a:txBody>
                    <a:bodyPr/>
                    <a:lstStyle/>
                    <a:p>
                      <a:pPr algn="l">
                        <a:lnSpc>
                          <a:spcPct val="115000"/>
                        </a:lnSpc>
                        <a:spcAft>
                          <a:spcPts val="1000"/>
                        </a:spcAft>
                      </a:pPr>
                      <a:r>
                        <a:rPr lang="ru-RU" sz="1100">
                          <a:solidFill>
                            <a:srgbClr val="000000"/>
                          </a:solidFill>
                          <a:latin typeface="Times New Roman"/>
                          <a:ea typeface="Times New Roman"/>
                          <a:cs typeface="Times New Roman"/>
                        </a:rPr>
                        <a:t>Оказание научно-методической поддержки участникам проекта «Развитие служб медиации в образовательных организациях» по работе с </a:t>
                      </a:r>
                      <a:r>
                        <a:rPr lang="ru-RU" sz="1100" b="1">
                          <a:solidFill>
                            <a:srgbClr val="000000"/>
                          </a:solidFill>
                          <a:latin typeface="Times New Roman"/>
                          <a:ea typeface="Times New Roman"/>
                          <a:cs typeface="Times New Roman"/>
                        </a:rPr>
                        <a:t>педколлективом</a:t>
                      </a:r>
                      <a:r>
                        <a:rPr lang="ru-RU" sz="1100">
                          <a:solidFill>
                            <a:srgbClr val="000000"/>
                          </a:solidFill>
                          <a:latin typeface="Times New Roman"/>
                          <a:ea typeface="Times New Roman"/>
                          <a:cs typeface="Times New Roman"/>
                        </a:rPr>
                        <a:t>.</a:t>
                      </a:r>
                      <a:r>
                        <a:rPr lang="ru-RU" sz="1100" i="1">
                          <a:solidFill>
                            <a:srgbClr val="222222"/>
                          </a:solidFill>
                          <a:latin typeface="Times New Roman"/>
                          <a:ea typeface="Times New Roman"/>
                          <a:cs typeface="Times New Roman"/>
                        </a:rPr>
                        <a:t> Мастер-классы. Практические занятия</a:t>
                      </a:r>
                      <a:endParaRPr lang="ru-RU" sz="800">
                        <a:latin typeface="Calibri"/>
                        <a:ea typeface="Calibri"/>
                        <a:cs typeface="Times New Roman"/>
                      </a:endParaRPr>
                    </a:p>
                  </a:txBody>
                  <a:tcPr marL="73025" marR="73025" marT="0" marB="0"/>
                </a:tc>
                <a:tc>
                  <a:txBody>
                    <a:bodyPr/>
                    <a:lstStyle/>
                    <a:p>
                      <a:pPr algn="l">
                        <a:lnSpc>
                          <a:spcPct val="115000"/>
                        </a:lnSpc>
                      </a:pPr>
                      <a:endParaRPr lang="ru-RU" sz="800">
                        <a:latin typeface="Calibri"/>
                        <a:ea typeface="Times New Roman"/>
                      </a:endParaRPr>
                    </a:p>
                  </a:txBody>
                  <a:tcPr marL="73025" marR="73025" marT="0" marB="0"/>
                </a:tc>
              </a:tr>
              <a:tr h="561314">
                <a:tc>
                  <a:txBody>
                    <a:bodyPr/>
                    <a:lstStyle/>
                    <a:p>
                      <a:pPr algn="l">
                        <a:lnSpc>
                          <a:spcPct val="115000"/>
                        </a:lnSpc>
                        <a:spcAft>
                          <a:spcPts val="1000"/>
                        </a:spcAft>
                      </a:pPr>
                      <a:r>
                        <a:rPr lang="ru-RU" sz="1100" dirty="0">
                          <a:solidFill>
                            <a:srgbClr val="000000"/>
                          </a:solidFill>
                          <a:latin typeface="Times New Roman"/>
                          <a:ea typeface="Times New Roman"/>
                          <a:cs typeface="Times New Roman"/>
                        </a:rPr>
                        <a:t>5</a:t>
                      </a:r>
                      <a:endParaRPr lang="ru-RU" sz="800" dirty="0">
                        <a:latin typeface="Calibri"/>
                        <a:ea typeface="Calibri"/>
                        <a:cs typeface="Times New Roman"/>
                      </a:endParaRPr>
                    </a:p>
                  </a:txBody>
                  <a:tcPr marL="73025" marR="73025" marT="0" marB="0"/>
                </a:tc>
                <a:tc>
                  <a:txBody>
                    <a:bodyPr/>
                    <a:lstStyle/>
                    <a:p>
                      <a:pPr algn="l">
                        <a:lnSpc>
                          <a:spcPct val="115000"/>
                        </a:lnSpc>
                        <a:spcAft>
                          <a:spcPts val="1000"/>
                        </a:spcAft>
                      </a:pPr>
                      <a:r>
                        <a:rPr lang="ru-RU" sz="1100" dirty="0">
                          <a:solidFill>
                            <a:srgbClr val="000000"/>
                          </a:solidFill>
                          <a:latin typeface="Times New Roman"/>
                          <a:ea typeface="Times New Roman"/>
                          <a:cs typeface="Times New Roman"/>
                        </a:rPr>
                        <a:t>Оказание научно-методической поддержки участникам проекта «Развитие служб медиации в образовательных организациях» по работе с </a:t>
                      </a:r>
                      <a:r>
                        <a:rPr lang="ru-RU" sz="1100" b="1" dirty="0">
                          <a:solidFill>
                            <a:srgbClr val="000000"/>
                          </a:solidFill>
                          <a:latin typeface="Times New Roman"/>
                          <a:ea typeface="Times New Roman"/>
                          <a:cs typeface="Times New Roman"/>
                        </a:rPr>
                        <a:t>родителями</a:t>
                      </a:r>
                      <a:r>
                        <a:rPr lang="ru-RU" sz="1100" dirty="0">
                          <a:solidFill>
                            <a:srgbClr val="000000"/>
                          </a:solidFill>
                          <a:latin typeface="Times New Roman"/>
                          <a:ea typeface="Times New Roman"/>
                          <a:cs typeface="Times New Roman"/>
                        </a:rPr>
                        <a:t>.</a:t>
                      </a:r>
                      <a:r>
                        <a:rPr lang="ru-RU" sz="1100" i="1" dirty="0">
                          <a:solidFill>
                            <a:srgbClr val="222222"/>
                          </a:solidFill>
                          <a:latin typeface="Times New Roman"/>
                          <a:ea typeface="Times New Roman"/>
                          <a:cs typeface="Times New Roman"/>
                        </a:rPr>
                        <a:t> Мастер-классы. Практические занятия</a:t>
                      </a:r>
                      <a:endParaRPr lang="ru-RU" sz="800" dirty="0">
                        <a:latin typeface="Calibri"/>
                        <a:ea typeface="Calibri"/>
                        <a:cs typeface="Times New Roman"/>
                      </a:endParaRPr>
                    </a:p>
                  </a:txBody>
                  <a:tcPr marL="73025" marR="73025" marT="0" marB="0"/>
                </a:tc>
                <a:tc>
                  <a:txBody>
                    <a:bodyPr/>
                    <a:lstStyle/>
                    <a:p>
                      <a:pPr algn="l">
                        <a:lnSpc>
                          <a:spcPct val="115000"/>
                        </a:lnSpc>
                      </a:pPr>
                      <a:endParaRPr lang="ru-RU" sz="800" dirty="0">
                        <a:latin typeface="Calibri"/>
                        <a:ea typeface="Times New Roman"/>
                      </a:endParaRPr>
                    </a:p>
                  </a:txBody>
                  <a:tcPr marL="73025" marR="73025" marT="0" marB="0"/>
                </a:tc>
              </a:tr>
              <a:tr h="748418">
                <a:tc>
                  <a:txBody>
                    <a:bodyPr/>
                    <a:lstStyle/>
                    <a:p>
                      <a:pPr algn="l">
                        <a:lnSpc>
                          <a:spcPct val="115000"/>
                        </a:lnSpc>
                        <a:spcAft>
                          <a:spcPts val="1000"/>
                        </a:spcAft>
                      </a:pPr>
                      <a:r>
                        <a:rPr lang="ru-RU" sz="1100" dirty="0" smtClean="0">
                          <a:latin typeface="Calibri"/>
                          <a:ea typeface="Calibri"/>
                          <a:cs typeface="Times New Roman"/>
                        </a:rPr>
                        <a:t>6</a:t>
                      </a:r>
                      <a:endParaRPr lang="ru-RU" sz="1100" dirty="0">
                        <a:latin typeface="Calibri"/>
                        <a:ea typeface="Calibri"/>
                        <a:cs typeface="Times New Roman"/>
                      </a:endParaRPr>
                    </a:p>
                  </a:txBody>
                  <a:tcPr marL="73025" marR="73025" marT="0" marB="0"/>
                </a:tc>
                <a:tc>
                  <a:txBody>
                    <a:bodyPr/>
                    <a:lstStyle/>
                    <a:p>
                      <a:pPr algn="l">
                        <a:lnSpc>
                          <a:spcPct val="115000"/>
                        </a:lnSpc>
                        <a:spcAft>
                          <a:spcPts val="1000"/>
                        </a:spcAft>
                      </a:pPr>
                      <a:r>
                        <a:rPr lang="ru-RU" sz="1100" b="0" dirty="0" smtClean="0">
                          <a:solidFill>
                            <a:srgbClr val="000000"/>
                          </a:solidFill>
                          <a:latin typeface="Times New Roman"/>
                          <a:ea typeface="Times New Roman"/>
                          <a:cs typeface="Times New Roman"/>
                        </a:rPr>
                        <a:t>Методические рекомендации по повышению осведомленности родителей (законных представителей), общественности о возможностях программ примирения, популяризации медиации как механизма разрешения конфликтных ситуаций</a:t>
                      </a:r>
                      <a:endParaRPr lang="ru-RU" sz="1100" b="0" dirty="0">
                        <a:latin typeface="Calibri"/>
                        <a:ea typeface="Calibri"/>
                        <a:cs typeface="Times New Roman"/>
                      </a:endParaRPr>
                    </a:p>
                  </a:txBody>
                  <a:tcPr marL="73025" marR="73025" marT="0" marB="0"/>
                </a:tc>
                <a:tc>
                  <a:txBody>
                    <a:bodyPr/>
                    <a:lstStyle/>
                    <a:p>
                      <a:pPr algn="l">
                        <a:lnSpc>
                          <a:spcPct val="115000"/>
                        </a:lnSpc>
                      </a:pPr>
                      <a:endParaRPr lang="ru-RU" sz="800" dirty="0">
                        <a:latin typeface="Calibri"/>
                        <a:ea typeface="Times New Roman"/>
                      </a:endParaRPr>
                    </a:p>
                  </a:txBody>
                  <a:tcPr marL="73025" marR="73025" marT="0" marB="0"/>
                </a:tc>
              </a:tr>
            </a:tbl>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6" name="Содержимое 5"/>
          <p:cNvGraphicFramePr>
            <a:graphicFrameLocks noGrp="1"/>
          </p:cNvGraphicFramePr>
          <p:nvPr>
            <p:ph idx="1"/>
          </p:nvPr>
        </p:nvGraphicFramePr>
        <p:xfrm>
          <a:off x="179512" y="155389"/>
          <a:ext cx="8784975" cy="4835380"/>
        </p:xfrm>
        <a:graphic>
          <a:graphicData uri="http://schemas.openxmlformats.org/drawingml/2006/table">
            <a:tbl>
              <a:tblPr firstRow="1" bandRow="1">
                <a:tableStyleId>{5C22544A-7EE6-4342-B048-85BDC9FD1C3A}</a:tableStyleId>
              </a:tblPr>
              <a:tblGrid>
                <a:gridCol w="492311"/>
                <a:gridCol w="7712868"/>
                <a:gridCol w="579796"/>
              </a:tblGrid>
              <a:tr h="748306">
                <a:tc>
                  <a:txBody>
                    <a:bodyPr/>
                    <a:lstStyle/>
                    <a:p>
                      <a:pPr algn="l">
                        <a:lnSpc>
                          <a:spcPct val="115000"/>
                        </a:lnSpc>
                        <a:spcAft>
                          <a:spcPts val="1000"/>
                        </a:spcAft>
                      </a:pPr>
                      <a:r>
                        <a:rPr lang="ru-RU" sz="1100" b="0" dirty="0">
                          <a:solidFill>
                            <a:srgbClr val="000000"/>
                          </a:solidFill>
                          <a:latin typeface="Times New Roman"/>
                          <a:ea typeface="Times New Roman"/>
                          <a:cs typeface="Times New Roman"/>
                        </a:rPr>
                        <a:t>7</a:t>
                      </a:r>
                      <a:endParaRPr lang="ru-RU" sz="800" b="0" dirty="0">
                        <a:latin typeface="Calibri"/>
                        <a:ea typeface="Calibri"/>
                        <a:cs typeface="Times New Roman"/>
                      </a:endParaRPr>
                    </a:p>
                  </a:txBody>
                  <a:tcPr marL="73025" marR="73025" marT="0" marB="0"/>
                </a:tc>
                <a:tc>
                  <a:txBody>
                    <a:bodyPr/>
                    <a:lstStyle/>
                    <a:p>
                      <a:pPr algn="l">
                        <a:lnSpc>
                          <a:spcPct val="115000"/>
                        </a:lnSpc>
                        <a:spcAft>
                          <a:spcPts val="1000"/>
                        </a:spcAft>
                      </a:pPr>
                      <a:r>
                        <a:rPr lang="ru-RU" sz="1100" b="0" dirty="0">
                          <a:solidFill>
                            <a:srgbClr val="000000"/>
                          </a:solidFill>
                          <a:latin typeface="Times New Roman"/>
                          <a:ea typeface="Times New Roman"/>
                          <a:cs typeface="Times New Roman"/>
                        </a:rPr>
                        <a:t>Организация деятельности мобильной группы медиаторов для восстановительной работы с несовершеннолетними и семьями, ставшими участниками конфликтных ситуаций, распространение опыта работы (мастер-классы) в школах-участниках проекта.</a:t>
                      </a:r>
                      <a:endParaRPr lang="ru-RU" sz="800" b="0" dirty="0">
                        <a:latin typeface="Calibri"/>
                        <a:ea typeface="Calibri"/>
                        <a:cs typeface="Times New Roman"/>
                      </a:endParaRPr>
                    </a:p>
                  </a:txBody>
                  <a:tcPr marL="73025" marR="73025" marT="0" marB="0"/>
                </a:tc>
                <a:tc>
                  <a:txBody>
                    <a:bodyPr/>
                    <a:lstStyle/>
                    <a:p>
                      <a:pPr algn="l">
                        <a:lnSpc>
                          <a:spcPct val="115000"/>
                        </a:lnSpc>
                      </a:pPr>
                      <a:endParaRPr lang="ru-RU" sz="800" b="0" dirty="0">
                        <a:latin typeface="Calibri"/>
                        <a:ea typeface="Times New Roman"/>
                      </a:endParaRPr>
                    </a:p>
                  </a:txBody>
                  <a:tcPr marL="73025" marR="73025" marT="0" marB="0"/>
                </a:tc>
              </a:tr>
              <a:tr h="560519">
                <a:tc>
                  <a:txBody>
                    <a:bodyPr/>
                    <a:lstStyle/>
                    <a:p>
                      <a:pPr algn="l">
                        <a:lnSpc>
                          <a:spcPct val="115000"/>
                        </a:lnSpc>
                        <a:spcAft>
                          <a:spcPts val="1000"/>
                        </a:spcAft>
                      </a:pPr>
                      <a:r>
                        <a:rPr lang="ru-RU" sz="1100">
                          <a:solidFill>
                            <a:srgbClr val="000000"/>
                          </a:solidFill>
                          <a:latin typeface="Times New Roman"/>
                          <a:ea typeface="Times New Roman"/>
                          <a:cs typeface="Times New Roman"/>
                        </a:rPr>
                        <a:t>8</a:t>
                      </a:r>
                      <a:endParaRPr lang="ru-RU" sz="800">
                        <a:latin typeface="Calibri"/>
                        <a:ea typeface="Calibri"/>
                        <a:cs typeface="Times New Roman"/>
                      </a:endParaRPr>
                    </a:p>
                  </a:txBody>
                  <a:tcPr marL="73025" marR="73025" marT="0" marB="0"/>
                </a:tc>
                <a:tc>
                  <a:txBody>
                    <a:bodyPr/>
                    <a:lstStyle/>
                    <a:p>
                      <a:pPr algn="l">
                        <a:lnSpc>
                          <a:spcPct val="115000"/>
                        </a:lnSpc>
                        <a:spcAft>
                          <a:spcPts val="1000"/>
                        </a:spcAft>
                      </a:pPr>
                      <a:r>
                        <a:rPr lang="ru-RU" sz="1100">
                          <a:solidFill>
                            <a:srgbClr val="000000"/>
                          </a:solidFill>
                          <a:latin typeface="Times New Roman"/>
                          <a:ea typeface="Times New Roman"/>
                          <a:cs typeface="Times New Roman"/>
                        </a:rPr>
                        <a:t>Реализация программы повышения квалификации для специалистов организаций и учреждений сферы образования «Медиация: подходы, практика, инструменты»</a:t>
                      </a:r>
                      <a:endParaRPr lang="ru-RU" sz="800">
                        <a:latin typeface="Calibri"/>
                        <a:ea typeface="Calibri"/>
                        <a:cs typeface="Times New Roman"/>
                      </a:endParaRPr>
                    </a:p>
                  </a:txBody>
                  <a:tcPr marL="73025" marR="73025" marT="0" marB="0"/>
                </a:tc>
                <a:tc>
                  <a:txBody>
                    <a:bodyPr/>
                    <a:lstStyle/>
                    <a:p>
                      <a:pPr algn="l">
                        <a:lnSpc>
                          <a:spcPct val="115000"/>
                        </a:lnSpc>
                      </a:pPr>
                      <a:endParaRPr lang="ru-RU" sz="800">
                        <a:latin typeface="Calibri"/>
                        <a:ea typeface="Times New Roman"/>
                      </a:endParaRPr>
                    </a:p>
                  </a:txBody>
                  <a:tcPr marL="73025" marR="73025" marT="0" marB="0"/>
                </a:tc>
              </a:tr>
              <a:tr h="560519">
                <a:tc>
                  <a:txBody>
                    <a:bodyPr/>
                    <a:lstStyle/>
                    <a:p>
                      <a:pPr algn="l">
                        <a:lnSpc>
                          <a:spcPct val="115000"/>
                        </a:lnSpc>
                        <a:spcAft>
                          <a:spcPts val="1000"/>
                        </a:spcAft>
                      </a:pPr>
                      <a:r>
                        <a:rPr lang="ru-RU" sz="1100" dirty="0" smtClean="0">
                          <a:solidFill>
                            <a:srgbClr val="000000"/>
                          </a:solidFill>
                          <a:latin typeface="Times New Roman"/>
                          <a:ea typeface="Calibri"/>
                          <a:cs typeface="Times New Roman"/>
                        </a:rPr>
                        <a:t>9</a:t>
                      </a:r>
                      <a:endParaRPr lang="ru-RU" sz="800" dirty="0">
                        <a:latin typeface="Calibri"/>
                        <a:ea typeface="Calibri"/>
                        <a:cs typeface="Times New Roman"/>
                      </a:endParaRPr>
                    </a:p>
                  </a:txBody>
                  <a:tcPr marL="73025" marR="73025" marT="0" marB="0"/>
                </a:tc>
                <a:tc>
                  <a:txBody>
                    <a:bodyPr/>
                    <a:lstStyle/>
                    <a:p>
                      <a:pPr algn="l">
                        <a:lnSpc>
                          <a:spcPct val="115000"/>
                        </a:lnSpc>
                        <a:spcAft>
                          <a:spcPts val="1000"/>
                        </a:spcAft>
                      </a:pPr>
                      <a:r>
                        <a:rPr lang="ru-RU" sz="1100" dirty="0">
                          <a:solidFill>
                            <a:srgbClr val="000000"/>
                          </a:solidFill>
                          <a:latin typeface="Times New Roman"/>
                          <a:ea typeface="Times New Roman"/>
                          <a:cs typeface="Times New Roman"/>
                        </a:rPr>
                        <a:t>Участие кураторов служб медиации образовательных организаций  в конференциях, совещаниях, заседаниях «круглого стола» по вопросам реализации восстановительного и медиативного подходов</a:t>
                      </a:r>
                      <a:endParaRPr lang="ru-RU" sz="800" dirty="0">
                        <a:latin typeface="Calibri"/>
                        <a:ea typeface="Calibri"/>
                        <a:cs typeface="Times New Roman"/>
                      </a:endParaRPr>
                    </a:p>
                  </a:txBody>
                  <a:tcPr marL="73025" marR="73025" marT="0" marB="0"/>
                </a:tc>
                <a:tc>
                  <a:txBody>
                    <a:bodyPr/>
                    <a:lstStyle/>
                    <a:p>
                      <a:pPr algn="l">
                        <a:lnSpc>
                          <a:spcPct val="115000"/>
                        </a:lnSpc>
                      </a:pPr>
                      <a:endParaRPr lang="ru-RU" sz="800">
                        <a:latin typeface="Calibri"/>
                        <a:ea typeface="Times New Roman"/>
                      </a:endParaRPr>
                    </a:p>
                  </a:txBody>
                  <a:tcPr marL="73025" marR="73025" marT="0" marB="0"/>
                </a:tc>
              </a:tr>
              <a:tr h="560519">
                <a:tc>
                  <a:txBody>
                    <a:bodyPr/>
                    <a:lstStyle/>
                    <a:p>
                      <a:pPr algn="l">
                        <a:lnSpc>
                          <a:spcPct val="115000"/>
                        </a:lnSpc>
                        <a:spcAft>
                          <a:spcPts val="1000"/>
                        </a:spcAft>
                      </a:pPr>
                      <a:r>
                        <a:rPr lang="ru-RU" sz="1100" dirty="0" smtClean="0">
                          <a:solidFill>
                            <a:srgbClr val="000000"/>
                          </a:solidFill>
                          <a:latin typeface="Times New Roman"/>
                          <a:ea typeface="Times New Roman"/>
                          <a:cs typeface="Times New Roman"/>
                        </a:rPr>
                        <a:t>10</a:t>
                      </a:r>
                      <a:endParaRPr lang="ru-RU" sz="800" dirty="0">
                        <a:latin typeface="Calibri"/>
                        <a:ea typeface="Calibri"/>
                        <a:cs typeface="Times New Roman"/>
                      </a:endParaRPr>
                    </a:p>
                  </a:txBody>
                  <a:tcPr marL="73025" marR="73025" marT="0" marB="0"/>
                </a:tc>
                <a:tc>
                  <a:txBody>
                    <a:bodyPr/>
                    <a:lstStyle/>
                    <a:p>
                      <a:pPr algn="l">
                        <a:lnSpc>
                          <a:spcPct val="115000"/>
                        </a:lnSpc>
                        <a:spcAft>
                          <a:spcPts val="1000"/>
                        </a:spcAft>
                      </a:pPr>
                      <a:r>
                        <a:rPr lang="ru-RU" sz="1100">
                          <a:solidFill>
                            <a:srgbClr val="000000"/>
                          </a:solidFill>
                          <a:latin typeface="Times New Roman"/>
                          <a:ea typeface="Times New Roman"/>
                          <a:cs typeface="Times New Roman"/>
                        </a:rPr>
                        <a:t>Разработка информационно-методических памяток  для несовершеннолетних, педагогов и родителей  о применении медиативных технологий и работе служб медиации (примирения)</a:t>
                      </a:r>
                      <a:endParaRPr lang="ru-RU" sz="800">
                        <a:latin typeface="Calibri"/>
                        <a:ea typeface="Calibri"/>
                        <a:cs typeface="Times New Roman"/>
                      </a:endParaRPr>
                    </a:p>
                  </a:txBody>
                  <a:tcPr marL="73025" marR="73025" marT="0" marB="0"/>
                </a:tc>
                <a:tc>
                  <a:txBody>
                    <a:bodyPr/>
                    <a:lstStyle/>
                    <a:p>
                      <a:pPr algn="l">
                        <a:lnSpc>
                          <a:spcPct val="115000"/>
                        </a:lnSpc>
                      </a:pPr>
                      <a:endParaRPr lang="ru-RU" sz="800" dirty="0">
                        <a:latin typeface="Calibri"/>
                        <a:ea typeface="Times New Roman"/>
                      </a:endParaRPr>
                    </a:p>
                  </a:txBody>
                  <a:tcPr marL="73025" marR="73025" marT="0" marB="0"/>
                </a:tc>
              </a:tr>
              <a:tr h="959892">
                <a:tc>
                  <a:txBody>
                    <a:bodyPr/>
                    <a:lstStyle/>
                    <a:p>
                      <a:pPr algn="l">
                        <a:lnSpc>
                          <a:spcPct val="115000"/>
                        </a:lnSpc>
                        <a:spcAft>
                          <a:spcPts val="1000"/>
                        </a:spcAft>
                      </a:pPr>
                      <a:r>
                        <a:rPr lang="ru-RU" sz="1100" dirty="0" smtClean="0">
                          <a:solidFill>
                            <a:srgbClr val="000000"/>
                          </a:solidFill>
                          <a:latin typeface="Times New Roman"/>
                          <a:ea typeface="Times New Roman"/>
                          <a:cs typeface="Times New Roman"/>
                        </a:rPr>
                        <a:t>11</a:t>
                      </a:r>
                      <a:endParaRPr lang="ru-RU" sz="800" dirty="0">
                        <a:latin typeface="Calibri"/>
                        <a:ea typeface="Calibri"/>
                        <a:cs typeface="Times New Roman"/>
                      </a:endParaRPr>
                    </a:p>
                  </a:txBody>
                  <a:tcPr marL="73025" marR="73025" marT="0" marB="0"/>
                </a:tc>
                <a:tc>
                  <a:txBody>
                    <a:bodyPr/>
                    <a:lstStyle/>
                    <a:p>
                      <a:pPr algn="l">
                        <a:lnSpc>
                          <a:spcPct val="115000"/>
                        </a:lnSpc>
                        <a:spcAft>
                          <a:spcPts val="1000"/>
                        </a:spcAft>
                      </a:pPr>
                      <a:r>
                        <a:rPr lang="ru-RU" sz="1100">
                          <a:solidFill>
                            <a:srgbClr val="000000"/>
                          </a:solidFill>
                          <a:latin typeface="Times New Roman"/>
                          <a:ea typeface="Times New Roman"/>
                          <a:cs typeface="Times New Roman"/>
                        </a:rPr>
                        <a:t>Проведение семинаров для участников проекта «Развитие служб медиации в образовательных организациях ГО г.Уфа»:</a:t>
                      </a:r>
                      <a:endParaRPr lang="ru-RU" sz="800">
                        <a:latin typeface="Calibri"/>
                        <a:ea typeface="Calibri"/>
                        <a:cs typeface="Times New Roman"/>
                      </a:endParaRPr>
                    </a:p>
                    <a:p>
                      <a:pPr algn="l">
                        <a:lnSpc>
                          <a:spcPct val="115000"/>
                        </a:lnSpc>
                        <a:spcAft>
                          <a:spcPts val="1000"/>
                        </a:spcAft>
                      </a:pPr>
                      <a:r>
                        <a:rPr lang="ru-RU" sz="1100">
                          <a:solidFill>
                            <a:srgbClr val="000000"/>
                          </a:solidFill>
                          <a:latin typeface="Times New Roman"/>
                          <a:ea typeface="Times New Roman"/>
                          <a:cs typeface="Times New Roman"/>
                        </a:rPr>
                        <a:t>- «Формирование медиативной позиции педагога»;</a:t>
                      </a:r>
                      <a:endParaRPr lang="ru-RU" sz="800">
                        <a:latin typeface="Calibri"/>
                        <a:ea typeface="Calibri"/>
                        <a:cs typeface="Times New Roman"/>
                      </a:endParaRPr>
                    </a:p>
                    <a:p>
                      <a:pPr algn="l">
                        <a:lnSpc>
                          <a:spcPct val="115000"/>
                        </a:lnSpc>
                        <a:spcAft>
                          <a:spcPts val="1000"/>
                        </a:spcAft>
                      </a:pPr>
                      <a:r>
                        <a:rPr lang="ru-RU" sz="1100">
                          <a:solidFill>
                            <a:srgbClr val="000000"/>
                          </a:solidFill>
                          <a:latin typeface="Times New Roman"/>
                          <a:ea typeface="Times New Roman"/>
                          <a:cs typeface="Times New Roman"/>
                        </a:rPr>
                        <a:t>- «Экспертиза функционирования службы медиации»</a:t>
                      </a:r>
                      <a:endParaRPr lang="ru-RU" sz="800">
                        <a:latin typeface="Calibri"/>
                        <a:ea typeface="Calibri"/>
                        <a:cs typeface="Times New Roman"/>
                      </a:endParaRPr>
                    </a:p>
                  </a:txBody>
                  <a:tcPr marL="73025" marR="73025" marT="0" marB="0"/>
                </a:tc>
                <a:tc>
                  <a:txBody>
                    <a:bodyPr/>
                    <a:lstStyle/>
                    <a:p>
                      <a:pPr algn="l">
                        <a:lnSpc>
                          <a:spcPct val="115000"/>
                        </a:lnSpc>
                      </a:pPr>
                      <a:endParaRPr lang="ru-RU" sz="800">
                        <a:latin typeface="Calibri"/>
                        <a:ea typeface="Times New Roman"/>
                      </a:endParaRPr>
                    </a:p>
                  </a:txBody>
                  <a:tcPr marL="73025" marR="73025" marT="0" marB="0"/>
                </a:tc>
              </a:tr>
              <a:tr h="373678">
                <a:tc>
                  <a:txBody>
                    <a:bodyPr/>
                    <a:lstStyle/>
                    <a:p>
                      <a:pPr algn="l">
                        <a:lnSpc>
                          <a:spcPct val="115000"/>
                        </a:lnSpc>
                        <a:spcAft>
                          <a:spcPts val="1000"/>
                        </a:spcAft>
                      </a:pPr>
                      <a:r>
                        <a:rPr lang="ru-RU" sz="1100" dirty="0" smtClean="0">
                          <a:solidFill>
                            <a:srgbClr val="000000"/>
                          </a:solidFill>
                          <a:latin typeface="Times New Roman"/>
                          <a:ea typeface="Times New Roman"/>
                          <a:cs typeface="Times New Roman"/>
                        </a:rPr>
                        <a:t>12</a:t>
                      </a:r>
                      <a:endParaRPr lang="ru-RU" sz="800" dirty="0">
                        <a:latin typeface="Calibri"/>
                        <a:ea typeface="Calibri"/>
                        <a:cs typeface="Times New Roman"/>
                      </a:endParaRPr>
                    </a:p>
                  </a:txBody>
                  <a:tcPr marL="73025" marR="73025" marT="0" marB="0"/>
                </a:tc>
                <a:tc>
                  <a:txBody>
                    <a:bodyPr/>
                    <a:lstStyle/>
                    <a:p>
                      <a:pPr algn="l">
                        <a:lnSpc>
                          <a:spcPct val="115000"/>
                        </a:lnSpc>
                        <a:spcAft>
                          <a:spcPts val="1000"/>
                        </a:spcAft>
                      </a:pPr>
                      <a:r>
                        <a:rPr lang="ru-RU" sz="1100">
                          <a:solidFill>
                            <a:srgbClr val="000000"/>
                          </a:solidFill>
                          <a:latin typeface="Times New Roman"/>
                          <a:ea typeface="Times New Roman"/>
                          <a:cs typeface="Times New Roman"/>
                        </a:rPr>
                        <a:t>Проведение вебинаров «Портфель медиатора в рамках вариативных моделей служб медиации в образовательных организациях: практический опыт»»</a:t>
                      </a:r>
                      <a:endParaRPr lang="ru-RU" sz="800">
                        <a:latin typeface="Calibri"/>
                        <a:ea typeface="Calibri"/>
                        <a:cs typeface="Times New Roman"/>
                      </a:endParaRPr>
                    </a:p>
                  </a:txBody>
                  <a:tcPr marL="73025" marR="73025" marT="0" marB="0"/>
                </a:tc>
                <a:tc>
                  <a:txBody>
                    <a:bodyPr/>
                    <a:lstStyle/>
                    <a:p>
                      <a:pPr algn="l">
                        <a:lnSpc>
                          <a:spcPct val="115000"/>
                        </a:lnSpc>
                      </a:pPr>
                      <a:endParaRPr lang="ru-RU" sz="800">
                        <a:latin typeface="Calibri"/>
                        <a:ea typeface="Times New Roman"/>
                      </a:endParaRPr>
                    </a:p>
                  </a:txBody>
                  <a:tcPr marL="73025" marR="73025" marT="0" marB="0"/>
                </a:tc>
              </a:tr>
              <a:tr h="354695">
                <a:tc>
                  <a:txBody>
                    <a:bodyPr/>
                    <a:lstStyle/>
                    <a:p>
                      <a:pPr algn="l">
                        <a:lnSpc>
                          <a:spcPct val="115000"/>
                        </a:lnSpc>
                        <a:spcAft>
                          <a:spcPts val="1000"/>
                        </a:spcAft>
                      </a:pPr>
                      <a:r>
                        <a:rPr lang="ru-RU" sz="1100" dirty="0" smtClean="0">
                          <a:solidFill>
                            <a:srgbClr val="000000"/>
                          </a:solidFill>
                          <a:latin typeface="Times New Roman"/>
                          <a:ea typeface="Times New Roman"/>
                          <a:cs typeface="Times New Roman"/>
                        </a:rPr>
                        <a:t>13</a:t>
                      </a:r>
                      <a:endParaRPr lang="ru-RU" sz="800" dirty="0">
                        <a:latin typeface="Calibri"/>
                        <a:ea typeface="Calibri"/>
                        <a:cs typeface="Times New Roman"/>
                      </a:endParaRPr>
                    </a:p>
                  </a:txBody>
                  <a:tcPr marL="73025" marR="73025" marT="0" marB="0"/>
                </a:tc>
                <a:tc>
                  <a:txBody>
                    <a:bodyPr/>
                    <a:lstStyle/>
                    <a:p>
                      <a:pPr algn="l">
                        <a:lnSpc>
                          <a:spcPct val="115000"/>
                        </a:lnSpc>
                        <a:spcAft>
                          <a:spcPts val="1000"/>
                        </a:spcAft>
                      </a:pPr>
                      <a:r>
                        <a:rPr lang="ru-RU" sz="1100">
                          <a:solidFill>
                            <a:srgbClr val="000000"/>
                          </a:solidFill>
                          <a:latin typeface="Times New Roman"/>
                          <a:ea typeface="Times New Roman"/>
                          <a:cs typeface="Times New Roman"/>
                        </a:rPr>
                        <a:t>Разработка практического пособия «Универсальный портфель медиатора»</a:t>
                      </a:r>
                      <a:endParaRPr lang="ru-RU" sz="800">
                        <a:latin typeface="Calibri"/>
                        <a:ea typeface="Calibri"/>
                        <a:cs typeface="Times New Roman"/>
                      </a:endParaRPr>
                    </a:p>
                  </a:txBody>
                  <a:tcPr marL="73025" marR="73025" marT="0" marB="0"/>
                </a:tc>
                <a:tc>
                  <a:txBody>
                    <a:bodyPr/>
                    <a:lstStyle/>
                    <a:p>
                      <a:pPr algn="l">
                        <a:lnSpc>
                          <a:spcPct val="115000"/>
                        </a:lnSpc>
                      </a:pPr>
                      <a:endParaRPr lang="ru-RU" sz="800">
                        <a:latin typeface="Calibri"/>
                        <a:ea typeface="Times New Roman"/>
                      </a:endParaRPr>
                    </a:p>
                  </a:txBody>
                  <a:tcPr marL="73025" marR="73025" marT="0" marB="0"/>
                </a:tc>
              </a:tr>
              <a:tr h="649832">
                <a:tc>
                  <a:txBody>
                    <a:bodyPr/>
                    <a:lstStyle/>
                    <a:p>
                      <a:pPr algn="l">
                        <a:lnSpc>
                          <a:spcPct val="115000"/>
                        </a:lnSpc>
                        <a:spcAft>
                          <a:spcPts val="1000"/>
                        </a:spcAft>
                      </a:pPr>
                      <a:r>
                        <a:rPr lang="ru-RU" sz="1100" dirty="0" smtClean="0">
                          <a:solidFill>
                            <a:srgbClr val="000000"/>
                          </a:solidFill>
                          <a:latin typeface="Times New Roman"/>
                          <a:ea typeface="Times New Roman"/>
                          <a:cs typeface="Times New Roman"/>
                        </a:rPr>
                        <a:t>14</a:t>
                      </a:r>
                      <a:endParaRPr lang="ru-RU" sz="800" dirty="0">
                        <a:latin typeface="Calibri"/>
                        <a:ea typeface="Calibri"/>
                        <a:cs typeface="Times New Roman"/>
                      </a:endParaRPr>
                    </a:p>
                  </a:txBody>
                  <a:tcPr marL="73025" marR="73025" marT="0" marB="0"/>
                </a:tc>
                <a:tc>
                  <a:txBody>
                    <a:bodyPr/>
                    <a:lstStyle/>
                    <a:p>
                      <a:pPr marL="0" marR="0" indent="0" algn="l" defTabSz="914400" rtl="0" eaLnBrk="1" fontAlgn="auto" latinLnBrk="0" hangingPunct="1">
                        <a:lnSpc>
                          <a:spcPct val="115000"/>
                        </a:lnSpc>
                        <a:spcBef>
                          <a:spcPts val="0"/>
                        </a:spcBef>
                        <a:spcAft>
                          <a:spcPts val="1000"/>
                        </a:spcAft>
                        <a:buClrTx/>
                        <a:buSzTx/>
                        <a:buFontTx/>
                        <a:buNone/>
                        <a:tabLst/>
                        <a:defRPr/>
                      </a:pPr>
                      <a:r>
                        <a:rPr lang="ru-RU" sz="1100" dirty="0" smtClean="0">
                          <a:solidFill>
                            <a:srgbClr val="000000"/>
                          </a:solidFill>
                          <a:latin typeface="Times New Roman" pitchFamily="18" charset="0"/>
                          <a:ea typeface="Times New Roman"/>
                          <a:cs typeface="Times New Roman" pitchFamily="18" charset="0"/>
                        </a:rPr>
                        <a:t>Рассмотрение эффективного опыта работы в части использования технологий медиации в решении вопросов профилактики деструктивных явлений</a:t>
                      </a:r>
                      <a:endParaRPr lang="ru-RU" sz="1100" dirty="0" smtClean="0">
                        <a:latin typeface="Times New Roman" pitchFamily="18" charset="0"/>
                        <a:ea typeface="Calibri"/>
                        <a:cs typeface="Times New Roman" pitchFamily="18" charset="0"/>
                      </a:endParaRPr>
                    </a:p>
                    <a:p>
                      <a:pPr algn="l">
                        <a:lnSpc>
                          <a:spcPct val="115000"/>
                        </a:lnSpc>
                        <a:spcAft>
                          <a:spcPts val="1000"/>
                        </a:spcAft>
                      </a:pPr>
                      <a:endParaRPr lang="ru-RU" sz="1100" dirty="0">
                        <a:latin typeface="Times New Roman" pitchFamily="18" charset="0"/>
                        <a:ea typeface="Calibri"/>
                        <a:cs typeface="Times New Roman" pitchFamily="18" charset="0"/>
                      </a:endParaRPr>
                    </a:p>
                  </a:txBody>
                  <a:tcPr marL="73025" marR="73025" marT="0" marB="0"/>
                </a:tc>
                <a:tc>
                  <a:txBody>
                    <a:bodyPr/>
                    <a:lstStyle/>
                    <a:p>
                      <a:pPr algn="l">
                        <a:lnSpc>
                          <a:spcPct val="115000"/>
                        </a:lnSpc>
                      </a:pPr>
                      <a:endParaRPr lang="ru-RU" sz="800" dirty="0">
                        <a:latin typeface="Calibri"/>
                        <a:ea typeface="Times New Roman"/>
                      </a:endParaRPr>
                    </a:p>
                  </a:txBody>
                  <a:tcPr marL="73025" marR="73025" marT="0" marB="0"/>
                </a:tc>
              </a:tr>
            </a:tbl>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05978"/>
            <a:ext cx="7498080" cy="222632"/>
          </a:xfrm>
        </p:spPr>
        <p:txBody>
          <a:bodyPr>
            <a:normAutofit fontScale="90000"/>
          </a:bodyPr>
          <a:lstStyle/>
          <a:p>
            <a:endParaRPr lang="ru-RU" dirty="0"/>
          </a:p>
        </p:txBody>
      </p:sp>
      <p:sp>
        <p:nvSpPr>
          <p:cNvPr id="3" name="Содержимое 2"/>
          <p:cNvSpPr>
            <a:spLocks noGrp="1"/>
          </p:cNvSpPr>
          <p:nvPr>
            <p:ph idx="1"/>
          </p:nvPr>
        </p:nvSpPr>
        <p:spPr>
          <a:xfrm>
            <a:off x="1435608" y="589352"/>
            <a:ext cx="7498080" cy="4096955"/>
          </a:xfrm>
        </p:spPr>
        <p:txBody>
          <a:bodyPr/>
          <a:lstStyle/>
          <a:p>
            <a:endParaRPr lang="ru-RU" dirty="0"/>
          </a:p>
        </p:txBody>
      </p:sp>
      <p:sp>
        <p:nvSpPr>
          <p:cNvPr id="4" name="Прямоугольник 3"/>
          <p:cNvSpPr/>
          <p:nvPr/>
        </p:nvSpPr>
        <p:spPr>
          <a:xfrm>
            <a:off x="323528" y="195486"/>
            <a:ext cx="8640960" cy="3970318"/>
          </a:xfrm>
          <a:prstGeom prst="rect">
            <a:avLst/>
          </a:prstGeom>
        </p:spPr>
        <p:txBody>
          <a:bodyPr wrap="square">
            <a:spAutoFit/>
          </a:bodyPr>
          <a:lstStyle/>
          <a:p>
            <a:r>
              <a:rPr lang="ru-RU" sz="2800" dirty="0" smtClean="0">
                <a:latin typeface="Times New Roman" pitchFamily="18" charset="0"/>
                <a:cs typeface="Times New Roman" pitchFamily="18" charset="0"/>
              </a:rPr>
              <a:t>Слушатели, которые прошли обучение и применяют метод на практике, отмечают его </a:t>
            </a:r>
            <a:r>
              <a:rPr lang="ru-RU" sz="2800" b="1" dirty="0" smtClean="0">
                <a:latin typeface="Times New Roman" pitchFamily="18" charset="0"/>
                <a:cs typeface="Times New Roman" pitchFamily="18" charset="0"/>
              </a:rPr>
              <a:t>действенность</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снижается агрессивность </a:t>
            </a:r>
            <a:r>
              <a:rPr lang="ru-RU" sz="2800" dirty="0" smtClean="0">
                <a:latin typeface="Times New Roman" pitchFamily="18" charset="0"/>
                <a:cs typeface="Times New Roman" pitchFamily="18" charset="0"/>
              </a:rPr>
              <a:t>подростков, </a:t>
            </a:r>
            <a:r>
              <a:rPr lang="ru-RU" sz="2800" b="1" dirty="0" smtClean="0">
                <a:latin typeface="Times New Roman" pitchFamily="18" charset="0"/>
                <a:cs typeface="Times New Roman" pitchFamily="18" charset="0"/>
              </a:rPr>
              <a:t>улучшается качество взаимодействия</a:t>
            </a:r>
            <a:r>
              <a:rPr lang="ru-RU" sz="2800" dirty="0" smtClean="0">
                <a:latin typeface="Times New Roman" pitchFamily="18" charset="0"/>
                <a:cs typeface="Times New Roman" pitchFamily="18" charset="0"/>
              </a:rPr>
              <a:t> между всеми участниками образовательного процесса. Эта работа должна быть комплексной, </a:t>
            </a:r>
            <a:r>
              <a:rPr lang="ru-RU" sz="2800" b="1" dirty="0" smtClean="0">
                <a:latin typeface="Times New Roman" pitchFamily="18" charset="0"/>
                <a:cs typeface="Times New Roman" pitchFamily="18" charset="0"/>
              </a:rPr>
              <a:t>более системной</a:t>
            </a:r>
            <a:r>
              <a:rPr lang="ru-RU" sz="2800" dirty="0" smtClean="0">
                <a:latin typeface="Times New Roman" pitchFamily="18" charset="0"/>
                <a:cs typeface="Times New Roman" pitchFamily="18" charset="0"/>
              </a:rPr>
              <a:t>, чтобы как можно больше родителей и детей были знакомы с этим методом, чтобы он по возможности </a:t>
            </a:r>
            <a:r>
              <a:rPr lang="ru-RU" sz="2800" b="1" dirty="0" smtClean="0">
                <a:latin typeface="Times New Roman" pitchFamily="18" charset="0"/>
                <a:cs typeface="Times New Roman" pitchFamily="18" charset="0"/>
              </a:rPr>
              <a:t>применялся в каждом учебном заведении. </a:t>
            </a:r>
            <a:endParaRPr lang="ru-RU" sz="2800" b="1" dirty="0">
              <a:latin typeface="Times New Roman" pitchFamily="18" charset="0"/>
              <a:cs typeface="Times New Roman" pitchFamily="18" charset="0"/>
            </a:endParaRPr>
          </a:p>
        </p:txBody>
      </p:sp>
      <p:pic>
        <p:nvPicPr>
          <p:cNvPr id="5" name="Рисунок 4"/>
          <p:cNvPicPr>
            <a:picLocks noChangeAspect="1"/>
          </p:cNvPicPr>
          <p:nvPr/>
        </p:nvPicPr>
        <p:blipFill rotWithShape="1">
          <a:blip r:embed="rId2"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Рисунок 3" descr="http://buzuluk-school1.ucoz.ru/vospitrabota/primirenie/1.jpg"/>
          <p:cNvPicPr>
            <a:picLocks noChangeAspect="1" noChangeArrowheads="1"/>
          </p:cNvPicPr>
          <p:nvPr/>
        </p:nvPicPr>
        <p:blipFill>
          <a:blip r:embed="rId3" cstate="print"/>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589352"/>
            <a:ext cx="7498080" cy="910835"/>
          </a:xfrm>
        </p:spPr>
        <p:txBody>
          <a:bodyPr>
            <a:normAutofit fontScale="90000"/>
          </a:bodyPr>
          <a:lstStyle/>
          <a:p>
            <a:pPr algn="ctr"/>
            <a:r>
              <a:rPr lang="ru-RU" sz="4400" dirty="0" smtClean="0">
                <a:latin typeface="Times New Roman" pitchFamily="18" charset="0"/>
                <a:cs typeface="Times New Roman" pitchFamily="18" charset="0"/>
              </a:rPr>
              <a:t>Спасибо за внимание!</a:t>
            </a:r>
            <a:br>
              <a:rPr lang="ru-RU" sz="4400" dirty="0" smtClean="0">
                <a:latin typeface="Times New Roman" pitchFamily="18" charset="0"/>
                <a:cs typeface="Times New Roman" pitchFamily="18" charset="0"/>
              </a:rPr>
            </a:br>
            <a:endParaRPr lang="ru-RU" dirty="0"/>
          </a:p>
        </p:txBody>
      </p:sp>
      <p:pic>
        <p:nvPicPr>
          <p:cNvPr id="4" name="Содержимое 3" descr="46.gif"/>
          <p:cNvPicPr>
            <a:picLocks noGrp="1" noChangeAspect="1"/>
          </p:cNvPicPr>
          <p:nvPr>
            <p:ph idx="1"/>
          </p:nvPr>
        </p:nvPicPr>
        <p:blipFill>
          <a:blip r:embed="rId2" cstate="print"/>
          <a:stretch>
            <a:fillRect/>
          </a:stretch>
        </p:blipFill>
        <p:spPr>
          <a:xfrm>
            <a:off x="3214211" y="1200151"/>
            <a:ext cx="2715578" cy="3394472"/>
          </a:xfr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t="3239" b="79131"/>
          <a:stretch/>
        </p:blipFill>
        <p:spPr>
          <a:xfrm>
            <a:off x="0" y="4286262"/>
            <a:ext cx="9144000" cy="8572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395536" y="205983"/>
            <a:ext cx="8291264" cy="651259"/>
          </a:xfrm>
        </p:spPr>
        <p:txBody>
          <a:bodyPr>
            <a:normAutofit/>
          </a:bodyPr>
          <a:lstStyle/>
          <a:p>
            <a:pPr algn="ctr"/>
            <a:r>
              <a:rPr lang="ru-RU" sz="3000" b="1" dirty="0" smtClean="0">
                <a:solidFill>
                  <a:schemeClr val="tx1"/>
                </a:solidFill>
                <a:latin typeface="Times New Roman" pitchFamily="18" charset="0"/>
                <a:cs typeface="Times New Roman" pitchFamily="18" charset="0"/>
              </a:rPr>
              <a:t>Совместные мероприятия родителей с детьми</a:t>
            </a:r>
          </a:p>
        </p:txBody>
      </p:sp>
      <p:pic>
        <p:nvPicPr>
          <p:cNvPr id="8194" name="Picture 2" descr="C:\Users\Анна\Documents\Конкурс На страже детства\IMG_20180318_105850_BURST1.jpg"/>
          <p:cNvPicPr>
            <a:picLocks noChangeAspect="1" noChangeArrowheads="1"/>
          </p:cNvPicPr>
          <p:nvPr/>
        </p:nvPicPr>
        <p:blipFill>
          <a:blip r:embed="rId2" cstate="print"/>
          <a:srcRect/>
          <a:stretch>
            <a:fillRect/>
          </a:stretch>
        </p:blipFill>
        <p:spPr bwMode="auto">
          <a:xfrm>
            <a:off x="683568" y="771550"/>
            <a:ext cx="3494192" cy="1966220"/>
          </a:xfrm>
          <a:prstGeom prst="rect">
            <a:avLst/>
          </a:prstGeom>
          <a:ln>
            <a:noFill/>
          </a:ln>
          <a:effectLst>
            <a:softEdge rad="112500"/>
          </a:effectLst>
        </p:spPr>
      </p:pic>
      <p:pic>
        <p:nvPicPr>
          <p:cNvPr id="8195" name="Picture 3" descr="C:\Users\Анна\Documents\Конкурс На страже детства\IMG_20180318_105720_BURST1.jpg"/>
          <p:cNvPicPr>
            <a:picLocks noChangeAspect="1" noChangeArrowheads="1"/>
          </p:cNvPicPr>
          <p:nvPr/>
        </p:nvPicPr>
        <p:blipFill>
          <a:blip r:embed="rId3" cstate="print"/>
          <a:srcRect/>
          <a:stretch>
            <a:fillRect/>
          </a:stretch>
        </p:blipFill>
        <p:spPr bwMode="auto">
          <a:xfrm>
            <a:off x="5004048" y="843558"/>
            <a:ext cx="3380210" cy="1902081"/>
          </a:xfrm>
          <a:prstGeom prst="rect">
            <a:avLst/>
          </a:prstGeom>
          <a:ln>
            <a:noFill/>
          </a:ln>
          <a:effectLst>
            <a:softEdge rad="112500"/>
          </a:effectLst>
        </p:spPr>
      </p:pic>
      <p:pic>
        <p:nvPicPr>
          <p:cNvPr id="8196" name="Picture 4" descr="C:\Users\Анна\Documents\Городской конкурс\IMG_20170523_185116.jpg"/>
          <p:cNvPicPr>
            <a:picLocks noChangeAspect="1" noChangeArrowheads="1"/>
          </p:cNvPicPr>
          <p:nvPr/>
        </p:nvPicPr>
        <p:blipFill>
          <a:blip r:embed="rId4" cstate="print"/>
          <a:srcRect/>
          <a:stretch>
            <a:fillRect/>
          </a:stretch>
        </p:blipFill>
        <p:spPr bwMode="auto">
          <a:xfrm>
            <a:off x="467544" y="2859782"/>
            <a:ext cx="3853662" cy="1629305"/>
          </a:xfrm>
          <a:prstGeom prst="rect">
            <a:avLst/>
          </a:prstGeom>
          <a:ln>
            <a:noFill/>
          </a:ln>
          <a:effectLst>
            <a:softEdge rad="112500"/>
          </a:effectLst>
        </p:spPr>
      </p:pic>
      <p:pic>
        <p:nvPicPr>
          <p:cNvPr id="8197" name="Picture 5" descr="C:\Users\Анна\Documents\Городской конкурс\XBxYls_q2Wk.jpg"/>
          <p:cNvPicPr>
            <a:picLocks noChangeAspect="1" noChangeArrowheads="1"/>
          </p:cNvPicPr>
          <p:nvPr/>
        </p:nvPicPr>
        <p:blipFill>
          <a:blip r:embed="rId5" cstate="print"/>
          <a:srcRect/>
          <a:stretch>
            <a:fillRect/>
          </a:stretch>
        </p:blipFill>
        <p:spPr bwMode="auto">
          <a:xfrm>
            <a:off x="5220072" y="2931790"/>
            <a:ext cx="3281416" cy="1638145"/>
          </a:xfrm>
          <a:prstGeom prst="rect">
            <a:avLst/>
          </a:prstGeom>
          <a:ln>
            <a:noFill/>
          </a:ln>
          <a:effectLst>
            <a:softEdge rad="112500"/>
          </a:effectLst>
        </p:spPr>
      </p:pic>
      <p:pic>
        <p:nvPicPr>
          <p:cNvPr id="7" name="Рисунок 6"/>
          <p:cNvPicPr>
            <a:picLocks noChangeAspect="1"/>
          </p:cNvPicPr>
          <p:nvPr/>
        </p:nvPicPr>
        <p:blipFill rotWithShape="1">
          <a:blip r:embed="rId6" cstate="print">
            <a:extLst>
              <a:ext uri="{28A0092B-C50C-407E-A947-70E740481C1C}">
                <a14:useLocalDpi xmlns:a14="http://schemas.microsoft.com/office/drawing/2010/main" val="0"/>
              </a:ext>
            </a:extLst>
          </a:blip>
          <a:srcRect t="3239" b="79131"/>
          <a:stretch/>
        </p:blipFill>
        <p:spPr>
          <a:xfrm>
            <a:off x="0" y="4500576"/>
            <a:ext cx="9144000" cy="642924"/>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457200" y="114301"/>
            <a:ext cx="8229600" cy="536972"/>
          </a:xfrm>
        </p:spPr>
        <p:txBody>
          <a:bodyPr>
            <a:normAutofit fontScale="90000"/>
          </a:bodyPr>
          <a:lstStyle/>
          <a:p>
            <a:pPr algn="ctr"/>
            <a:r>
              <a:rPr lang="ru-RU" sz="3600" b="1" dirty="0" smtClean="0">
                <a:solidFill>
                  <a:schemeClr val="tx1"/>
                </a:solidFill>
                <a:latin typeface="Times New Roman" pitchFamily="18" charset="0"/>
                <a:cs typeface="Times New Roman" pitchFamily="18" charset="0"/>
              </a:rPr>
              <a:t>Взаимодействие с семьями</a:t>
            </a:r>
          </a:p>
        </p:txBody>
      </p:sp>
      <p:sp>
        <p:nvSpPr>
          <p:cNvPr id="8195" name="Содержимое 2"/>
          <p:cNvSpPr>
            <a:spLocks noGrp="1"/>
          </p:cNvSpPr>
          <p:nvPr>
            <p:ph idx="1"/>
          </p:nvPr>
        </p:nvSpPr>
        <p:spPr>
          <a:xfrm>
            <a:off x="5029200" y="628650"/>
            <a:ext cx="3429000" cy="2228850"/>
          </a:xfrm>
        </p:spPr>
        <p:txBody>
          <a:bodyPr/>
          <a:lstStyle/>
          <a:p>
            <a:endParaRPr lang="ru-RU" sz="2400" dirty="0" smtClean="0">
              <a:latin typeface="Times New Roman" pitchFamily="18" charset="0"/>
              <a:cs typeface="Times New Roman" pitchFamily="18" charset="0"/>
            </a:endParaRPr>
          </a:p>
        </p:txBody>
      </p:sp>
      <p:pic>
        <p:nvPicPr>
          <p:cNvPr id="3074" name="Picture 2" descr="C:\Users\Анна\Documents\Конкурс На страже детства\Mezhved.-patron.-sopr.-po-MZH-semej-vospityvayushhih-detej-s-otkl.-ris.-1.jpg"/>
          <p:cNvPicPr>
            <a:picLocks noChangeAspect="1" noChangeArrowheads="1"/>
          </p:cNvPicPr>
          <p:nvPr/>
        </p:nvPicPr>
        <p:blipFill>
          <a:blip r:embed="rId2" cstate="print"/>
          <a:srcRect/>
          <a:stretch>
            <a:fillRect/>
          </a:stretch>
        </p:blipFill>
        <p:spPr bwMode="auto">
          <a:xfrm>
            <a:off x="3563888" y="2499742"/>
            <a:ext cx="3733800" cy="2099815"/>
          </a:xfrm>
          <a:prstGeom prst="rect">
            <a:avLst/>
          </a:prstGeom>
          <a:ln>
            <a:noFill/>
          </a:ln>
          <a:effectLst>
            <a:softEdge rad="112500"/>
          </a:effectLst>
        </p:spPr>
      </p:pic>
      <p:pic>
        <p:nvPicPr>
          <p:cNvPr id="3076" name="Picture 4" descr="C:\Users\Анна\Downloads\IMG_20180921_094735.jpg"/>
          <p:cNvPicPr>
            <a:picLocks noChangeAspect="1" noChangeArrowheads="1"/>
          </p:cNvPicPr>
          <p:nvPr/>
        </p:nvPicPr>
        <p:blipFill>
          <a:blip r:embed="rId3" cstate="print"/>
          <a:srcRect/>
          <a:stretch>
            <a:fillRect/>
          </a:stretch>
        </p:blipFill>
        <p:spPr bwMode="auto">
          <a:xfrm>
            <a:off x="5214942" y="482189"/>
            <a:ext cx="3759200" cy="2114550"/>
          </a:xfrm>
          <a:prstGeom prst="rect">
            <a:avLst/>
          </a:prstGeom>
          <a:ln>
            <a:noFill/>
          </a:ln>
          <a:effectLst>
            <a:softEdge rad="112500"/>
          </a:effectLst>
        </p:spPr>
      </p:pic>
      <p:pic>
        <p:nvPicPr>
          <p:cNvPr id="6" name="Picture 3" descr="C:\Users\Анна\Documents\Конкурс На страже детства\5.jpg"/>
          <p:cNvPicPr>
            <a:picLocks noChangeAspect="1" noChangeArrowheads="1"/>
          </p:cNvPicPr>
          <p:nvPr/>
        </p:nvPicPr>
        <p:blipFill>
          <a:blip r:embed="rId4" cstate="print"/>
          <a:srcRect t="7273" b="7273"/>
          <a:stretch>
            <a:fillRect/>
          </a:stretch>
        </p:blipFill>
        <p:spPr bwMode="auto">
          <a:xfrm>
            <a:off x="1000100" y="803660"/>
            <a:ext cx="2438400" cy="2686050"/>
          </a:xfrm>
          <a:prstGeom prst="rect">
            <a:avLst/>
          </a:prstGeom>
          <a:ln>
            <a:noFill/>
          </a:ln>
          <a:effectLst>
            <a:softEdge rad="112500"/>
          </a:effectLst>
        </p:spPr>
      </p:pic>
      <p:pic>
        <p:nvPicPr>
          <p:cNvPr id="7" name="Рисунок 6"/>
          <p:cNvPicPr>
            <a:picLocks noChangeAspect="1"/>
          </p:cNvPicPr>
          <p:nvPr/>
        </p:nvPicPr>
        <p:blipFill rotWithShape="1">
          <a:blip r:embed="rId5" cstate="print">
            <a:extLst>
              <a:ext uri="{28A0092B-C50C-407E-A947-70E740481C1C}">
                <a14:useLocalDpi xmlns:a14="http://schemas.microsoft.com/office/drawing/2010/main" val="0"/>
              </a:ext>
            </a:extLst>
          </a:blip>
          <a:srcRect t="3239" b="79131"/>
          <a:stretch/>
        </p:blipFill>
        <p:spPr>
          <a:xfrm>
            <a:off x="0" y="4504458"/>
            <a:ext cx="9144000" cy="63904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latin typeface="Times New Roman" pitchFamily="18" charset="0"/>
                <a:cs typeface="Times New Roman" pitchFamily="18" charset="0"/>
              </a:rPr>
              <a:t>Имитационные игры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«Если тебя обижают»</a:t>
            </a:r>
            <a:endParaRPr lang="ru-RU" b="1" dirty="0">
              <a:latin typeface="Times New Roman" pitchFamily="18" charset="0"/>
              <a:cs typeface="Times New Roman" pitchFamily="18" charset="0"/>
            </a:endParaRPr>
          </a:p>
        </p:txBody>
      </p:sp>
      <p:pic>
        <p:nvPicPr>
          <p:cNvPr id="5" name="Содержимое 4" descr="IMG-20181108-WA0003.jpg"/>
          <p:cNvPicPr>
            <a:picLocks noGrp="1" noChangeAspect="1"/>
          </p:cNvPicPr>
          <p:nvPr>
            <p:ph idx="1"/>
          </p:nvPr>
        </p:nvPicPr>
        <p:blipFill>
          <a:blip r:embed="rId2" cstate="print"/>
          <a:stretch>
            <a:fillRect/>
          </a:stretch>
        </p:blipFill>
        <p:spPr>
          <a:xfrm>
            <a:off x="611560" y="1347614"/>
            <a:ext cx="4069686" cy="2828562"/>
          </a:xfrm>
        </p:spPr>
      </p:pic>
      <p:pic>
        <p:nvPicPr>
          <p:cNvPr id="6" name="Рисунок 5" descr="IMG-20181108-WA0004 (1).jpg"/>
          <p:cNvPicPr>
            <a:picLocks noChangeAspect="1"/>
          </p:cNvPicPr>
          <p:nvPr/>
        </p:nvPicPr>
        <p:blipFill>
          <a:blip r:embed="rId3" cstate="print"/>
          <a:stretch>
            <a:fillRect/>
          </a:stretch>
        </p:blipFill>
        <p:spPr>
          <a:xfrm>
            <a:off x="5148064" y="1347614"/>
            <a:ext cx="3422754" cy="2659080"/>
          </a:xfrm>
          <a:prstGeom prst="rect">
            <a:avLst/>
          </a:prstGeom>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t="3239" b="79131"/>
          <a:stretch/>
        </p:blipFill>
        <p:spPr>
          <a:xfrm>
            <a:off x="0" y="4504458"/>
            <a:ext cx="9144000" cy="639042"/>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УМСО_7-10_ноября_2018">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УМСО_7_10_ноября</Template>
  <TotalTime>1491</TotalTime>
  <Words>2214</Words>
  <Application>Microsoft Office PowerPoint</Application>
  <PresentationFormat>Экран (16:9)</PresentationFormat>
  <Paragraphs>162</Paragraphs>
  <Slides>67</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67</vt:i4>
      </vt:variant>
    </vt:vector>
  </HeadingPairs>
  <TitlesOfParts>
    <vt:vector size="68" baseType="lpstr">
      <vt:lpstr>УМСО_7-10_ноября_2018</vt:lpstr>
      <vt:lpstr>Организация служб школьной медиации, как профилактика насилия школе.  Из опыта работы </vt:lpstr>
      <vt:lpstr>Работа по профилактике насилия  в школах Калининского района </vt:lpstr>
      <vt:lpstr>Презентация PowerPoint</vt:lpstr>
      <vt:lpstr>Родительский всеобуч  «Кризисные периоды детства»</vt:lpstr>
      <vt:lpstr>Круглые столы для родителей «Дети без насилия»</vt:lpstr>
      <vt:lpstr>Родительские собрания «Безопасность детей превыше всего»</vt:lpstr>
      <vt:lpstr>Совместные мероприятия родителей с детьми</vt:lpstr>
      <vt:lpstr>Взаимодействие с семьями</vt:lpstr>
      <vt:lpstr>Имитационные игры   «Если тебя обижают»</vt:lpstr>
      <vt:lpstr>Групповые психологические занятия  «Тропа Доверия»</vt:lpstr>
      <vt:lpstr>Презентация PowerPoint</vt:lpstr>
      <vt:lpstr>Презентация PowerPoint</vt:lpstr>
      <vt:lpstr>Занятия с обучающимися, проводимые Центром  «Журавушка»  Акция   «Хочу, могу, знаю!» </vt:lpstr>
      <vt:lpstr>Занятия с детьми   «Как остановить насилие»</vt:lpstr>
      <vt:lpstr>Занятие  «Знаю ! Умею! Могу!»</vt:lpstr>
      <vt:lpstr>Конкурс рисунков  «Скажи телефону доверия-ДА!»</vt:lpstr>
      <vt:lpstr>Занятия «Как научить ребенка управлять своими чувствами и эмоциями»</vt:lpstr>
      <vt:lpstr>Индивидуальные занятия с обучающимися</vt:lpstr>
      <vt:lpstr>Анонимное анкетирование о безопасности в школе</vt:lpstr>
      <vt:lpstr>Диагностика на предмет выявления эмоционального состояния  обучающихся 6-11 классов</vt:lpstr>
      <vt:lpstr>Классные часы, деловые игры по развитию  уверенности в себе</vt:lpstr>
      <vt:lpstr>Педагогические советы     «Буллинг и кибербуллинг»</vt:lpstr>
      <vt:lpstr>Мастер-классы и практические семинары по профилактике  насилия</vt:lpstr>
      <vt:lpstr>Педагогические советы, практические занятия с педагогами школ по профилактике насилия </vt:lpstr>
      <vt:lpstr>Взаимодействие со службами профилактики</vt:lpstr>
      <vt:lpstr>Буклеты  «Как  остановить травлю ребенка»</vt:lpstr>
      <vt:lpstr>Методические пособия, используемые в работе</vt:lpstr>
      <vt:lpstr> Медиация в образовании </vt:lpstr>
      <vt:lpstr>Метод «Школьная медиация»,как профилактика насилия в школе</vt:lpstr>
      <vt:lpstr>Что такое школьная медиация? </vt:lpstr>
      <vt:lpstr>Термин "медиация" происходит от латинского слова mediatio – посредничество</vt:lpstr>
      <vt:lpstr>Не бойтесь, примирять не трудно.             </vt:lpstr>
      <vt:lpstr>Медиация</vt:lpstr>
      <vt:lpstr>  </vt:lpstr>
      <vt:lpstr>  </vt:lpstr>
      <vt:lpstr>СЕТЕВАЯ ИННОВАЦИОННАЯ ПЛОЩАДКА</vt:lpstr>
      <vt:lpstr>Презентация PowerPoint</vt:lpstr>
      <vt:lpstr>Презентация PowerPoint</vt:lpstr>
      <vt:lpstr>Цель:</vt:lpstr>
      <vt:lpstr>Основная цель служб школьной медиации</vt:lpstr>
      <vt:lpstr>Что дает школьная медиация родителям?</vt:lpstr>
      <vt:lpstr>Что дает школьная медиация обучающимся?</vt:lpstr>
      <vt:lpstr>Что дает школьная медиация педагогам?</vt:lpstr>
      <vt:lpstr>Кто и как может стать школьным медиатором?</vt:lpstr>
      <vt:lpstr>Основными этапами в создании работы службы медиации являются следующие: </vt:lpstr>
      <vt:lpstr>     Обучение кураторов инновационной площадки          (семинары, круглые столы, совещания)</vt:lpstr>
      <vt:lpstr>2. Проведение первичной диагностики</vt:lpstr>
      <vt:lpstr>Первичная диагностика</vt:lpstr>
      <vt:lpstr>Обучение  медиаторов в  БГПУ им. Акмуллы</vt:lpstr>
      <vt:lpstr>Обучение родителей в БГПУ им.М.Акмуллы</vt:lpstr>
      <vt:lpstr>Занятия  с педагогами</vt:lpstr>
      <vt:lpstr>3. Основной этап</vt:lpstr>
      <vt:lpstr>4. Контрольная диагностика</vt:lpstr>
      <vt:lpstr>Ключевыми индикаторами уровня сформированности социально-безопасной среды для эффективного развития и социализации личности являются:</vt:lpstr>
      <vt:lpstr>Презентация PowerPoint</vt:lpstr>
      <vt:lpstr>Презентация PowerPoint</vt:lpstr>
      <vt:lpstr>Презентация PowerPoint</vt:lpstr>
      <vt:lpstr>Презентация PowerPoint</vt:lpstr>
      <vt:lpstr>Презентация PowerPoint</vt:lpstr>
      <vt:lpstr>В основе деятельности служб школьной медиации лежит:</vt:lpstr>
      <vt:lpstr>Презентация PowerPoint</vt:lpstr>
      <vt:lpstr>Прогнозируемые результаты:</vt:lpstr>
      <vt:lpstr>Примерный план работы городской сетевой инновационной площадки «Медиация как фактор профилактики деструктивного поведения обучающихся»  на 2017 – 2020 год» ГО г.Уфы РБ»  :</vt:lpstr>
      <vt:lpstr>Презентация PowerPoint</vt:lpstr>
      <vt:lpstr>Презентация PowerPoint</vt:lpstr>
      <vt:lpstr>Презентация PowerPoint</vt:lpstr>
      <vt:lpstr>Спасибо за внимание!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Городская инновационная  площадка по теме: «Медиация как фактор профилактики деструктивного поведения обучающихся» на 2017 – 2020 год.</dc:title>
  <dc:creator>Наташа</dc:creator>
  <cp:lastModifiedBy>Гумерова Светлана Салаватовна</cp:lastModifiedBy>
  <cp:revision>140</cp:revision>
  <dcterms:created xsi:type="dcterms:W3CDTF">2017-12-23T14:05:02Z</dcterms:created>
  <dcterms:modified xsi:type="dcterms:W3CDTF">2018-11-13T12:48:08Z</dcterms:modified>
</cp:coreProperties>
</file>