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63" r:id="rId4"/>
    <p:sldId id="267" r:id="rId5"/>
    <p:sldId id="268" r:id="rId6"/>
    <p:sldId id="264" r:id="rId7"/>
    <p:sldId id="269" r:id="rId8"/>
    <p:sldId id="270" r:id="rId9"/>
    <p:sldId id="266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D670CF-8992-435C-8CFA-392540B274A7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ru-RU"/>
        </a:p>
      </dgm:t>
    </dgm:pt>
    <dgm:pt modelId="{15377F67-64C6-4B3B-8BE0-C667F253BE94}">
      <dgm:prSet/>
      <dgm:spPr/>
      <dgm:t>
        <a:bodyPr/>
        <a:lstStyle/>
        <a:p>
          <a:pPr rtl="0"/>
          <a:r>
            <a:rPr lang="ru-RU" dirty="0"/>
            <a:t>Во-первых, использование </a:t>
          </a:r>
          <a:r>
            <a:rPr lang="ru-RU" dirty="0" err="1"/>
            <a:t>геймификации</a:t>
          </a:r>
          <a:r>
            <a:rPr lang="ru-RU" dirty="0"/>
            <a:t> предполагает двойное «замещение» цели. </a:t>
          </a:r>
        </a:p>
      </dgm:t>
    </dgm:pt>
    <dgm:pt modelId="{7955186A-29FC-4674-80EE-035225F0B3A9}" type="parTrans" cxnId="{92195E72-1E68-44C1-B805-80532D1755E9}">
      <dgm:prSet/>
      <dgm:spPr/>
      <dgm:t>
        <a:bodyPr/>
        <a:lstStyle/>
        <a:p>
          <a:endParaRPr lang="ru-RU"/>
        </a:p>
      </dgm:t>
    </dgm:pt>
    <dgm:pt modelId="{3F0E70C1-0084-4CA1-B8CD-35AB5B359393}" type="sibTrans" cxnId="{92195E72-1E68-44C1-B805-80532D1755E9}">
      <dgm:prSet/>
      <dgm:spPr/>
      <dgm:t>
        <a:bodyPr/>
        <a:lstStyle/>
        <a:p>
          <a:endParaRPr lang="ru-RU"/>
        </a:p>
      </dgm:t>
    </dgm:pt>
    <dgm:pt modelId="{18CFB25B-351A-4DEF-B8F9-58DEDBEBAEFA}">
      <dgm:prSet/>
      <dgm:spPr/>
      <dgm:t>
        <a:bodyPr/>
        <a:lstStyle/>
        <a:p>
          <a:pPr rtl="0"/>
          <a:r>
            <a:rPr lang="ru-RU" dirty="0"/>
            <a:t>Во-вторых, ключевым элементом технологий </a:t>
          </a:r>
          <a:r>
            <a:rPr lang="ru-RU" dirty="0" err="1"/>
            <a:t>геймификации</a:t>
          </a:r>
          <a:r>
            <a:rPr lang="ru-RU" dirty="0"/>
            <a:t> становятся содержание самой игры. </a:t>
          </a:r>
        </a:p>
      </dgm:t>
    </dgm:pt>
    <dgm:pt modelId="{CFA60794-4F60-4F49-9E33-2BB483CE30B5}" type="parTrans" cxnId="{42B1E69C-729D-4837-9902-58280F15EA5A}">
      <dgm:prSet/>
      <dgm:spPr/>
      <dgm:t>
        <a:bodyPr/>
        <a:lstStyle/>
        <a:p>
          <a:endParaRPr lang="ru-RU"/>
        </a:p>
      </dgm:t>
    </dgm:pt>
    <dgm:pt modelId="{AB17B378-9018-47E3-8D3B-5CD6B546BF8F}" type="sibTrans" cxnId="{42B1E69C-729D-4837-9902-58280F15EA5A}">
      <dgm:prSet/>
      <dgm:spPr/>
      <dgm:t>
        <a:bodyPr/>
        <a:lstStyle/>
        <a:p>
          <a:endParaRPr lang="ru-RU"/>
        </a:p>
      </dgm:t>
    </dgm:pt>
    <dgm:pt modelId="{3219C9C3-F17A-45F0-8641-5DB3D0E0D9C1}">
      <dgm:prSet/>
      <dgm:spPr/>
      <dgm:t>
        <a:bodyPr/>
        <a:lstStyle/>
        <a:p>
          <a:pPr rtl="0"/>
          <a:r>
            <a:rPr lang="ru-RU" dirty="0"/>
            <a:t>В-третьих, в </a:t>
          </a:r>
          <a:r>
            <a:rPr lang="ru-RU" dirty="0" err="1"/>
            <a:t>геймификации</a:t>
          </a:r>
          <a:r>
            <a:rPr lang="ru-RU" dirty="0"/>
            <a:t> нет обязательной роли учителя или наставника. </a:t>
          </a:r>
        </a:p>
      </dgm:t>
    </dgm:pt>
    <dgm:pt modelId="{1639050C-3608-4F07-B579-486C8F55622C}" type="parTrans" cxnId="{27A55C6D-902A-4E22-9CA6-2CA7D3A5AECB}">
      <dgm:prSet/>
      <dgm:spPr/>
      <dgm:t>
        <a:bodyPr/>
        <a:lstStyle/>
        <a:p>
          <a:endParaRPr lang="ru-RU"/>
        </a:p>
      </dgm:t>
    </dgm:pt>
    <dgm:pt modelId="{E21F45CC-BA9C-4A75-B44D-ED1E27462D6F}" type="sibTrans" cxnId="{27A55C6D-902A-4E22-9CA6-2CA7D3A5AECB}">
      <dgm:prSet/>
      <dgm:spPr/>
      <dgm:t>
        <a:bodyPr/>
        <a:lstStyle/>
        <a:p>
          <a:endParaRPr lang="ru-RU"/>
        </a:p>
      </dgm:t>
    </dgm:pt>
    <dgm:pt modelId="{40D88453-AB46-42A1-8315-5A06F5703855}" type="pres">
      <dgm:prSet presAssocID="{4DD670CF-8992-435C-8CFA-392540B274A7}" presName="linear" presStyleCnt="0">
        <dgm:presLayoutVars>
          <dgm:animLvl val="lvl"/>
          <dgm:resizeHandles val="exact"/>
        </dgm:presLayoutVars>
      </dgm:prSet>
      <dgm:spPr/>
    </dgm:pt>
    <dgm:pt modelId="{43167FC1-4184-4AAF-9755-7E442822E688}" type="pres">
      <dgm:prSet presAssocID="{15377F67-64C6-4B3B-8BE0-C667F253BE9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9B9CC72-19D9-4C08-A0FB-050EB46160DA}" type="pres">
      <dgm:prSet presAssocID="{3F0E70C1-0084-4CA1-B8CD-35AB5B359393}" presName="spacer" presStyleCnt="0"/>
      <dgm:spPr/>
    </dgm:pt>
    <dgm:pt modelId="{7F43DFC5-9C76-4421-9C43-10C44D3BF8CA}" type="pres">
      <dgm:prSet presAssocID="{18CFB25B-351A-4DEF-B8F9-58DEDBEBAE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135F093-52CB-46EA-908E-E79D2096498C}" type="pres">
      <dgm:prSet presAssocID="{AB17B378-9018-47E3-8D3B-5CD6B546BF8F}" presName="spacer" presStyleCnt="0"/>
      <dgm:spPr/>
    </dgm:pt>
    <dgm:pt modelId="{366F183E-27DC-4085-9ECB-7074E120703A}" type="pres">
      <dgm:prSet presAssocID="{3219C9C3-F17A-45F0-8641-5DB3D0E0D9C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09C880F-40FB-468E-8CFD-F9F259AADF3B}" type="presOf" srcId="{4DD670CF-8992-435C-8CFA-392540B274A7}" destId="{40D88453-AB46-42A1-8315-5A06F5703855}" srcOrd="0" destOrd="0" presId="urn:microsoft.com/office/officeart/2005/8/layout/vList2"/>
    <dgm:cxn modelId="{EE4DA910-469D-4453-A94A-073510DFA4A7}" type="presOf" srcId="{15377F67-64C6-4B3B-8BE0-C667F253BE94}" destId="{43167FC1-4184-4AAF-9755-7E442822E688}" srcOrd="0" destOrd="0" presId="urn:microsoft.com/office/officeart/2005/8/layout/vList2"/>
    <dgm:cxn modelId="{C5CF4D2B-36A0-49D3-997F-9A150ED46A0C}" type="presOf" srcId="{18CFB25B-351A-4DEF-B8F9-58DEDBEBAEFA}" destId="{7F43DFC5-9C76-4421-9C43-10C44D3BF8CA}" srcOrd="0" destOrd="0" presId="urn:microsoft.com/office/officeart/2005/8/layout/vList2"/>
    <dgm:cxn modelId="{27A55C6D-902A-4E22-9CA6-2CA7D3A5AECB}" srcId="{4DD670CF-8992-435C-8CFA-392540B274A7}" destId="{3219C9C3-F17A-45F0-8641-5DB3D0E0D9C1}" srcOrd="2" destOrd="0" parTransId="{1639050C-3608-4F07-B579-486C8F55622C}" sibTransId="{E21F45CC-BA9C-4A75-B44D-ED1E27462D6F}"/>
    <dgm:cxn modelId="{92195E72-1E68-44C1-B805-80532D1755E9}" srcId="{4DD670CF-8992-435C-8CFA-392540B274A7}" destId="{15377F67-64C6-4B3B-8BE0-C667F253BE94}" srcOrd="0" destOrd="0" parTransId="{7955186A-29FC-4674-80EE-035225F0B3A9}" sibTransId="{3F0E70C1-0084-4CA1-B8CD-35AB5B359393}"/>
    <dgm:cxn modelId="{8EA91783-9ECE-4EC7-8847-562E2BAE9FDB}" type="presOf" srcId="{3219C9C3-F17A-45F0-8641-5DB3D0E0D9C1}" destId="{366F183E-27DC-4085-9ECB-7074E120703A}" srcOrd="0" destOrd="0" presId="urn:microsoft.com/office/officeart/2005/8/layout/vList2"/>
    <dgm:cxn modelId="{42B1E69C-729D-4837-9902-58280F15EA5A}" srcId="{4DD670CF-8992-435C-8CFA-392540B274A7}" destId="{18CFB25B-351A-4DEF-B8F9-58DEDBEBAEFA}" srcOrd="1" destOrd="0" parTransId="{CFA60794-4F60-4F49-9E33-2BB483CE30B5}" sibTransId="{AB17B378-9018-47E3-8D3B-5CD6B546BF8F}"/>
    <dgm:cxn modelId="{27059E38-3EA0-4387-9280-4FE2D13E5756}" type="presParOf" srcId="{40D88453-AB46-42A1-8315-5A06F5703855}" destId="{43167FC1-4184-4AAF-9755-7E442822E688}" srcOrd="0" destOrd="0" presId="urn:microsoft.com/office/officeart/2005/8/layout/vList2"/>
    <dgm:cxn modelId="{8CCAA848-A27E-4947-8036-23D9DD43A2C4}" type="presParOf" srcId="{40D88453-AB46-42A1-8315-5A06F5703855}" destId="{49B9CC72-19D9-4C08-A0FB-050EB46160DA}" srcOrd="1" destOrd="0" presId="urn:microsoft.com/office/officeart/2005/8/layout/vList2"/>
    <dgm:cxn modelId="{095B319C-18B1-4503-8236-7920083AED4E}" type="presParOf" srcId="{40D88453-AB46-42A1-8315-5A06F5703855}" destId="{7F43DFC5-9C76-4421-9C43-10C44D3BF8CA}" srcOrd="2" destOrd="0" presId="urn:microsoft.com/office/officeart/2005/8/layout/vList2"/>
    <dgm:cxn modelId="{13CDD445-2172-48C8-BAF6-4941EA9F95A6}" type="presParOf" srcId="{40D88453-AB46-42A1-8315-5A06F5703855}" destId="{D135F093-52CB-46EA-908E-E79D2096498C}" srcOrd="3" destOrd="0" presId="urn:microsoft.com/office/officeart/2005/8/layout/vList2"/>
    <dgm:cxn modelId="{BF8F5E36-C27B-45FC-BCB5-C2F2B0F265DE}" type="presParOf" srcId="{40D88453-AB46-42A1-8315-5A06F5703855}" destId="{366F183E-27DC-4085-9ECB-7074E120703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67FC1-4184-4AAF-9755-7E442822E688}">
      <dsp:nvSpPr>
        <dsp:cNvPr id="0" name=""/>
        <dsp:cNvSpPr/>
      </dsp:nvSpPr>
      <dsp:spPr>
        <a:xfrm>
          <a:off x="0" y="46656"/>
          <a:ext cx="7467600" cy="1539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Во-первых, использование </a:t>
          </a:r>
          <a:r>
            <a:rPr lang="ru-RU" sz="2800" kern="1200" dirty="0" err="1"/>
            <a:t>геймификации</a:t>
          </a:r>
          <a:r>
            <a:rPr lang="ru-RU" sz="2800" kern="1200" dirty="0"/>
            <a:t> предполагает двойное «замещение» цели. </a:t>
          </a:r>
        </a:p>
      </dsp:txBody>
      <dsp:txXfrm>
        <a:off x="75163" y="121819"/>
        <a:ext cx="7317274" cy="1389393"/>
      </dsp:txXfrm>
    </dsp:sp>
    <dsp:sp modelId="{7F43DFC5-9C76-4421-9C43-10C44D3BF8CA}">
      <dsp:nvSpPr>
        <dsp:cNvPr id="0" name=""/>
        <dsp:cNvSpPr/>
      </dsp:nvSpPr>
      <dsp:spPr>
        <a:xfrm>
          <a:off x="0" y="1667016"/>
          <a:ext cx="7467600" cy="15397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Во-вторых, ключевым элементом технологий </a:t>
          </a:r>
          <a:r>
            <a:rPr lang="ru-RU" sz="2800" kern="1200" dirty="0" err="1"/>
            <a:t>геймификации</a:t>
          </a:r>
          <a:r>
            <a:rPr lang="ru-RU" sz="2800" kern="1200" dirty="0"/>
            <a:t> становятся содержание самой игры. </a:t>
          </a:r>
        </a:p>
      </dsp:txBody>
      <dsp:txXfrm>
        <a:off x="75163" y="1742179"/>
        <a:ext cx="7317274" cy="1389393"/>
      </dsp:txXfrm>
    </dsp:sp>
    <dsp:sp modelId="{366F183E-27DC-4085-9ECB-7074E120703A}">
      <dsp:nvSpPr>
        <dsp:cNvPr id="0" name=""/>
        <dsp:cNvSpPr/>
      </dsp:nvSpPr>
      <dsp:spPr>
        <a:xfrm>
          <a:off x="0" y="3287376"/>
          <a:ext cx="7467600" cy="153971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В-третьих, в </a:t>
          </a:r>
          <a:r>
            <a:rPr lang="ru-RU" sz="2800" kern="1200" dirty="0" err="1"/>
            <a:t>геймификации</a:t>
          </a:r>
          <a:r>
            <a:rPr lang="ru-RU" sz="2800" kern="1200" dirty="0"/>
            <a:t> нет обязательной роли учителя или наставника. </a:t>
          </a:r>
        </a:p>
      </dsp:txBody>
      <dsp:txXfrm>
        <a:off x="75163" y="3362539"/>
        <a:ext cx="7317274" cy="1389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275C50A-0979-4C9B-BF7E-EF3A7DA03C1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B3304AA-B7D3-4D02-9384-DC3CAAE0E4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24200" y="1500174"/>
            <a:ext cx="7543800" cy="2786082"/>
          </a:xfrm>
        </p:spPr>
        <p:txBody>
          <a:bodyPr anchor="ctr">
            <a:normAutofit/>
          </a:bodyPr>
          <a:lstStyle/>
          <a:p>
            <a:pPr algn="ctr"/>
            <a:r>
              <a:rPr lang="ru-RU" sz="4000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Тьютерство</a:t>
            </a:r>
            <a:r>
              <a:rPr lang="ru-RU" sz="4000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и </a:t>
            </a:r>
            <a:r>
              <a:rPr lang="ru-RU" sz="4000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геймификация</a:t>
            </a:r>
            <a:r>
              <a:rPr lang="ru-RU" sz="4000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как эффективные инструменты обучения и профориентации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154909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WhatsApp Image 2018-10-25 at 20.13.3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5" y="3929067"/>
            <a:ext cx="3657553" cy="2743165"/>
          </a:xfrm>
          <a:prstGeom prst="rect">
            <a:avLst/>
          </a:prstGeom>
        </p:spPr>
      </p:pic>
      <p:pic>
        <p:nvPicPr>
          <p:cNvPr id="7" name="Рисунок 6" descr="WhatsApp Image 2018-10-25 at 20.14.1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3" y="714356"/>
            <a:ext cx="3647989" cy="2735992"/>
          </a:xfrm>
          <a:prstGeom prst="rect">
            <a:avLst/>
          </a:prstGeom>
        </p:spPr>
      </p:pic>
      <p:pic>
        <p:nvPicPr>
          <p:cNvPr id="8" name="Рисунок 7" descr="WhatsApp Image 2018-10-30 at 08.28.5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224" y="2714620"/>
            <a:ext cx="3071834" cy="4095778"/>
          </a:xfrm>
          <a:prstGeom prst="rect">
            <a:avLst/>
          </a:prstGeom>
        </p:spPr>
      </p:pic>
      <p:pic>
        <p:nvPicPr>
          <p:cNvPr id="9" name="Рисунок 8" descr="WhatsApp Image 2018-10-30 at 08.28.59(1)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4034" y="500042"/>
            <a:ext cx="3929090" cy="29468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68854" y="1112110"/>
            <a:ext cx="3144298" cy="4604897"/>
            <a:chOff x="816" y="1152"/>
            <a:chExt cx="912" cy="1354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1152"/>
              <a:ext cx="912" cy="1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816" y="1160"/>
              <a:ext cx="912" cy="1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altLang="ru-RU">
                <a:latin typeface="Verdana" pitchFamily="34" charset="0"/>
              </a:endParaRPr>
            </a:p>
          </p:txBody>
        </p:sp>
      </p:grp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848866" y="679621"/>
            <a:ext cx="4190485" cy="5472628"/>
          </a:xfrm>
        </p:spPr>
        <p:txBody>
          <a:bodyPr anchor="ctr"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Заведующая кафедрой социологии труда и экономики предпринимательства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БашГУ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Сертифицированный бизнес-тренер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Institute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Germani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 Практикующий бизнес-тренер с 16-летним стажем. HR-эксперт с 11-летним стажем. Председатель Общественного совета при Министерстве семьи, труда и социальной защиты населения, доктор экономических наук.</a:t>
            </a:r>
          </a:p>
        </p:txBody>
      </p:sp>
    </p:spTree>
    <p:extLst>
      <p:ext uri="{BB962C8B-B14F-4D97-AF65-F5344CB8AC3E}">
        <p14:creationId xmlns:p14="http://schemas.microsoft.com/office/powerpoint/2010/main" val="278727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1881158" y="571480"/>
            <a:ext cx="7467600" cy="4873752"/>
          </a:xfrm>
        </p:spPr>
        <p:txBody>
          <a:bodyPr>
            <a:normAutofit/>
          </a:bodyPr>
          <a:lstStyle/>
          <a:p>
            <a:r>
              <a:rPr lang="ru-RU" sz="2600" dirty="0">
                <a:latin typeface="Times New Roman"/>
                <a:cs typeface="Times New Roman"/>
              </a:rPr>
              <a:t>Профессия «</a:t>
            </a:r>
            <a:r>
              <a:rPr lang="ru-RU" sz="2600" dirty="0" err="1">
                <a:latin typeface="Times New Roman"/>
                <a:cs typeface="Times New Roman"/>
              </a:rPr>
              <a:t>игромастер</a:t>
            </a:r>
            <a:r>
              <a:rPr lang="ru-RU" sz="2600" dirty="0">
                <a:latin typeface="Times New Roman"/>
                <a:cs typeface="Times New Roman"/>
              </a:rPr>
              <a:t>» – специалист по разработке и организации обучающих игр  (деловых, исторических) – заявлена ещё в 2014 году в «Атласе новых профессий», разработанном Агентством стратегических инициатив и московской школой управления «</a:t>
            </a:r>
            <a:r>
              <a:rPr lang="ru-RU" sz="2600" dirty="0" err="1">
                <a:latin typeface="Times New Roman"/>
                <a:cs typeface="Times New Roman"/>
              </a:rPr>
              <a:t>Сколково</a:t>
            </a:r>
            <a:r>
              <a:rPr lang="ru-RU" sz="2600" dirty="0">
                <a:latin typeface="Times New Roman"/>
                <a:cs typeface="Times New Roman"/>
              </a:rPr>
              <a:t>», а её появление на рынке труда прогнозировалось, согласно данному Атласу, в 2020 году. </a:t>
            </a:r>
          </a:p>
        </p:txBody>
      </p:sp>
      <p:pic>
        <p:nvPicPr>
          <p:cNvPr id="1026" name="Picture 2" descr="http://magspace.ru/uploads/2015/04/20/tei/magspace.ru_Atlas_2_1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45" y="3786191"/>
            <a:ext cx="4315507" cy="2362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706090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latin typeface="Times New Roman"/>
                <a:cs typeface="Times New Roman"/>
              </a:rPr>
              <a:t>Регресс </a:t>
            </a:r>
            <a:r>
              <a:rPr lang="mr-IN" dirty="0">
                <a:latin typeface="Times New Roman"/>
                <a:cs typeface="Times New Roman"/>
              </a:rPr>
              <a:t>–</a:t>
            </a:r>
            <a:r>
              <a:rPr lang="ru-RU" dirty="0">
                <a:latin typeface="Times New Roman"/>
                <a:cs typeface="Times New Roman"/>
              </a:rPr>
              <a:t> главное преимущество игры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196975"/>
            <a:ext cx="8229600" cy="49291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dirty="0">
                <a:latin typeface="Times New Roman"/>
                <a:cs typeface="Times New Roman"/>
              </a:rPr>
              <a:t>0 – 18 мес. (уровень счастья, фундамент картины мира, основы этики) – игры с эмоциональным заражением, ритуалами</a:t>
            </a:r>
          </a:p>
          <a:p>
            <a:pPr>
              <a:defRPr/>
            </a:pPr>
            <a:r>
              <a:rPr lang="ru-RU" sz="3200" dirty="0">
                <a:latin typeface="Times New Roman"/>
                <a:cs typeface="Times New Roman"/>
              </a:rPr>
              <a:t>До 3 лет (ценности, установки) – социальное подражание</a:t>
            </a:r>
          </a:p>
          <a:p>
            <a:pPr>
              <a:defRPr/>
            </a:pPr>
            <a:r>
              <a:rPr lang="ru-RU" sz="3200" dirty="0">
                <a:latin typeface="Times New Roman"/>
                <a:cs typeface="Times New Roman"/>
              </a:rPr>
              <a:t>До 5 лет (характер, способности, структура, мотивации) – </a:t>
            </a:r>
            <a:r>
              <a:rPr lang="ru-RU" sz="3200" dirty="0" err="1">
                <a:latin typeface="Times New Roman"/>
                <a:cs typeface="Times New Roman"/>
              </a:rPr>
              <a:t>угадалки</a:t>
            </a:r>
            <a:r>
              <a:rPr lang="ru-RU" sz="3200" dirty="0">
                <a:latin typeface="Times New Roman"/>
                <a:cs typeface="Times New Roman"/>
              </a:rPr>
              <a:t>, </a:t>
            </a:r>
            <a:r>
              <a:rPr lang="ru-RU" sz="3200" dirty="0" err="1">
                <a:latin typeface="Times New Roman"/>
                <a:cs typeface="Times New Roman"/>
              </a:rPr>
              <a:t>вспоминалки</a:t>
            </a:r>
            <a:r>
              <a:rPr lang="ru-RU" sz="3200" dirty="0">
                <a:latin typeface="Times New Roman"/>
                <a:cs typeface="Times New Roman"/>
              </a:rPr>
              <a:t>, </a:t>
            </a:r>
            <a:r>
              <a:rPr lang="ru-RU" sz="3200" dirty="0" err="1">
                <a:latin typeface="Times New Roman"/>
                <a:cs typeface="Times New Roman"/>
              </a:rPr>
              <a:t>объяснялки</a:t>
            </a:r>
            <a:r>
              <a:rPr lang="ru-RU" sz="3200" dirty="0">
                <a:latin typeface="Times New Roman"/>
                <a:cs typeface="Times New Roman"/>
              </a:rPr>
              <a:t>, игры с фантастической реальностью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3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341439"/>
            <a:ext cx="8229600" cy="4784725"/>
          </a:xfrm>
        </p:spPr>
        <p:txBody>
          <a:bodyPr/>
          <a:lstStyle/>
          <a:p>
            <a:pPr>
              <a:defRPr/>
            </a:pPr>
            <a:r>
              <a:rPr lang="ru-RU" sz="3200" dirty="0">
                <a:latin typeface="Times New Roman"/>
                <a:cs typeface="Times New Roman"/>
              </a:rPr>
              <a:t>До 7 лет (умения, элементарные навыки, образ Я) – игры по правилам, соревновательные игры</a:t>
            </a:r>
          </a:p>
          <a:p>
            <a:pPr>
              <a:defRPr/>
            </a:pPr>
            <a:r>
              <a:rPr lang="ru-RU" sz="3200" dirty="0">
                <a:latin typeface="Times New Roman"/>
                <a:cs typeface="Times New Roman"/>
              </a:rPr>
              <a:t>До 9 лет ( навыки, командное взаимодействие) – спортивные игры</a:t>
            </a:r>
          </a:p>
          <a:p>
            <a:pPr>
              <a:defRPr/>
            </a:pPr>
            <a:r>
              <a:rPr lang="ru-RU" sz="3200" dirty="0">
                <a:latin typeface="Times New Roman"/>
                <a:cs typeface="Times New Roman"/>
              </a:rPr>
              <a:t>До 14 лет – (знания) – </a:t>
            </a:r>
            <a:r>
              <a:rPr lang="ru-RU" sz="3200" dirty="0" err="1">
                <a:latin typeface="Times New Roman"/>
                <a:cs typeface="Times New Roman"/>
              </a:rPr>
              <a:t>квесты</a:t>
            </a:r>
            <a:r>
              <a:rPr lang="ru-RU" sz="3200" dirty="0">
                <a:latin typeface="Times New Roman"/>
                <a:cs typeface="Times New Roman"/>
              </a:rPr>
              <a:t>, игры со сложной целью (мафия)</a:t>
            </a:r>
          </a:p>
          <a:p>
            <a:pPr marL="0" indent="0"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181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Times New Roman"/>
                <a:cs typeface="Times New Roman"/>
              </a:rPr>
              <a:t>важные аспекты использования методов </a:t>
            </a:r>
            <a:r>
              <a:rPr lang="ru-RU" dirty="0" err="1">
                <a:latin typeface="Times New Roman"/>
                <a:cs typeface="Times New Roman"/>
              </a:rPr>
              <a:t>геймификации</a:t>
            </a:r>
            <a:r>
              <a:rPr lang="ru-RU" dirty="0">
                <a:latin typeface="Times New Roman"/>
                <a:cs typeface="Times New Roman"/>
              </a:rPr>
              <a:t> в обучении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</p:nvPr>
        </p:nvGraphicFramePr>
        <p:xfrm>
          <a:off x="1981200" y="1600200"/>
          <a:ext cx="7467600" cy="4873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Мотивационный аспект игры: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Конкуренция в игре выполняет очень важную мотивационную функцию. Так, психолог </a:t>
            </a:r>
            <a:r>
              <a:rPr lang="ru-RU" sz="2800" dirty="0" err="1">
                <a:latin typeface="Times New Roman"/>
                <a:cs typeface="Times New Roman"/>
              </a:rPr>
              <a:t>Норман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ru-RU" sz="2800" dirty="0" err="1">
                <a:latin typeface="Times New Roman"/>
                <a:cs typeface="Times New Roman"/>
              </a:rPr>
              <a:t>Триплед</a:t>
            </a:r>
            <a:r>
              <a:rPr lang="ru-RU" sz="2800" dirty="0">
                <a:latin typeface="Times New Roman"/>
                <a:cs typeface="Times New Roman"/>
              </a:rPr>
              <a:t> ещё в 1898 году заметил, что во время соревнований участники велогонок показывают лучшие результаты, чем когда работают порознь на секундомер. В настоящее время есть обоснованные исследования российских учёных, доказывающие, что </a:t>
            </a:r>
            <a:r>
              <a:rPr lang="ru-RU" sz="2800" dirty="0" err="1">
                <a:latin typeface="Times New Roman"/>
                <a:cs typeface="Times New Roman"/>
              </a:rPr>
              <a:t>геймификация</a:t>
            </a:r>
            <a:r>
              <a:rPr lang="ru-RU" sz="2800" dirty="0">
                <a:latin typeface="Times New Roman"/>
                <a:cs typeface="Times New Roman"/>
              </a:rPr>
              <a:t> представляет собой один из наиболее эффективных методов мотивации.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8101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Преимущества игры в профориентации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dirty="0"/>
              <a:t>Знакомимся с профессиями</a:t>
            </a:r>
          </a:p>
          <a:p>
            <a:r>
              <a:rPr lang="ru-RU" sz="2800" dirty="0"/>
              <a:t>Учимся выбирать</a:t>
            </a:r>
          </a:p>
          <a:p>
            <a:r>
              <a:rPr lang="ru-RU" sz="2800" dirty="0"/>
              <a:t>Подключаем инструменты интуитивного принятия решений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81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/>
                <a:cs typeface="Times New Roman"/>
              </a:rPr>
              <a:t>Компания </a:t>
            </a:r>
            <a:r>
              <a:rPr lang="ru-RU" sz="2800" dirty="0" err="1">
                <a:latin typeface="Times New Roman"/>
                <a:cs typeface="Times New Roman"/>
              </a:rPr>
              <a:t>FordMotor</a:t>
            </a:r>
            <a:r>
              <a:rPr lang="ru-RU" sz="2800" dirty="0">
                <a:latin typeface="Times New Roman"/>
                <a:cs typeface="Times New Roman"/>
              </a:rPr>
              <a:t> использовала игровую концепцию виртуальных животных (известных также как </a:t>
            </a:r>
            <a:r>
              <a:rPr lang="ru-RU" sz="2800" dirty="0" err="1">
                <a:latin typeface="Times New Roman"/>
                <a:cs typeface="Times New Roman"/>
              </a:rPr>
              <a:t>тамагочи</a:t>
            </a:r>
            <a:r>
              <a:rPr lang="ru-RU" sz="2800" dirty="0">
                <a:latin typeface="Times New Roman"/>
                <a:cs typeface="Times New Roman"/>
              </a:rPr>
              <a:t>) для того, чтобы сделать вождение более приятным. </a:t>
            </a:r>
          </a:p>
          <a:p>
            <a:pPr algn="just"/>
            <a:r>
              <a:rPr lang="ru-RU" sz="2800" dirty="0">
                <a:latin typeface="Times New Roman"/>
                <a:cs typeface="Times New Roman"/>
              </a:rPr>
              <a:t>В гибридной модели </a:t>
            </a:r>
            <a:r>
              <a:rPr lang="ru-RU" sz="2800" dirty="0" err="1">
                <a:latin typeface="Times New Roman"/>
                <a:cs typeface="Times New Roman"/>
              </a:rPr>
              <a:t>Focus</a:t>
            </a:r>
            <a:r>
              <a:rPr lang="ru-RU" sz="2800" dirty="0">
                <a:latin typeface="Times New Roman"/>
                <a:cs typeface="Times New Roman"/>
              </a:rPr>
              <a:t>/</a:t>
            </a:r>
            <a:r>
              <a:rPr lang="ru-RU" sz="2800" dirty="0" err="1">
                <a:latin typeface="Times New Roman"/>
                <a:cs typeface="Times New Roman"/>
              </a:rPr>
              <a:t>Fusion</a:t>
            </a:r>
            <a:r>
              <a:rPr lang="ru-RU" sz="2800" dirty="0">
                <a:latin typeface="Times New Roman"/>
                <a:cs typeface="Times New Roman"/>
              </a:rPr>
              <a:t> виртуальный саженец растет и становится зеленее, когда водитель совершает правильные с точки зрения экологии поступки, например, ездит медленнее и сокращает расход топлива. Растение подкрепляет позитивный условный рефлекс за каждую пройденную милю.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211</TotalTime>
  <Words>403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Century Schoolbook</vt:lpstr>
      <vt:lpstr>Times New Roman</vt:lpstr>
      <vt:lpstr>Verdana</vt:lpstr>
      <vt:lpstr>Wingdings</vt:lpstr>
      <vt:lpstr>Wingdings 2</vt:lpstr>
      <vt:lpstr>Эркер</vt:lpstr>
      <vt:lpstr>Тьютерство и геймификация как эффективные инструменты обучения и профориентации</vt:lpstr>
      <vt:lpstr>Презентация PowerPoint</vt:lpstr>
      <vt:lpstr>Презентация PowerPoint</vt:lpstr>
      <vt:lpstr>Регресс – главное преимущество игры</vt:lpstr>
      <vt:lpstr>Презентация PowerPoint</vt:lpstr>
      <vt:lpstr>важные аспекты использования методов геймификации в обучении</vt:lpstr>
      <vt:lpstr>Мотивационный аспект игры:</vt:lpstr>
      <vt:lpstr>Преимущества игры в профориентации</vt:lpstr>
      <vt:lpstr>Примеры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Пенсионная реформа</dc:title>
  <dc:creator>айгуль</dc:creator>
  <cp:lastModifiedBy>Настя</cp:lastModifiedBy>
  <cp:revision>24</cp:revision>
  <dcterms:created xsi:type="dcterms:W3CDTF">2018-10-26T18:55:52Z</dcterms:created>
  <dcterms:modified xsi:type="dcterms:W3CDTF">2018-11-06T17:31:54Z</dcterms:modified>
</cp:coreProperties>
</file>