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</p:sldMasterIdLst>
  <p:notesMasterIdLst>
    <p:notesMasterId r:id="rId22"/>
  </p:notesMasterIdLst>
  <p:sldIdLst>
    <p:sldId id="257" r:id="rId2"/>
    <p:sldId id="258" r:id="rId3"/>
    <p:sldId id="314" r:id="rId4"/>
    <p:sldId id="327" r:id="rId5"/>
    <p:sldId id="328" r:id="rId6"/>
    <p:sldId id="329" r:id="rId7"/>
    <p:sldId id="261" r:id="rId8"/>
    <p:sldId id="264" r:id="rId9"/>
    <p:sldId id="265" r:id="rId10"/>
    <p:sldId id="266" r:id="rId11"/>
    <p:sldId id="270" r:id="rId12"/>
    <p:sldId id="268" r:id="rId13"/>
    <p:sldId id="263" r:id="rId14"/>
    <p:sldId id="325" r:id="rId15"/>
    <p:sldId id="326" r:id="rId16"/>
    <p:sldId id="311" r:id="rId17"/>
    <p:sldId id="312" r:id="rId18"/>
    <p:sldId id="296" r:id="rId19"/>
    <p:sldId id="284" r:id="rId20"/>
    <p:sldId id="286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00" autoAdjust="0"/>
    <p:restoredTop sz="94660" autoAdjust="0"/>
  </p:normalViewPr>
  <p:slideViewPr>
    <p:cSldViewPr>
      <p:cViewPr varScale="1">
        <p:scale>
          <a:sx n="72" d="100"/>
          <a:sy n="72" d="100"/>
        </p:scale>
        <p:origin x="762" y="78"/>
      </p:cViewPr>
      <p:guideLst>
        <p:guide orient="horz" pos="2160"/>
        <p:guide pos="384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480408858603225"/>
          <c:y val="0"/>
          <c:w val="0.84156729131175456"/>
          <c:h val="0.7365269461077846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Городские и Районные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Sheet1!$B$1:$F$1</c:f>
              <c:strCache>
                <c:ptCount val="5"/>
                <c:pt idx="0">
                  <c:v>2013-2014 год</c:v>
                </c:pt>
                <c:pt idx="1">
                  <c:v>2014-2015 год</c:v>
                </c:pt>
                <c:pt idx="2">
                  <c:v>2015-2016 год</c:v>
                </c:pt>
                <c:pt idx="3">
                  <c:v>2016-2017 уч.г.</c:v>
                </c:pt>
                <c:pt idx="4">
                  <c:v>2017-2018 уч.г.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5"/>
                <c:pt idx="0">
                  <c:v>15</c:v>
                </c:pt>
                <c:pt idx="1">
                  <c:v>16</c:v>
                </c:pt>
                <c:pt idx="2">
                  <c:v>31</c:v>
                </c:pt>
                <c:pt idx="3">
                  <c:v>18</c:v>
                </c:pt>
                <c:pt idx="4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E4-4E4B-9DDA-12ABFB92DDAC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Республиканские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Sheet1!$B$1:$F$1</c:f>
              <c:strCache>
                <c:ptCount val="5"/>
                <c:pt idx="0">
                  <c:v>2013-2014 год</c:v>
                </c:pt>
                <c:pt idx="1">
                  <c:v>2014-2015 год</c:v>
                </c:pt>
                <c:pt idx="2">
                  <c:v>2015-2016 год</c:v>
                </c:pt>
                <c:pt idx="3">
                  <c:v>2016-2017 уч.г.</c:v>
                </c:pt>
                <c:pt idx="4">
                  <c:v>2017-2018 уч.г.</c:v>
                </c:pt>
              </c:strCache>
            </c:strRef>
          </c:cat>
          <c:val>
            <c:numRef>
              <c:f>Sheet1!$B$3:$F$3</c:f>
              <c:numCache>
                <c:formatCode>General</c:formatCode>
                <c:ptCount val="5"/>
                <c:pt idx="0">
                  <c:v>6</c:v>
                </c:pt>
                <c:pt idx="1">
                  <c:v>11</c:v>
                </c:pt>
                <c:pt idx="2">
                  <c:v>13</c:v>
                </c:pt>
                <c:pt idx="3">
                  <c:v>6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3E4-4E4B-9DDA-12ABFB92DDAC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Всероссийские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Sheet1!$B$1:$F$1</c:f>
              <c:strCache>
                <c:ptCount val="5"/>
                <c:pt idx="0">
                  <c:v>2013-2014 год</c:v>
                </c:pt>
                <c:pt idx="1">
                  <c:v>2014-2015 год</c:v>
                </c:pt>
                <c:pt idx="2">
                  <c:v>2015-2016 год</c:v>
                </c:pt>
                <c:pt idx="3">
                  <c:v>2016-2017 уч.г.</c:v>
                </c:pt>
                <c:pt idx="4">
                  <c:v>2017-2018 уч.г.</c:v>
                </c:pt>
              </c:strCache>
            </c:strRef>
          </c:cat>
          <c:val>
            <c:numRef>
              <c:f>Sheet1!$B$4:$F$4</c:f>
              <c:numCache>
                <c:formatCode>General</c:formatCode>
                <c:ptCount val="5"/>
                <c:pt idx="0">
                  <c:v>6</c:v>
                </c:pt>
                <c:pt idx="1">
                  <c:v>7</c:v>
                </c:pt>
                <c:pt idx="2">
                  <c:v>26</c:v>
                </c:pt>
                <c:pt idx="3">
                  <c:v>48</c:v>
                </c:pt>
                <c:pt idx="4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3E4-4E4B-9DDA-12ABFB92DDAC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Международные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Sheet1!$B$1:$F$1</c:f>
              <c:strCache>
                <c:ptCount val="5"/>
                <c:pt idx="0">
                  <c:v>2013-2014 год</c:v>
                </c:pt>
                <c:pt idx="1">
                  <c:v>2014-2015 год</c:v>
                </c:pt>
                <c:pt idx="2">
                  <c:v>2015-2016 год</c:v>
                </c:pt>
                <c:pt idx="3">
                  <c:v>2016-2017 уч.г.</c:v>
                </c:pt>
                <c:pt idx="4">
                  <c:v>2017-2018 уч.г.</c:v>
                </c:pt>
              </c:strCache>
            </c:strRef>
          </c:cat>
          <c:val>
            <c:numRef>
              <c:f>Sheet1!$B$5:$F$5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18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3E4-4E4B-9DDA-12ABFB92DD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55552640"/>
        <c:axId val="82444672"/>
      </c:barChart>
      <c:catAx>
        <c:axId val="5555264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824446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24446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ru-RU"/>
          </a:p>
        </c:txPr>
        <c:crossAx val="55552640"/>
        <c:crosses val="autoZero"/>
        <c:crossBetween val="between"/>
      </c:valAx>
      <c:spPr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"/>
          <c:y val="0.85628742514970069"/>
          <c:w val="0.97964194346181188"/>
          <c:h val="0.14970059750305523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E8AE2C-1A4B-4E4C-B4A2-E81B07E3F69B}" type="doc">
      <dgm:prSet loTypeId="urn:microsoft.com/office/officeart/2005/8/layout/pyramid1" loCatId="pyramid" qsTypeId="urn:microsoft.com/office/officeart/2005/8/quickstyle/3d2#1" qsCatId="3D" csTypeId="urn:microsoft.com/office/officeart/2005/8/colors/colorful5" csCatId="colorful" phldr="1"/>
      <dgm:spPr/>
    </dgm:pt>
    <dgm:pt modelId="{601A6A21-65AB-41AC-8E85-411B28684329}">
      <dgm:prSet custT="1"/>
      <dgm:spPr/>
      <dgm:t>
        <a:bodyPr anchor="b" anchorCtr="1"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0" u="none" strike="noStrike" cap="none" normalizeH="0" baseline="0" dirty="0">
              <a:ln/>
              <a:effectLst/>
              <a:latin typeface="Garamond" pitchFamily="18" charset="0"/>
            </a:rPr>
            <a:t>ОДАРЕННЫЙ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0" u="none" strike="noStrike" cap="none" normalizeH="0" baseline="0" dirty="0">
              <a:ln/>
              <a:effectLst/>
              <a:latin typeface="Garamond" pitchFamily="18" charset="0"/>
            </a:rPr>
            <a:t>УЧАЩИЙСЯ</a:t>
          </a:r>
          <a:endParaRPr kumimoji="0" lang="ru-RU" sz="1200" b="1" i="0" u="none" strike="noStrike" cap="none" normalizeH="0" baseline="0" dirty="0">
            <a:ln/>
            <a:effectLst>
              <a:outerShdw blurRad="38100" dist="38100" dir="2700000" algn="tl">
                <a:srgbClr val="FFFFFF"/>
              </a:outerShdw>
            </a:effectLst>
            <a:latin typeface="Garamond" pitchFamily="18" charset="0"/>
          </a:endParaRPr>
        </a:p>
      </dgm:t>
    </dgm:pt>
    <dgm:pt modelId="{41907C1D-E434-4B04-961D-63B696D1EA84}" type="parTrans" cxnId="{6486B1F2-51CB-44D9-BB9D-2F36C46BC24A}">
      <dgm:prSet/>
      <dgm:spPr/>
      <dgm:t>
        <a:bodyPr/>
        <a:lstStyle/>
        <a:p>
          <a:endParaRPr lang="ru-RU"/>
        </a:p>
      </dgm:t>
    </dgm:pt>
    <dgm:pt modelId="{1C05D931-5F3D-4633-86C0-91A3B1E3F509}" type="sibTrans" cxnId="{6486B1F2-51CB-44D9-BB9D-2F36C46BC24A}">
      <dgm:prSet/>
      <dgm:spPr/>
      <dgm:t>
        <a:bodyPr/>
        <a:lstStyle/>
        <a:p>
          <a:endParaRPr lang="ru-RU"/>
        </a:p>
      </dgm:t>
    </dgm:pt>
    <dgm:pt modelId="{646A6CAB-2AEA-47CD-83F8-13E27BDFEB1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>
              <a:ln/>
              <a:effectLst>
                <a:outerShdw blurRad="38100" dist="38100" dir="2700000" algn="tl">
                  <a:srgbClr val="FFFFFF"/>
                </a:outerShdw>
              </a:effectLst>
              <a:latin typeface="Garamond" pitchFamily="18" charset="0"/>
            </a:rPr>
            <a:t>ИССЛЕДОВАТЕЛЬСКИЙ</a:t>
          </a:r>
        </a:p>
      </dgm:t>
    </dgm:pt>
    <dgm:pt modelId="{173E8342-CDBF-4447-9C31-552116E6D289}" type="parTrans" cxnId="{50990317-CE84-4322-8B68-F1667C9591F1}">
      <dgm:prSet/>
      <dgm:spPr/>
      <dgm:t>
        <a:bodyPr/>
        <a:lstStyle/>
        <a:p>
          <a:endParaRPr lang="ru-RU"/>
        </a:p>
      </dgm:t>
    </dgm:pt>
    <dgm:pt modelId="{E51D26A5-ED74-4493-93F2-D411A77D25AE}" type="sibTrans" cxnId="{50990317-CE84-4322-8B68-F1667C9591F1}">
      <dgm:prSet/>
      <dgm:spPr/>
      <dgm:t>
        <a:bodyPr/>
        <a:lstStyle/>
        <a:p>
          <a:endParaRPr lang="ru-RU"/>
        </a:p>
      </dgm:t>
    </dgm:pt>
    <dgm:pt modelId="{1B02C7BA-223D-4A40-BE85-CE6C90347410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>
              <a:ln/>
              <a:effectLst>
                <a:outerShdw blurRad="38100" dist="38100" dir="2700000" algn="tl">
                  <a:srgbClr val="FFFFFF"/>
                </a:outerShdw>
              </a:effectLst>
              <a:latin typeface="Garamond" pitchFamily="18" charset="0"/>
            </a:rPr>
            <a:t>ПРОДВИНУТЫЙ</a:t>
          </a:r>
        </a:p>
      </dgm:t>
    </dgm:pt>
    <dgm:pt modelId="{217E2B2F-8725-4841-8BAA-5AC4039C387A}" type="parTrans" cxnId="{22BD0B98-A5AE-4FFE-8A18-79CC0B69174D}">
      <dgm:prSet/>
      <dgm:spPr/>
      <dgm:t>
        <a:bodyPr/>
        <a:lstStyle/>
        <a:p>
          <a:endParaRPr lang="ru-RU"/>
        </a:p>
      </dgm:t>
    </dgm:pt>
    <dgm:pt modelId="{0B308693-6134-423E-88BF-8960F5F116FF}" type="sibTrans" cxnId="{22BD0B98-A5AE-4FFE-8A18-79CC0B69174D}">
      <dgm:prSet/>
      <dgm:spPr/>
      <dgm:t>
        <a:bodyPr/>
        <a:lstStyle/>
        <a:p>
          <a:endParaRPr lang="ru-RU"/>
        </a:p>
      </dgm:t>
    </dgm:pt>
    <dgm:pt modelId="{FB871C99-9231-4B43-8C05-7F10086C9AA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>
              <a:ln/>
              <a:effectLst>
                <a:outerShdw blurRad="38100" dist="38100" dir="2700000" algn="tl">
                  <a:srgbClr val="FFFFFF"/>
                </a:outerShdw>
              </a:effectLst>
              <a:latin typeface="Garamond" pitchFamily="18" charset="0"/>
            </a:rPr>
            <a:t>ПЕРЕХОДНЫЙ</a:t>
          </a:r>
        </a:p>
      </dgm:t>
    </dgm:pt>
    <dgm:pt modelId="{0DD48E34-AC7C-48C6-B482-F379E6932DCD}" type="parTrans" cxnId="{211DCFE7-DAB9-4837-8F36-48A530E4A794}">
      <dgm:prSet/>
      <dgm:spPr/>
      <dgm:t>
        <a:bodyPr/>
        <a:lstStyle/>
        <a:p>
          <a:endParaRPr lang="ru-RU"/>
        </a:p>
      </dgm:t>
    </dgm:pt>
    <dgm:pt modelId="{A7B84F4D-CB97-4ADB-B6F4-6A564E8C5680}" type="sibTrans" cxnId="{211DCFE7-DAB9-4837-8F36-48A530E4A794}">
      <dgm:prSet/>
      <dgm:spPr/>
      <dgm:t>
        <a:bodyPr/>
        <a:lstStyle/>
        <a:p>
          <a:endParaRPr lang="ru-RU"/>
        </a:p>
      </dgm:t>
    </dgm:pt>
    <dgm:pt modelId="{D4397529-E0DF-4876-9ECF-4FD64C68114A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>
              <a:ln/>
              <a:effectLst>
                <a:outerShdw blurRad="38100" dist="38100" dir="2700000" algn="tl">
                  <a:srgbClr val="FFFFFF"/>
                </a:outerShdw>
              </a:effectLst>
              <a:latin typeface="Garamond" pitchFamily="18" charset="0"/>
            </a:rPr>
            <a:t>БАЗОВЫЙ</a:t>
          </a:r>
          <a:endParaRPr kumimoji="0" lang="ru-RU" b="1" i="0" u="none" strike="noStrike" cap="none" normalizeH="0" baseline="0" dirty="0">
            <a:ln/>
            <a:effectLst/>
            <a:latin typeface="Garamond" pitchFamily="18" charset="0"/>
          </a:endParaRPr>
        </a:p>
      </dgm:t>
    </dgm:pt>
    <dgm:pt modelId="{5FA3EA17-ABB4-4617-AB00-426AEF089440}" type="parTrans" cxnId="{7635A3E7-6042-410B-9931-134C5E158107}">
      <dgm:prSet/>
      <dgm:spPr/>
      <dgm:t>
        <a:bodyPr/>
        <a:lstStyle/>
        <a:p>
          <a:endParaRPr lang="ru-RU"/>
        </a:p>
      </dgm:t>
    </dgm:pt>
    <dgm:pt modelId="{D4956082-5742-46E6-945F-327C6EFBB049}" type="sibTrans" cxnId="{7635A3E7-6042-410B-9931-134C5E158107}">
      <dgm:prSet/>
      <dgm:spPr/>
      <dgm:t>
        <a:bodyPr/>
        <a:lstStyle/>
        <a:p>
          <a:endParaRPr lang="ru-RU"/>
        </a:p>
      </dgm:t>
    </dgm:pt>
    <dgm:pt modelId="{B6EF059A-461E-4F0A-B613-A8D3EF895CB5}" type="pres">
      <dgm:prSet presAssocID="{1EE8AE2C-1A4B-4E4C-B4A2-E81B07E3F69B}" presName="Name0" presStyleCnt="0">
        <dgm:presLayoutVars>
          <dgm:dir/>
          <dgm:animLvl val="lvl"/>
          <dgm:resizeHandles val="exact"/>
        </dgm:presLayoutVars>
      </dgm:prSet>
      <dgm:spPr/>
    </dgm:pt>
    <dgm:pt modelId="{63BA2453-3B20-4D35-9215-119A2FF1C00F}" type="pres">
      <dgm:prSet presAssocID="{601A6A21-65AB-41AC-8E85-411B28684329}" presName="Name8" presStyleCnt="0"/>
      <dgm:spPr/>
    </dgm:pt>
    <dgm:pt modelId="{31719D9E-8B59-4EB9-8503-0AD676DBFADD}" type="pres">
      <dgm:prSet presAssocID="{601A6A21-65AB-41AC-8E85-411B28684329}" presName="level" presStyleLbl="node1" presStyleIdx="0" presStyleCnt="5" custScaleX="96324" custScaleY="92440">
        <dgm:presLayoutVars>
          <dgm:chMax val="1"/>
          <dgm:bulletEnabled val="1"/>
        </dgm:presLayoutVars>
      </dgm:prSet>
      <dgm:spPr/>
    </dgm:pt>
    <dgm:pt modelId="{29DF7304-D639-4747-BAE0-B728774A1401}" type="pres">
      <dgm:prSet presAssocID="{601A6A21-65AB-41AC-8E85-411B2868432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BEC01C4A-336D-45A2-BE95-3F27E04CA5BD}" type="pres">
      <dgm:prSet presAssocID="{646A6CAB-2AEA-47CD-83F8-13E27BDFEB16}" presName="Name8" presStyleCnt="0"/>
      <dgm:spPr/>
    </dgm:pt>
    <dgm:pt modelId="{BD53246D-9B7D-46AD-8227-4F1EE2DDC99F}" type="pres">
      <dgm:prSet presAssocID="{646A6CAB-2AEA-47CD-83F8-13E27BDFEB16}" presName="level" presStyleLbl="node1" presStyleIdx="1" presStyleCnt="5">
        <dgm:presLayoutVars>
          <dgm:chMax val="1"/>
          <dgm:bulletEnabled val="1"/>
        </dgm:presLayoutVars>
      </dgm:prSet>
      <dgm:spPr/>
    </dgm:pt>
    <dgm:pt modelId="{638443EB-5990-42B0-A685-5F200C0B5677}" type="pres">
      <dgm:prSet presAssocID="{646A6CAB-2AEA-47CD-83F8-13E27BDFEB16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EAEE849-0F11-49D0-8726-F25B859CA353}" type="pres">
      <dgm:prSet presAssocID="{1B02C7BA-223D-4A40-BE85-CE6C90347410}" presName="Name8" presStyleCnt="0"/>
      <dgm:spPr/>
    </dgm:pt>
    <dgm:pt modelId="{37253725-BCBB-467B-90A8-EF2420D3F455}" type="pres">
      <dgm:prSet presAssocID="{1B02C7BA-223D-4A40-BE85-CE6C90347410}" presName="level" presStyleLbl="node1" presStyleIdx="2" presStyleCnt="5">
        <dgm:presLayoutVars>
          <dgm:chMax val="1"/>
          <dgm:bulletEnabled val="1"/>
        </dgm:presLayoutVars>
      </dgm:prSet>
      <dgm:spPr/>
    </dgm:pt>
    <dgm:pt modelId="{3BA08372-EB44-4C25-BA44-4E0872026C34}" type="pres">
      <dgm:prSet presAssocID="{1B02C7BA-223D-4A40-BE85-CE6C90347410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C280B1A-4416-4CBE-8C7D-9EA78A93DC9B}" type="pres">
      <dgm:prSet presAssocID="{FB871C99-9231-4B43-8C05-7F10086C9AA6}" presName="Name8" presStyleCnt="0"/>
      <dgm:spPr/>
    </dgm:pt>
    <dgm:pt modelId="{6B447A53-0295-4CED-8678-2B84AEA923BC}" type="pres">
      <dgm:prSet presAssocID="{FB871C99-9231-4B43-8C05-7F10086C9AA6}" presName="level" presStyleLbl="node1" presStyleIdx="3" presStyleCnt="5">
        <dgm:presLayoutVars>
          <dgm:chMax val="1"/>
          <dgm:bulletEnabled val="1"/>
        </dgm:presLayoutVars>
      </dgm:prSet>
      <dgm:spPr/>
    </dgm:pt>
    <dgm:pt modelId="{EF839C9A-6B1E-403C-BF7B-3AD08DE190D6}" type="pres">
      <dgm:prSet presAssocID="{FB871C99-9231-4B43-8C05-7F10086C9AA6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D93CFED-B56F-4FD1-95AD-AFF8E2E99D5A}" type="pres">
      <dgm:prSet presAssocID="{D4397529-E0DF-4876-9ECF-4FD64C68114A}" presName="Name8" presStyleCnt="0"/>
      <dgm:spPr/>
    </dgm:pt>
    <dgm:pt modelId="{00FEC1AC-5691-4D41-AA09-6BD1B9F3937B}" type="pres">
      <dgm:prSet presAssocID="{D4397529-E0DF-4876-9ECF-4FD64C68114A}" presName="level" presStyleLbl="node1" presStyleIdx="4" presStyleCnt="5" custLinFactNeighborX="216" custLinFactNeighborY="31114">
        <dgm:presLayoutVars>
          <dgm:chMax val="1"/>
          <dgm:bulletEnabled val="1"/>
        </dgm:presLayoutVars>
      </dgm:prSet>
      <dgm:spPr/>
    </dgm:pt>
    <dgm:pt modelId="{C92D7DAE-4E6D-48E2-B065-7E8E9560FCED}" type="pres">
      <dgm:prSet presAssocID="{D4397529-E0DF-4876-9ECF-4FD64C68114A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F529420D-DE8C-4F0B-8A3D-10EC85BF0665}" type="presOf" srcId="{FB871C99-9231-4B43-8C05-7F10086C9AA6}" destId="{EF839C9A-6B1E-403C-BF7B-3AD08DE190D6}" srcOrd="1" destOrd="0" presId="urn:microsoft.com/office/officeart/2005/8/layout/pyramid1"/>
    <dgm:cxn modelId="{50990317-CE84-4322-8B68-F1667C9591F1}" srcId="{1EE8AE2C-1A4B-4E4C-B4A2-E81B07E3F69B}" destId="{646A6CAB-2AEA-47CD-83F8-13E27BDFEB16}" srcOrd="1" destOrd="0" parTransId="{173E8342-CDBF-4447-9C31-552116E6D289}" sibTransId="{E51D26A5-ED74-4493-93F2-D411A77D25AE}"/>
    <dgm:cxn modelId="{29FC1031-8B31-4CD6-9E4D-5D54E5F8CE66}" type="presOf" srcId="{D4397529-E0DF-4876-9ECF-4FD64C68114A}" destId="{C92D7DAE-4E6D-48E2-B065-7E8E9560FCED}" srcOrd="1" destOrd="0" presId="urn:microsoft.com/office/officeart/2005/8/layout/pyramid1"/>
    <dgm:cxn modelId="{E3086131-8216-4918-BB93-D16E689A78E2}" type="presOf" srcId="{1EE8AE2C-1A4B-4E4C-B4A2-E81B07E3F69B}" destId="{B6EF059A-461E-4F0A-B613-A8D3EF895CB5}" srcOrd="0" destOrd="0" presId="urn:microsoft.com/office/officeart/2005/8/layout/pyramid1"/>
    <dgm:cxn modelId="{B353BC46-4167-4E25-9DD7-202471540787}" type="presOf" srcId="{1B02C7BA-223D-4A40-BE85-CE6C90347410}" destId="{37253725-BCBB-467B-90A8-EF2420D3F455}" srcOrd="0" destOrd="0" presId="urn:microsoft.com/office/officeart/2005/8/layout/pyramid1"/>
    <dgm:cxn modelId="{8A6C9749-A6AA-4190-BB08-FF3430B0A07B}" type="presOf" srcId="{1B02C7BA-223D-4A40-BE85-CE6C90347410}" destId="{3BA08372-EB44-4C25-BA44-4E0872026C34}" srcOrd="1" destOrd="0" presId="urn:microsoft.com/office/officeart/2005/8/layout/pyramid1"/>
    <dgm:cxn modelId="{9FA52F51-C887-409E-8168-48EE6915298F}" type="presOf" srcId="{646A6CAB-2AEA-47CD-83F8-13E27BDFEB16}" destId="{BD53246D-9B7D-46AD-8227-4F1EE2DDC99F}" srcOrd="0" destOrd="0" presId="urn:microsoft.com/office/officeart/2005/8/layout/pyramid1"/>
    <dgm:cxn modelId="{22BD0B98-A5AE-4FFE-8A18-79CC0B69174D}" srcId="{1EE8AE2C-1A4B-4E4C-B4A2-E81B07E3F69B}" destId="{1B02C7BA-223D-4A40-BE85-CE6C90347410}" srcOrd="2" destOrd="0" parTransId="{217E2B2F-8725-4841-8BAA-5AC4039C387A}" sibTransId="{0B308693-6134-423E-88BF-8960F5F116FF}"/>
    <dgm:cxn modelId="{9ECDEEA4-A885-4E67-9B2D-9DD00850340A}" type="presOf" srcId="{D4397529-E0DF-4876-9ECF-4FD64C68114A}" destId="{00FEC1AC-5691-4D41-AA09-6BD1B9F3937B}" srcOrd="0" destOrd="0" presId="urn:microsoft.com/office/officeart/2005/8/layout/pyramid1"/>
    <dgm:cxn modelId="{E445B6D0-0A42-4CE3-802F-40A08B0D869F}" type="presOf" srcId="{601A6A21-65AB-41AC-8E85-411B28684329}" destId="{29DF7304-D639-4747-BAE0-B728774A1401}" srcOrd="1" destOrd="0" presId="urn:microsoft.com/office/officeart/2005/8/layout/pyramid1"/>
    <dgm:cxn modelId="{4AB2D3DA-D9F3-4025-899D-BFDB588D084B}" type="presOf" srcId="{601A6A21-65AB-41AC-8E85-411B28684329}" destId="{31719D9E-8B59-4EB9-8503-0AD676DBFADD}" srcOrd="0" destOrd="0" presId="urn:microsoft.com/office/officeart/2005/8/layout/pyramid1"/>
    <dgm:cxn modelId="{65C30AE7-B981-4A7B-9315-2EB06F561D72}" type="presOf" srcId="{FB871C99-9231-4B43-8C05-7F10086C9AA6}" destId="{6B447A53-0295-4CED-8678-2B84AEA923BC}" srcOrd="0" destOrd="0" presId="urn:microsoft.com/office/officeart/2005/8/layout/pyramid1"/>
    <dgm:cxn modelId="{7635A3E7-6042-410B-9931-134C5E158107}" srcId="{1EE8AE2C-1A4B-4E4C-B4A2-E81B07E3F69B}" destId="{D4397529-E0DF-4876-9ECF-4FD64C68114A}" srcOrd="4" destOrd="0" parTransId="{5FA3EA17-ABB4-4617-AB00-426AEF089440}" sibTransId="{D4956082-5742-46E6-945F-327C6EFBB049}"/>
    <dgm:cxn modelId="{211DCFE7-DAB9-4837-8F36-48A530E4A794}" srcId="{1EE8AE2C-1A4B-4E4C-B4A2-E81B07E3F69B}" destId="{FB871C99-9231-4B43-8C05-7F10086C9AA6}" srcOrd="3" destOrd="0" parTransId="{0DD48E34-AC7C-48C6-B482-F379E6932DCD}" sibTransId="{A7B84F4D-CB97-4ADB-B6F4-6A564E8C5680}"/>
    <dgm:cxn modelId="{8A21D1ED-1C05-44FA-9576-91A4A4862934}" type="presOf" srcId="{646A6CAB-2AEA-47CD-83F8-13E27BDFEB16}" destId="{638443EB-5990-42B0-A685-5F200C0B5677}" srcOrd="1" destOrd="0" presId="urn:microsoft.com/office/officeart/2005/8/layout/pyramid1"/>
    <dgm:cxn modelId="{6486B1F2-51CB-44D9-BB9D-2F36C46BC24A}" srcId="{1EE8AE2C-1A4B-4E4C-B4A2-E81B07E3F69B}" destId="{601A6A21-65AB-41AC-8E85-411B28684329}" srcOrd="0" destOrd="0" parTransId="{41907C1D-E434-4B04-961D-63B696D1EA84}" sibTransId="{1C05D931-5F3D-4633-86C0-91A3B1E3F509}"/>
    <dgm:cxn modelId="{542722AA-AD5A-4E18-840F-09B115404C8E}" type="presParOf" srcId="{B6EF059A-461E-4F0A-B613-A8D3EF895CB5}" destId="{63BA2453-3B20-4D35-9215-119A2FF1C00F}" srcOrd="0" destOrd="0" presId="urn:microsoft.com/office/officeart/2005/8/layout/pyramid1"/>
    <dgm:cxn modelId="{A6EFD58A-80F2-40AA-B64A-91E449E7A9FD}" type="presParOf" srcId="{63BA2453-3B20-4D35-9215-119A2FF1C00F}" destId="{31719D9E-8B59-4EB9-8503-0AD676DBFADD}" srcOrd="0" destOrd="0" presId="urn:microsoft.com/office/officeart/2005/8/layout/pyramid1"/>
    <dgm:cxn modelId="{F3FD1855-2E7A-4EB0-8E3E-0FE7A8472B82}" type="presParOf" srcId="{63BA2453-3B20-4D35-9215-119A2FF1C00F}" destId="{29DF7304-D639-4747-BAE0-B728774A1401}" srcOrd="1" destOrd="0" presId="urn:microsoft.com/office/officeart/2005/8/layout/pyramid1"/>
    <dgm:cxn modelId="{C1B1F880-6EB5-4B1C-BBB9-65E23F4EF03C}" type="presParOf" srcId="{B6EF059A-461E-4F0A-B613-A8D3EF895CB5}" destId="{BEC01C4A-336D-45A2-BE95-3F27E04CA5BD}" srcOrd="1" destOrd="0" presId="urn:microsoft.com/office/officeart/2005/8/layout/pyramid1"/>
    <dgm:cxn modelId="{988208D1-FCF9-4338-95ED-CA2A557888E5}" type="presParOf" srcId="{BEC01C4A-336D-45A2-BE95-3F27E04CA5BD}" destId="{BD53246D-9B7D-46AD-8227-4F1EE2DDC99F}" srcOrd="0" destOrd="0" presId="urn:microsoft.com/office/officeart/2005/8/layout/pyramid1"/>
    <dgm:cxn modelId="{3FD86456-261F-418B-A29B-A2C81D873382}" type="presParOf" srcId="{BEC01C4A-336D-45A2-BE95-3F27E04CA5BD}" destId="{638443EB-5990-42B0-A685-5F200C0B5677}" srcOrd="1" destOrd="0" presId="urn:microsoft.com/office/officeart/2005/8/layout/pyramid1"/>
    <dgm:cxn modelId="{7BB71914-A5E5-42C8-8B28-67E22FF78A40}" type="presParOf" srcId="{B6EF059A-461E-4F0A-B613-A8D3EF895CB5}" destId="{0EAEE849-0F11-49D0-8726-F25B859CA353}" srcOrd="2" destOrd="0" presId="urn:microsoft.com/office/officeart/2005/8/layout/pyramid1"/>
    <dgm:cxn modelId="{84401B1A-B1E5-49E0-8DD9-65F18192E35B}" type="presParOf" srcId="{0EAEE849-0F11-49D0-8726-F25B859CA353}" destId="{37253725-BCBB-467B-90A8-EF2420D3F455}" srcOrd="0" destOrd="0" presId="urn:microsoft.com/office/officeart/2005/8/layout/pyramid1"/>
    <dgm:cxn modelId="{2957623D-DA50-426A-8C2C-242461FE1020}" type="presParOf" srcId="{0EAEE849-0F11-49D0-8726-F25B859CA353}" destId="{3BA08372-EB44-4C25-BA44-4E0872026C34}" srcOrd="1" destOrd="0" presId="urn:microsoft.com/office/officeart/2005/8/layout/pyramid1"/>
    <dgm:cxn modelId="{D545C6D2-6D82-4783-9361-FEB6CCCCC741}" type="presParOf" srcId="{B6EF059A-461E-4F0A-B613-A8D3EF895CB5}" destId="{5C280B1A-4416-4CBE-8C7D-9EA78A93DC9B}" srcOrd="3" destOrd="0" presId="urn:microsoft.com/office/officeart/2005/8/layout/pyramid1"/>
    <dgm:cxn modelId="{648F227C-4C65-470D-BD5F-C947E80CA4EE}" type="presParOf" srcId="{5C280B1A-4416-4CBE-8C7D-9EA78A93DC9B}" destId="{6B447A53-0295-4CED-8678-2B84AEA923BC}" srcOrd="0" destOrd="0" presId="urn:microsoft.com/office/officeart/2005/8/layout/pyramid1"/>
    <dgm:cxn modelId="{673183DA-465B-45AC-B975-4FFCC00A750E}" type="presParOf" srcId="{5C280B1A-4416-4CBE-8C7D-9EA78A93DC9B}" destId="{EF839C9A-6B1E-403C-BF7B-3AD08DE190D6}" srcOrd="1" destOrd="0" presId="urn:microsoft.com/office/officeart/2005/8/layout/pyramid1"/>
    <dgm:cxn modelId="{264B1040-4D91-4112-8B66-D280F5126928}" type="presParOf" srcId="{B6EF059A-461E-4F0A-B613-A8D3EF895CB5}" destId="{2D93CFED-B56F-4FD1-95AD-AFF8E2E99D5A}" srcOrd="4" destOrd="0" presId="urn:microsoft.com/office/officeart/2005/8/layout/pyramid1"/>
    <dgm:cxn modelId="{E9D2DE14-6A56-444E-BD12-E05E072EC8FB}" type="presParOf" srcId="{2D93CFED-B56F-4FD1-95AD-AFF8E2E99D5A}" destId="{00FEC1AC-5691-4D41-AA09-6BD1B9F3937B}" srcOrd="0" destOrd="0" presId="urn:microsoft.com/office/officeart/2005/8/layout/pyramid1"/>
    <dgm:cxn modelId="{C1FA99D8-E290-4DB9-A718-2D7D03A095F4}" type="presParOf" srcId="{2D93CFED-B56F-4FD1-95AD-AFF8E2E99D5A}" destId="{C92D7DAE-4E6D-48E2-B065-7E8E9560FCED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719D9E-8B59-4EB9-8503-0AD676DBFADD}">
      <dsp:nvSpPr>
        <dsp:cNvPr id="0" name=""/>
        <dsp:cNvSpPr/>
      </dsp:nvSpPr>
      <dsp:spPr>
        <a:xfrm>
          <a:off x="3558036" y="0"/>
          <a:ext cx="1570727" cy="944072"/>
        </a:xfrm>
        <a:prstGeom prst="trapezoid">
          <a:avLst>
            <a:gd name="adj" fmla="val 86364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b" anchorCtr="1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0" u="none" strike="noStrike" kern="1200" cap="none" normalizeH="0" baseline="0" dirty="0">
              <a:ln/>
              <a:effectLst/>
              <a:latin typeface="Garamond" pitchFamily="18" charset="0"/>
            </a:rPr>
            <a:t>ОДАРЕННЫЙ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0" u="none" strike="noStrike" kern="1200" cap="none" normalizeH="0" baseline="0" dirty="0">
              <a:ln/>
              <a:effectLst/>
              <a:latin typeface="Garamond" pitchFamily="18" charset="0"/>
            </a:rPr>
            <a:t>УЧАЩИЙСЯ</a:t>
          </a:r>
          <a:endParaRPr kumimoji="0" lang="ru-RU" sz="1200" b="1" i="0" u="none" strike="noStrike" kern="1200" cap="none" normalizeH="0" baseline="0" dirty="0">
            <a:ln/>
            <a:effectLst>
              <a:outerShdw blurRad="38100" dist="38100" dir="2700000" algn="tl">
                <a:srgbClr val="FFFFFF"/>
              </a:outerShdw>
            </a:effectLst>
            <a:latin typeface="Garamond" pitchFamily="18" charset="0"/>
          </a:endParaRPr>
        </a:p>
      </dsp:txBody>
      <dsp:txXfrm>
        <a:off x="3558036" y="0"/>
        <a:ext cx="1570727" cy="944072"/>
      </dsp:txXfrm>
    </dsp:sp>
    <dsp:sp modelId="{BD53246D-9B7D-46AD-8227-4F1EE2DDC99F}">
      <dsp:nvSpPr>
        <dsp:cNvPr id="0" name=""/>
        <dsp:cNvSpPr/>
      </dsp:nvSpPr>
      <dsp:spPr>
        <a:xfrm>
          <a:off x="2646048" y="944072"/>
          <a:ext cx="3394703" cy="1021281"/>
        </a:xfrm>
        <a:prstGeom prst="trapezoid">
          <a:avLst>
            <a:gd name="adj" fmla="val 86364"/>
          </a:avLst>
        </a:prstGeom>
        <a:gradFill rotWithShape="0">
          <a:gsLst>
            <a:gs pos="0">
              <a:schemeClr val="accent5">
                <a:hueOff val="-2483469"/>
                <a:satOff val="9953"/>
                <a:lumOff val="2157"/>
                <a:alphaOff val="0"/>
                <a:shade val="51000"/>
                <a:satMod val="130000"/>
              </a:schemeClr>
            </a:gs>
            <a:gs pos="80000">
              <a:schemeClr val="accent5">
                <a:hueOff val="-2483469"/>
                <a:satOff val="9953"/>
                <a:lumOff val="2157"/>
                <a:alphaOff val="0"/>
                <a:shade val="93000"/>
                <a:satMod val="130000"/>
              </a:schemeClr>
            </a:gs>
            <a:gs pos="100000">
              <a:schemeClr val="accent5">
                <a:hueOff val="-2483469"/>
                <a:satOff val="9953"/>
                <a:lumOff val="215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300" b="1" i="0" u="none" strike="noStrike" kern="1200" cap="none" normalizeH="0" baseline="0" dirty="0">
              <a:ln/>
              <a:effectLst>
                <a:outerShdw blurRad="38100" dist="38100" dir="2700000" algn="tl">
                  <a:srgbClr val="FFFFFF"/>
                </a:outerShdw>
              </a:effectLst>
              <a:latin typeface="Garamond" pitchFamily="18" charset="0"/>
            </a:rPr>
            <a:t>ИССЛЕДОВАТЕЛЬСКИЙ</a:t>
          </a:r>
        </a:p>
      </dsp:txBody>
      <dsp:txXfrm>
        <a:off x="3240121" y="944072"/>
        <a:ext cx="2206557" cy="1021281"/>
      </dsp:txXfrm>
    </dsp:sp>
    <dsp:sp modelId="{37253725-BCBB-467B-90A8-EF2420D3F455}">
      <dsp:nvSpPr>
        <dsp:cNvPr id="0" name=""/>
        <dsp:cNvSpPr/>
      </dsp:nvSpPr>
      <dsp:spPr>
        <a:xfrm>
          <a:off x="1764032" y="1965354"/>
          <a:ext cx="5158735" cy="1021281"/>
        </a:xfrm>
        <a:prstGeom prst="trapezoid">
          <a:avLst>
            <a:gd name="adj" fmla="val 86364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300" b="1" i="0" u="none" strike="noStrike" kern="1200" cap="none" normalizeH="0" baseline="0" dirty="0">
              <a:ln/>
              <a:effectLst>
                <a:outerShdw blurRad="38100" dist="38100" dir="2700000" algn="tl">
                  <a:srgbClr val="FFFFFF"/>
                </a:outerShdw>
              </a:effectLst>
              <a:latin typeface="Garamond" pitchFamily="18" charset="0"/>
            </a:rPr>
            <a:t>ПРОДВИНУТЫЙ</a:t>
          </a:r>
        </a:p>
      </dsp:txBody>
      <dsp:txXfrm>
        <a:off x="2666810" y="1965354"/>
        <a:ext cx="3353178" cy="1021281"/>
      </dsp:txXfrm>
    </dsp:sp>
    <dsp:sp modelId="{6B447A53-0295-4CED-8678-2B84AEA923BC}">
      <dsp:nvSpPr>
        <dsp:cNvPr id="0" name=""/>
        <dsp:cNvSpPr/>
      </dsp:nvSpPr>
      <dsp:spPr>
        <a:xfrm>
          <a:off x="882016" y="2986636"/>
          <a:ext cx="6922767" cy="1021281"/>
        </a:xfrm>
        <a:prstGeom prst="trapezoid">
          <a:avLst>
            <a:gd name="adj" fmla="val 86364"/>
          </a:avLst>
        </a:prstGeom>
        <a:gradFill rotWithShape="0">
          <a:gsLst>
            <a:gs pos="0">
              <a:schemeClr val="accent5">
                <a:hueOff val="-7450407"/>
                <a:satOff val="29858"/>
                <a:lumOff val="6471"/>
                <a:alphaOff val="0"/>
                <a:shade val="51000"/>
                <a:satMod val="130000"/>
              </a:schemeClr>
            </a:gs>
            <a:gs pos="80000">
              <a:schemeClr val="accent5">
                <a:hueOff val="-7450407"/>
                <a:satOff val="29858"/>
                <a:lumOff val="6471"/>
                <a:alphaOff val="0"/>
                <a:shade val="93000"/>
                <a:satMod val="130000"/>
              </a:schemeClr>
            </a:gs>
            <a:gs pos="100000">
              <a:schemeClr val="accent5">
                <a:hueOff val="-7450407"/>
                <a:satOff val="29858"/>
                <a:lumOff val="647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300" b="1" i="0" u="none" strike="noStrike" kern="1200" cap="none" normalizeH="0" baseline="0" dirty="0">
              <a:ln/>
              <a:effectLst>
                <a:outerShdw blurRad="38100" dist="38100" dir="2700000" algn="tl">
                  <a:srgbClr val="FFFFFF"/>
                </a:outerShdw>
              </a:effectLst>
              <a:latin typeface="Garamond" pitchFamily="18" charset="0"/>
            </a:rPr>
            <a:t>ПЕРЕХОДНЫЙ</a:t>
          </a:r>
        </a:p>
      </dsp:txBody>
      <dsp:txXfrm>
        <a:off x="2093500" y="2986636"/>
        <a:ext cx="4499799" cy="1021281"/>
      </dsp:txXfrm>
    </dsp:sp>
    <dsp:sp modelId="{00FEC1AC-5691-4D41-AA09-6BD1B9F3937B}">
      <dsp:nvSpPr>
        <dsp:cNvPr id="0" name=""/>
        <dsp:cNvSpPr/>
      </dsp:nvSpPr>
      <dsp:spPr>
        <a:xfrm>
          <a:off x="0" y="4007918"/>
          <a:ext cx="8686800" cy="1021281"/>
        </a:xfrm>
        <a:prstGeom prst="trapezoid">
          <a:avLst>
            <a:gd name="adj" fmla="val 86364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300" b="1" i="0" u="none" strike="noStrike" kern="1200" cap="none" normalizeH="0" baseline="0" dirty="0">
              <a:ln/>
              <a:effectLst>
                <a:outerShdw blurRad="38100" dist="38100" dir="2700000" algn="tl">
                  <a:srgbClr val="FFFFFF"/>
                </a:outerShdw>
              </a:effectLst>
              <a:latin typeface="Garamond" pitchFamily="18" charset="0"/>
            </a:rPr>
            <a:t>БАЗОВЫЙ</a:t>
          </a:r>
          <a:endParaRPr kumimoji="0" lang="ru-RU" sz="1300" b="1" i="0" u="none" strike="noStrike" kern="1200" cap="none" normalizeH="0" baseline="0" dirty="0">
            <a:ln/>
            <a:effectLst/>
            <a:latin typeface="Garamond" pitchFamily="18" charset="0"/>
          </a:endParaRPr>
        </a:p>
      </dsp:txBody>
      <dsp:txXfrm>
        <a:off x="1520189" y="4007918"/>
        <a:ext cx="5646420" cy="10212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76B7CB-2CD1-4487-9DAC-157F7CC88C38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07A234-A6F5-4BE5-8F66-A40B158EE70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7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B22DF0A5-9339-464A-84BD-75F54C8497D4}" type="slidenum">
              <a:rPr lang="ru-RU" smtClean="0">
                <a:ea typeface="DejaVu Sans"/>
                <a:cs typeface="DejaVu Sans"/>
              </a:rPr>
              <a:pPr/>
              <a:t>1</a:t>
            </a:fld>
            <a:endParaRPr lang="ru-RU">
              <a:ea typeface="DejaVu Sans"/>
              <a:cs typeface="DejaVu Sans"/>
            </a:endParaRPr>
          </a:p>
        </p:txBody>
      </p:sp>
      <p:sp>
        <p:nvSpPr>
          <p:cNvPr id="419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1988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7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45032303-2E9A-43CD-8B37-CD28CF466580}" type="slidenum">
              <a:rPr lang="ru-RU" smtClean="0">
                <a:ea typeface="Droid Sans Fallback"/>
                <a:cs typeface="DejaVu Sans" pitchFamily="34" charset="0"/>
              </a:rPr>
              <a:pPr/>
              <a:t>16</a:t>
            </a:fld>
            <a:endParaRPr lang="ru-RU">
              <a:ea typeface="Droid Sans Fallback"/>
              <a:cs typeface="DejaVu Sans" pitchFamily="34" charset="0"/>
            </a:endParaRPr>
          </a:p>
        </p:txBody>
      </p:sp>
      <p:sp>
        <p:nvSpPr>
          <p:cNvPr id="655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5540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F45AD-0FF3-409D-A683-CE09CA02E26D}" type="datetime1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DA1C0-A4EE-4827-812B-1550599DF1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62DD3-0507-4129-AE0D-3D9ACB8418F9}" type="datetime1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DA1C0-A4EE-4827-812B-1550599DF1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F2A18-205C-4D42-AB1B-FCB3ED313861}" type="datetime1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DA1C0-A4EE-4827-812B-1550599DF1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B9E5B-7526-4F37-9EFD-50FB4C236777}" type="datetime1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DA1C0-A4EE-4827-812B-1550599DF1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CC92F-E2A9-4464-98F0-7F6266408BAA}" type="datetime1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DA1C0-A4EE-4827-812B-1550599DF1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A669F-FE50-41BB-9FDA-2632F8BBF2D7}" type="datetime1">
              <a:rPr lang="ru-RU" smtClean="0"/>
              <a:pPr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DA1C0-A4EE-4827-812B-1550599DF1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1CD8A-3221-4485-902E-67AF2FFF6F9C}" type="datetime1">
              <a:rPr lang="ru-RU" smtClean="0"/>
              <a:pPr/>
              <a:t>06.11.2018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DA1C0-A4EE-4827-812B-1550599DF1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2E78B-E28C-49A2-9800-71D75F699DFF}" type="datetime1">
              <a:rPr lang="ru-RU" smtClean="0"/>
              <a:pPr/>
              <a:t>06.11.2018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DA1C0-A4EE-4827-812B-1550599DF1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C3CA0-2408-4E6E-B914-E308EE3050AD}" type="datetime1">
              <a:rPr lang="ru-RU" smtClean="0"/>
              <a:pPr/>
              <a:t>06.11.2018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DA1C0-A4EE-4827-812B-1550599DF1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024F5-44F1-432B-9131-01F09F01240C}" type="datetime1">
              <a:rPr lang="ru-RU" smtClean="0"/>
              <a:pPr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DA1C0-A4EE-4827-812B-1550599DF1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A6344-3157-4063-B771-A80582BF4B3B}" type="datetime1">
              <a:rPr lang="ru-RU" smtClean="0"/>
              <a:pPr/>
              <a:t>06.11.2018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DA1C0-A4EE-4827-812B-1550599DF19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1CB4F6-79E5-484F-8295-A8979D23355F}" type="datetime1">
              <a:rPr lang="ru-RU" smtClean="0"/>
              <a:pPr/>
              <a:t>06.11.2018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2DA1C0-A4EE-4827-812B-1550599DF19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8.jpeg"/><Relationship Id="rId4" Type="http://schemas.openxmlformats.org/officeDocument/2006/relationships/image" Target="../media/image22.png"/><Relationship Id="rId9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1"/>
          <p:cNvSpPr txBox="1">
            <a:spLocks noChangeArrowheads="1"/>
          </p:cNvSpPr>
          <p:nvPr/>
        </p:nvSpPr>
        <p:spPr bwMode="auto">
          <a:xfrm>
            <a:off x="2209800" y="4038600"/>
            <a:ext cx="7924800" cy="1752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0" y="0"/>
            <a:ext cx="7308304" cy="4365104"/>
          </a:xfrm>
        </p:spPr>
        <p:txBody>
          <a:bodyPr rtlCol="0">
            <a:noAutofit/>
          </a:bodyPr>
          <a:lstStyle/>
          <a:p>
            <a:pPr>
              <a:lnSpc>
                <a:spcPct val="11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«Система работы учреждения дополнительного образования </a:t>
            </a:r>
            <a:br>
              <a:rPr lang="ru-RU" sz="2800" b="1" dirty="0">
                <a:latin typeface="Arial" pitchFamily="34" charset="0"/>
                <a:cs typeface="Arial" pitchFamily="34" charset="0"/>
              </a:rPr>
            </a:br>
            <a:r>
              <a:rPr lang="ru-RU" sz="2800" b="1" dirty="0">
                <a:latin typeface="Arial" pitchFamily="34" charset="0"/>
                <a:cs typeface="Arial" pitchFamily="34" charset="0"/>
              </a:rPr>
              <a:t>«ЦТТ «Гефест» </a:t>
            </a:r>
            <a:br>
              <a:rPr lang="ru-RU" sz="2800" b="1" dirty="0">
                <a:latin typeface="Arial" pitchFamily="34" charset="0"/>
                <a:cs typeface="Arial" pitchFamily="34" charset="0"/>
              </a:rPr>
            </a:br>
            <a:r>
              <a:rPr lang="ru-RU" sz="2800" b="1" dirty="0">
                <a:latin typeface="Arial" pitchFamily="34" charset="0"/>
                <a:cs typeface="Arial" pitchFamily="34" charset="0"/>
              </a:rPr>
              <a:t>с научными и производственными организациями по профессиональной ориентации учащихся»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95472" y="4509120"/>
            <a:ext cx="8393016" cy="1109658"/>
          </a:xfrm>
        </p:spPr>
        <p:txBody>
          <a:bodyPr vert="horz" lIns="91440" tIns="0" rIns="91440" bIns="45720" rtlCol="0" anchor="ctr">
            <a:noAutofit/>
          </a:bodyPr>
          <a:lstStyle/>
          <a:p>
            <a:pPr>
              <a:lnSpc>
                <a:spcPct val="115000"/>
              </a:lnSpc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ru-RU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Анохина Галина Александровна, </a:t>
            </a:r>
          </a:p>
          <a:p>
            <a:pPr>
              <a:lnSpc>
                <a:spcPct val="115000"/>
              </a:lnSpc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ru-RU" sz="18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директор  МБОУ ДО «ЦТТ «Гефест»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9F6E89-6E65-4CB3-B27E-13CFC6326984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  <p:pic>
        <p:nvPicPr>
          <p:cNvPr id="7" name="Picture 2" descr="эмбл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88288" y="620689"/>
            <a:ext cx="1924050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116632"/>
            <a:ext cx="8229600" cy="59055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3 уровень – продвинутый </a:t>
            </a:r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>
          <a:xfrm>
            <a:off x="119336" y="836712"/>
            <a:ext cx="11881320" cy="2057400"/>
          </a:xfrm>
        </p:spPr>
        <p:txBody>
          <a:bodyPr>
            <a:normAutofit/>
          </a:bodyPr>
          <a:lstStyle/>
          <a:p>
            <a:pPr marL="0" indent="449263" algn="just"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С учащимися работают педагоги с высшей квалификационной категорией </a:t>
            </a:r>
            <a:br>
              <a:rPr lang="ru-RU" sz="2400" dirty="0">
                <a:latin typeface="Arial" pitchFamily="34" charset="0"/>
                <a:cs typeface="Arial" pitchFamily="34" charset="0"/>
              </a:rPr>
            </a:br>
            <a:r>
              <a:rPr lang="ru-RU" sz="2400" dirty="0">
                <a:latin typeface="Arial" pitchFamily="34" charset="0"/>
                <a:cs typeface="Arial" pitchFamily="34" charset="0"/>
              </a:rPr>
              <a:t>и высшим образованием. </a:t>
            </a:r>
          </a:p>
          <a:p>
            <a:pPr marL="0" indent="449263" algn="just"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Используются технологии: дифференцированного обучения,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проблемного обучения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,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исследовательского обучения.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AAC6B0-D377-4C03-B389-9900E71EE2A5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pic>
        <p:nvPicPr>
          <p:cNvPr id="18436" name="Picture 9" descr="DSCN4703"/>
          <p:cNvPicPr>
            <a:picLocks noChangeAspect="1" noChangeArrowheads="1"/>
          </p:cNvPicPr>
          <p:nvPr/>
        </p:nvPicPr>
        <p:blipFill>
          <a:blip r:embed="rId2" cstate="print">
            <a:lum bright="-12000" contrast="12000"/>
          </a:blip>
          <a:srcRect/>
          <a:stretch>
            <a:fillRect/>
          </a:stretch>
        </p:blipFill>
        <p:spPr bwMode="auto">
          <a:xfrm>
            <a:off x="6272946" y="2577009"/>
            <a:ext cx="4960168" cy="3720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11"/>
          <p:cNvPicPr>
            <a:picLocks noChangeAspect="1" noChangeArrowheads="1"/>
          </p:cNvPicPr>
          <p:nvPr/>
        </p:nvPicPr>
        <p:blipFill>
          <a:blip r:embed="rId3" cstate="print"/>
          <a:srcRect l="21115" t="47324" r="39552" b="5547"/>
          <a:stretch>
            <a:fillRect/>
          </a:stretch>
        </p:blipFill>
        <p:spPr bwMode="auto">
          <a:xfrm>
            <a:off x="767408" y="2809575"/>
            <a:ext cx="5176192" cy="3494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1981200" y="188640"/>
            <a:ext cx="8229600" cy="742950"/>
          </a:xfrm>
        </p:spPr>
        <p:txBody>
          <a:bodyPr>
            <a:normAutofit/>
          </a:bodyPr>
          <a:lstStyle/>
          <a:p>
            <a:pPr eaLnBrk="1" hangingPunct="1"/>
            <a:r>
              <a:rPr lang="ru-RU" sz="2800" b="1" dirty="0">
                <a:latin typeface="Arial" pitchFamily="34" charset="0"/>
                <a:cs typeface="Arial" pitchFamily="34" charset="0"/>
              </a:rPr>
              <a:t>4 уровень – исследовательский</a:t>
            </a:r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>
          <a:xfrm>
            <a:off x="119336" y="1052736"/>
            <a:ext cx="11953328" cy="2265040"/>
          </a:xfrm>
        </p:spPr>
        <p:txBody>
          <a:bodyPr>
            <a:normAutofit/>
          </a:bodyPr>
          <a:lstStyle/>
          <a:p>
            <a:pPr marL="0" indent="449263" algn="just"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Включает в себя проект «Проектно-исследовательская деятельность учащихся» и Лабораторию «Изобретательства и прототипирования» городского детского Технопарка «Город будущего». Работа на данном уровне строится </a:t>
            </a:r>
            <a:br>
              <a:rPr lang="ru-RU" sz="2400" dirty="0">
                <a:latin typeface="Arial" pitchFamily="34" charset="0"/>
                <a:cs typeface="Arial" pitchFamily="34" charset="0"/>
              </a:rPr>
            </a:br>
            <a:r>
              <a:rPr lang="ru-RU" sz="2400" dirty="0">
                <a:latin typeface="Arial" pitchFamily="34" charset="0"/>
                <a:cs typeface="Arial" pitchFamily="34" charset="0"/>
              </a:rPr>
              <a:t>по технологии индивидуального обучения (индивидуальный подход, индивидуализация обучения, метод проектов).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83856B-0399-4B70-B60D-506EF1A6139E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  <p:pic>
        <p:nvPicPr>
          <p:cNvPr id="20484" name="Picture 5" descr="IMG_20150925_171157"/>
          <p:cNvPicPr>
            <a:picLocks noChangeAspect="1" noChangeArrowheads="1"/>
          </p:cNvPicPr>
          <p:nvPr/>
        </p:nvPicPr>
        <p:blipFill>
          <a:blip r:embed="rId2" cstate="print"/>
          <a:srcRect l="2344" t="3043" r="6918" b="7050"/>
          <a:stretch>
            <a:fillRect/>
          </a:stretch>
        </p:blipFill>
        <p:spPr bwMode="auto">
          <a:xfrm>
            <a:off x="3418338" y="3068960"/>
            <a:ext cx="5537737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767408" y="35435"/>
            <a:ext cx="10657184" cy="936104"/>
          </a:xfrm>
        </p:spPr>
        <p:txBody>
          <a:bodyPr>
            <a:noAutofit/>
          </a:bodyPr>
          <a:lstStyle/>
          <a:p>
            <a:pPr indent="457200">
              <a:defRPr/>
            </a:pPr>
            <a:r>
              <a:rPr lang="ru-RU" sz="2800" b="1" dirty="0">
                <a:cs typeface="Times New Roman" pitchFamily="18" charset="0"/>
              </a:rPr>
              <a:t>Сравнительный анализ участия ПДО и учащихся за 5 лет</a:t>
            </a:r>
            <a:endParaRPr lang="ru-RU" sz="2800" b="1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71DC3C-F8FE-4DEF-B075-F1E938997DF2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graphicFrame>
        <p:nvGraphicFramePr>
          <p:cNvPr id="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2831321"/>
              </p:ext>
            </p:extLst>
          </p:nvPr>
        </p:nvGraphicFramePr>
        <p:xfrm>
          <a:off x="983432" y="1159120"/>
          <a:ext cx="10081120" cy="53747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1" name="Rectangle 75"/>
          <p:cNvSpPr>
            <a:spLocks noChangeArrowheads="1"/>
          </p:cNvSpPr>
          <p:nvPr/>
        </p:nvSpPr>
        <p:spPr bwMode="auto">
          <a:xfrm>
            <a:off x="1524000" y="44624"/>
            <a:ext cx="9144000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80000"/>
              </a:lnSpc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Система взаимодействия с образовательными организациями и предприятиями РБ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DA1C0-A4EE-4827-812B-1550599DF191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6" name="Rectangle 3"/>
          <p:cNvSpPr>
            <a:spLocks/>
          </p:cNvSpPr>
          <p:nvPr/>
        </p:nvSpPr>
        <p:spPr bwMode="auto">
          <a:xfrm>
            <a:off x="4655841" y="3068961"/>
            <a:ext cx="3095625" cy="720725"/>
          </a:xfrm>
          <a:prstGeom prst="rect">
            <a:avLst/>
          </a:prstGeom>
          <a:solidFill>
            <a:srgbClr val="92D050"/>
          </a:solidFill>
          <a:ln w="9360">
            <a:solidFill>
              <a:srgbClr val="666666"/>
            </a:solidFill>
            <a:round/>
            <a:headEnd type="triangle" w="med" len="med"/>
            <a:tailEnd/>
          </a:ln>
          <a:effectLst>
            <a:outerShdw dist="101823" dir="2700000" algn="ctr" rotWithShape="0">
              <a:srgbClr val="808080"/>
            </a:outerShdw>
          </a:effectLst>
        </p:spPr>
        <p:txBody>
          <a:bodyPr wrap="none" lIns="90000" tIns="45000" rIns="90000" bIns="4500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Работа 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с одаренными детьми</a:t>
            </a:r>
          </a:p>
        </p:txBody>
      </p:sp>
      <p:sp>
        <p:nvSpPr>
          <p:cNvPr id="7" name="Rectangle 4"/>
          <p:cNvSpPr>
            <a:spLocks/>
          </p:cNvSpPr>
          <p:nvPr/>
        </p:nvSpPr>
        <p:spPr bwMode="auto">
          <a:xfrm>
            <a:off x="1739901" y="1916832"/>
            <a:ext cx="3743325" cy="863600"/>
          </a:xfrm>
          <a:prstGeom prst="rect">
            <a:avLst/>
          </a:prstGeom>
          <a:solidFill>
            <a:srgbClr val="00B050"/>
          </a:solidFill>
          <a:ln w="9360">
            <a:solidFill>
              <a:srgbClr val="666666"/>
            </a:solidFill>
            <a:round/>
            <a:headEnd type="triangle" w="med" len="med"/>
            <a:tailEnd/>
          </a:ln>
          <a:effectLst>
            <a:outerShdw dist="101823" dir="2700000" algn="ctr" rotWithShape="0">
              <a:srgbClr val="808080"/>
            </a:outerShdw>
          </a:effectLst>
        </p:spPr>
        <p:txBody>
          <a:bodyPr wrap="none" lIns="90000" tIns="45000" rIns="90000" bIns="4500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>
                <a:latin typeface="Arial" pitchFamily="34" charset="0"/>
                <a:cs typeface="Arial" pitchFamily="34" charset="0"/>
              </a:rPr>
              <a:t>Высшие учебные заведения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>
                <a:latin typeface="Arial" pitchFamily="34" charset="0"/>
                <a:cs typeface="Arial" pitchFamily="34" charset="0"/>
              </a:rPr>
              <a:t>(технического профиля)</a:t>
            </a:r>
          </a:p>
        </p:txBody>
      </p:sp>
      <p:sp>
        <p:nvSpPr>
          <p:cNvPr id="8" name="Rectangle 5"/>
          <p:cNvSpPr>
            <a:spLocks/>
          </p:cNvSpPr>
          <p:nvPr/>
        </p:nvSpPr>
        <p:spPr bwMode="auto">
          <a:xfrm>
            <a:off x="6858000" y="1916832"/>
            <a:ext cx="3600450" cy="8636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360">
            <a:solidFill>
              <a:srgbClr val="666666"/>
            </a:solidFill>
            <a:round/>
            <a:headEnd type="triangle" w="med" len="med"/>
            <a:tailEnd/>
          </a:ln>
          <a:effectLst>
            <a:outerShdw dist="101823" dir="2700000" algn="ctr" rotWithShape="0">
              <a:srgbClr val="808080"/>
            </a:outerShdw>
          </a:effectLst>
        </p:spPr>
        <p:txBody>
          <a:bodyPr wrap="none" lIns="90000" tIns="45000" rIns="90000" bIns="4500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Общеобразовательные 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учреждения г. Уфы</a:t>
            </a:r>
          </a:p>
        </p:txBody>
      </p:sp>
      <p:sp>
        <p:nvSpPr>
          <p:cNvPr id="9" name="Rectangle 7"/>
          <p:cNvSpPr>
            <a:spLocks/>
          </p:cNvSpPr>
          <p:nvPr/>
        </p:nvSpPr>
        <p:spPr bwMode="auto">
          <a:xfrm>
            <a:off x="4655841" y="908720"/>
            <a:ext cx="3095625" cy="865188"/>
          </a:xfrm>
          <a:prstGeom prst="rect">
            <a:avLst/>
          </a:prstGeom>
          <a:solidFill>
            <a:srgbClr val="FFC000"/>
          </a:solidFill>
          <a:ln w="9360">
            <a:solidFill>
              <a:srgbClr val="666666"/>
            </a:solidFill>
            <a:round/>
            <a:headEnd type="triangle" w="med" len="med"/>
            <a:tailEnd/>
          </a:ln>
          <a:effectLst>
            <a:outerShdw dist="101823" dir="2700000" algn="ctr" rotWithShape="0">
              <a:srgbClr val="808080"/>
            </a:outerShdw>
          </a:effectLst>
        </p:spPr>
        <p:txBody>
          <a:bodyPr wrap="none" lIns="90000" tIns="45000" rIns="90000" bIns="4500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«ЦТТ «Гефест»</a:t>
            </a:r>
          </a:p>
        </p:txBody>
      </p:sp>
      <p:cxnSp>
        <p:nvCxnSpPr>
          <p:cNvPr id="10" name="AutoShape 8"/>
          <p:cNvCxnSpPr>
            <a:cxnSpLocks noChangeShapeType="1"/>
            <a:stCxn id="9" idx="2"/>
            <a:endCxn id="6" idx="0"/>
          </p:cNvCxnSpPr>
          <p:nvPr/>
        </p:nvCxnSpPr>
        <p:spPr bwMode="auto">
          <a:xfrm>
            <a:off x="6203653" y="1773908"/>
            <a:ext cx="0" cy="1295052"/>
          </a:xfrm>
          <a:prstGeom prst="straightConnector1">
            <a:avLst/>
          </a:prstGeom>
          <a:noFill/>
          <a:ln w="9360">
            <a:solidFill>
              <a:srgbClr val="666666"/>
            </a:solidFill>
            <a:round/>
            <a:headEnd/>
            <a:tailEnd type="triangle" w="med" len="med"/>
          </a:ln>
        </p:spPr>
      </p:cxnSp>
      <p:cxnSp>
        <p:nvCxnSpPr>
          <p:cNvPr id="11" name="AutoShape 9"/>
          <p:cNvCxnSpPr>
            <a:cxnSpLocks noChangeShapeType="1"/>
            <a:stCxn id="6" idx="2"/>
            <a:endCxn id="16" idx="0"/>
          </p:cNvCxnSpPr>
          <p:nvPr/>
        </p:nvCxnSpPr>
        <p:spPr bwMode="auto">
          <a:xfrm>
            <a:off x="6203653" y="3789686"/>
            <a:ext cx="0" cy="215379"/>
          </a:xfrm>
          <a:prstGeom prst="straightConnector1">
            <a:avLst/>
          </a:prstGeom>
          <a:noFill/>
          <a:ln w="9360">
            <a:solidFill>
              <a:srgbClr val="666666"/>
            </a:solidFill>
            <a:round/>
            <a:headEnd/>
            <a:tailEnd type="triangle" w="med" len="med"/>
          </a:ln>
        </p:spPr>
      </p:cxnSp>
      <p:cxnSp>
        <p:nvCxnSpPr>
          <p:cNvPr id="12" name="AutoShape 10"/>
          <p:cNvCxnSpPr>
            <a:cxnSpLocks noChangeShapeType="1"/>
            <a:endCxn id="6" idx="1"/>
          </p:cNvCxnSpPr>
          <p:nvPr/>
        </p:nvCxnSpPr>
        <p:spPr bwMode="auto">
          <a:xfrm>
            <a:off x="3395366" y="2924499"/>
            <a:ext cx="1260475" cy="504825"/>
          </a:xfrm>
          <a:prstGeom prst="straightConnector1">
            <a:avLst/>
          </a:prstGeom>
          <a:noFill/>
          <a:ln w="9360">
            <a:solidFill>
              <a:srgbClr val="666666"/>
            </a:solidFill>
            <a:round/>
            <a:headEnd type="triangle" w="med" len="med"/>
            <a:tailEnd type="triangle" w="med" len="med"/>
          </a:ln>
        </p:spPr>
      </p:cxnSp>
      <p:cxnSp>
        <p:nvCxnSpPr>
          <p:cNvPr id="13" name="AutoShape 11"/>
          <p:cNvCxnSpPr>
            <a:cxnSpLocks noChangeShapeType="1"/>
            <a:endCxn id="6" idx="3"/>
          </p:cNvCxnSpPr>
          <p:nvPr/>
        </p:nvCxnSpPr>
        <p:spPr bwMode="auto">
          <a:xfrm flipH="1">
            <a:off x="7751465" y="2924499"/>
            <a:ext cx="1117600" cy="504825"/>
          </a:xfrm>
          <a:prstGeom prst="straightConnector1">
            <a:avLst/>
          </a:prstGeom>
          <a:noFill/>
          <a:ln w="9360">
            <a:solidFill>
              <a:srgbClr val="666666"/>
            </a:solidFill>
            <a:round/>
            <a:headEnd type="triangle" w="med" len="med"/>
            <a:tailEnd type="triangle" w="med" len="med"/>
          </a:ln>
        </p:spPr>
      </p:cxnSp>
      <p:cxnSp>
        <p:nvCxnSpPr>
          <p:cNvPr id="14" name="AutoShape 12"/>
          <p:cNvCxnSpPr>
            <a:cxnSpLocks noChangeShapeType="1"/>
            <a:stCxn id="7" idx="0"/>
            <a:endCxn id="9" idx="1"/>
          </p:cNvCxnSpPr>
          <p:nvPr/>
        </p:nvCxnSpPr>
        <p:spPr bwMode="auto">
          <a:xfrm flipV="1">
            <a:off x="3611564" y="1341314"/>
            <a:ext cx="1044277" cy="575518"/>
          </a:xfrm>
          <a:prstGeom prst="straightConnector1">
            <a:avLst/>
          </a:prstGeom>
          <a:noFill/>
          <a:ln w="9360">
            <a:solidFill>
              <a:srgbClr val="666666"/>
            </a:solidFill>
            <a:round/>
            <a:headEnd type="triangle" w="med" len="med"/>
            <a:tailEnd type="triangle" w="med" len="med"/>
          </a:ln>
        </p:spPr>
      </p:cxnSp>
      <p:cxnSp>
        <p:nvCxnSpPr>
          <p:cNvPr id="15" name="AutoShape 13"/>
          <p:cNvCxnSpPr>
            <a:cxnSpLocks noChangeShapeType="1"/>
            <a:stCxn id="9" idx="3"/>
            <a:endCxn id="8" idx="0"/>
          </p:cNvCxnSpPr>
          <p:nvPr/>
        </p:nvCxnSpPr>
        <p:spPr bwMode="auto">
          <a:xfrm>
            <a:off x="7751465" y="1341314"/>
            <a:ext cx="906760" cy="575518"/>
          </a:xfrm>
          <a:prstGeom prst="straightConnector1">
            <a:avLst/>
          </a:prstGeom>
          <a:noFill/>
          <a:ln w="9360">
            <a:solidFill>
              <a:srgbClr val="666666"/>
            </a:solidFill>
            <a:round/>
            <a:headEnd type="triangle" w="med" len="med"/>
            <a:tailEnd type="triangle" w="med" len="med"/>
          </a:ln>
        </p:spPr>
      </p:cxnSp>
      <p:sp>
        <p:nvSpPr>
          <p:cNvPr id="16" name="Rectangle 6"/>
          <p:cNvSpPr>
            <a:spLocks/>
          </p:cNvSpPr>
          <p:nvPr/>
        </p:nvSpPr>
        <p:spPr bwMode="auto">
          <a:xfrm>
            <a:off x="4655841" y="4005064"/>
            <a:ext cx="3095625" cy="6477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360">
            <a:solidFill>
              <a:srgbClr val="666666"/>
            </a:solidFill>
            <a:round/>
            <a:headEnd type="triangle" w="med" len="med"/>
            <a:tailEnd/>
          </a:ln>
          <a:effectLst>
            <a:outerShdw dist="101823" dir="2700000" algn="ctr" rotWithShape="0">
              <a:srgbClr val="808080"/>
            </a:outerShdw>
          </a:effectLst>
        </p:spPr>
        <p:txBody>
          <a:bodyPr wrap="none" lIns="90000" tIns="45000" rIns="90000" bIns="4500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>
                <a:latin typeface="Arial" pitchFamily="34" charset="0"/>
                <a:cs typeface="Arial" pitchFamily="34" charset="0"/>
              </a:rPr>
              <a:t>Проектная деятельность</a:t>
            </a:r>
          </a:p>
        </p:txBody>
      </p:sp>
      <p:sp>
        <p:nvSpPr>
          <p:cNvPr id="17" name="Rectangle 6"/>
          <p:cNvSpPr>
            <a:spLocks/>
          </p:cNvSpPr>
          <p:nvPr/>
        </p:nvSpPr>
        <p:spPr bwMode="auto">
          <a:xfrm>
            <a:off x="4007768" y="4869160"/>
            <a:ext cx="4392488" cy="648072"/>
          </a:xfrm>
          <a:prstGeom prst="rect">
            <a:avLst/>
          </a:prstGeom>
          <a:solidFill>
            <a:srgbClr val="FF3300"/>
          </a:solidFill>
          <a:ln w="9360">
            <a:solidFill>
              <a:srgbClr val="666666"/>
            </a:solidFill>
            <a:round/>
            <a:headEnd type="triangle" w="med" len="med"/>
            <a:tailEnd/>
          </a:ln>
          <a:effectLst>
            <a:outerShdw dist="101823" dir="2700000" algn="ctr" rotWithShape="0">
              <a:srgbClr val="808080"/>
            </a:outerShdw>
          </a:effectLst>
        </p:spPr>
        <p:txBody>
          <a:bodyPr wrap="none" lIns="90000" tIns="45000" rIns="90000" bIns="4500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Лаборатория 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«Изобретательства и прототипирования»</a:t>
            </a:r>
          </a:p>
        </p:txBody>
      </p:sp>
      <p:cxnSp>
        <p:nvCxnSpPr>
          <p:cNvPr id="18" name="AutoShape 9"/>
          <p:cNvCxnSpPr>
            <a:cxnSpLocks noChangeShapeType="1"/>
            <a:stCxn id="16" idx="2"/>
            <a:endCxn id="17" idx="0"/>
          </p:cNvCxnSpPr>
          <p:nvPr/>
        </p:nvCxnSpPr>
        <p:spPr bwMode="auto">
          <a:xfrm>
            <a:off x="6203654" y="4652764"/>
            <a:ext cx="359" cy="216396"/>
          </a:xfrm>
          <a:prstGeom prst="straightConnector1">
            <a:avLst/>
          </a:prstGeom>
          <a:noFill/>
          <a:ln w="9360">
            <a:solidFill>
              <a:srgbClr val="666666"/>
            </a:solidFill>
            <a:round/>
            <a:headEnd/>
            <a:tailEnd type="triangle" w="med" len="med"/>
          </a:ln>
        </p:spPr>
      </p:cxnSp>
      <p:sp>
        <p:nvSpPr>
          <p:cNvPr id="19" name="Rectangle 6"/>
          <p:cNvSpPr>
            <a:spLocks/>
          </p:cNvSpPr>
          <p:nvPr/>
        </p:nvSpPr>
        <p:spPr bwMode="auto">
          <a:xfrm>
            <a:off x="4007768" y="5805264"/>
            <a:ext cx="4392488" cy="648072"/>
          </a:xfrm>
          <a:prstGeom prst="rect">
            <a:avLst/>
          </a:prstGeom>
          <a:solidFill>
            <a:schemeClr val="bg1"/>
          </a:solidFill>
          <a:ln w="9360">
            <a:solidFill>
              <a:srgbClr val="666666"/>
            </a:solidFill>
            <a:round/>
            <a:headEnd type="triangle" w="med" len="med"/>
            <a:tailEnd/>
          </a:ln>
          <a:effectLst>
            <a:outerShdw dist="101823" dir="2700000" algn="ctr" rotWithShape="0">
              <a:srgbClr val="808080"/>
            </a:outerShdw>
          </a:effectLst>
        </p:spPr>
        <p:txBody>
          <a:bodyPr wrap="none" lIns="90000" tIns="45000" rIns="90000" bIns="4500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НПА «Технопарк АТ»</a:t>
            </a:r>
          </a:p>
        </p:txBody>
      </p:sp>
      <p:cxnSp>
        <p:nvCxnSpPr>
          <p:cNvPr id="20" name="AutoShape 9"/>
          <p:cNvCxnSpPr>
            <a:cxnSpLocks noChangeShapeType="1"/>
            <a:stCxn id="17" idx="2"/>
            <a:endCxn id="19" idx="0"/>
          </p:cNvCxnSpPr>
          <p:nvPr/>
        </p:nvCxnSpPr>
        <p:spPr bwMode="auto">
          <a:xfrm>
            <a:off x="6204012" y="5517232"/>
            <a:ext cx="0" cy="288032"/>
          </a:xfrm>
          <a:prstGeom prst="straightConnector1">
            <a:avLst/>
          </a:prstGeom>
          <a:noFill/>
          <a:ln w="9360">
            <a:solidFill>
              <a:srgbClr val="666666"/>
            </a:solidFill>
            <a:round/>
            <a:headEnd/>
            <a:tailEnd type="triangle" w="med" len="med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81200" y="44624"/>
            <a:ext cx="8229600" cy="562074"/>
          </a:xfrm>
        </p:spPr>
        <p:txBody>
          <a:bodyPr>
            <a:noAutofit/>
          </a:bodyPr>
          <a:lstStyle/>
          <a:p>
            <a:r>
              <a:rPr lang="ru-RU" sz="2800" dirty="0"/>
              <a:t>НПА «Технопарк АТ»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19336" y="562320"/>
            <a:ext cx="11737304" cy="351475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b="1" dirty="0"/>
              <a:t>Миссия Технопарка: </a:t>
            </a:r>
            <a:endParaRPr lang="ru-RU" sz="2000" dirty="0"/>
          </a:p>
          <a:p>
            <a:r>
              <a:rPr lang="ru-RU" sz="2000" dirty="0"/>
              <a:t>Формирование благоприятной среды для организации и развития высокотехнологичных инновационных производств, поддержка творческих научно-производственных коллективов путем предоставления консалтинговых услуг и инфраструктуры.</a:t>
            </a:r>
          </a:p>
          <a:p>
            <a:pPr algn="ctr">
              <a:buNone/>
            </a:pPr>
            <a:r>
              <a:rPr lang="ru-RU" sz="2000" b="1" dirty="0"/>
              <a:t>Направления работы Технопарка АТ:</a:t>
            </a:r>
            <a:endParaRPr lang="ru-RU" sz="2000" dirty="0"/>
          </a:p>
          <a:p>
            <a:r>
              <a:rPr lang="ru-RU" sz="2000" dirty="0"/>
              <a:t>Производственный инжиниринг.</a:t>
            </a:r>
          </a:p>
          <a:p>
            <a:r>
              <a:rPr lang="ru-RU" sz="2000" dirty="0"/>
              <a:t>Образовательная и научная деятельность.</a:t>
            </a:r>
          </a:p>
          <a:p>
            <a:r>
              <a:rPr lang="ru-RU" sz="2000" dirty="0"/>
              <a:t>Поддержка резидентов Технопарка.</a:t>
            </a:r>
          </a:p>
          <a:p>
            <a:pPr>
              <a:buNone/>
            </a:pPr>
            <a:endParaRPr lang="ru-RU" sz="2000" dirty="0"/>
          </a:p>
          <a:p>
            <a:endParaRPr lang="ru-RU" sz="20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DA1C0-A4EE-4827-812B-1550599DF191}" type="slidenum">
              <a:rPr lang="ru-RU" smtClean="0"/>
              <a:pPr/>
              <a:t>14</a:t>
            </a:fld>
            <a:endParaRPr lang="ru-RU"/>
          </a:p>
        </p:txBody>
      </p:sp>
      <p:pic>
        <p:nvPicPr>
          <p:cNvPr id="39941" name="Picture 5" descr="http://gefest-deti.ru/wp-content/gallery/ot-idei-k-prototipu/3-%D0%B7%D0%B0%D0%BD%D1%8F%D1%82%D0%B8%D1%8F-%D0%BF%D0%BE-3%D0%94-%D0%BC%D0%BE%D0%B4%D0%B5%D0%BB%D0%B8%D1%80%D0%BE%D0%B2%D0%B0%D0%BD%D0%B8%D1%8E.jpg"/>
          <p:cNvPicPr>
            <a:picLocks noChangeAspect="1" noChangeArrowheads="1"/>
          </p:cNvPicPr>
          <p:nvPr/>
        </p:nvPicPr>
        <p:blipFill>
          <a:blip r:embed="rId2" cstate="print"/>
          <a:srcRect l="6508"/>
          <a:stretch>
            <a:fillRect/>
          </a:stretch>
        </p:blipFill>
        <p:spPr bwMode="auto">
          <a:xfrm>
            <a:off x="1358241" y="3629074"/>
            <a:ext cx="3456384" cy="2578647"/>
          </a:xfrm>
          <a:prstGeom prst="rect">
            <a:avLst/>
          </a:prstGeom>
          <a:noFill/>
        </p:spPr>
      </p:pic>
      <p:pic>
        <p:nvPicPr>
          <p:cNvPr id="39938" name="Picture 2" descr="C:\Users\Gefest\Desktop\Занятия в НПА Технопаарк по 3д моделироанию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71493" y="2636902"/>
            <a:ext cx="3068778" cy="2304256"/>
          </a:xfrm>
          <a:prstGeom prst="rect">
            <a:avLst/>
          </a:prstGeom>
          <a:noFill/>
        </p:spPr>
      </p:pic>
      <p:pic>
        <p:nvPicPr>
          <p:cNvPr id="39939" name="Picture 3" descr="C:\Users\Gefest\Desktop\Занятия в НПА Технопарк по 3д моделированию 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2088" y="4290034"/>
            <a:ext cx="2987824" cy="2243470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/>
          <a:srcRect l="15215" t="17344" r="62094" b="72812"/>
          <a:stretch>
            <a:fillRect/>
          </a:stretch>
        </p:blipFill>
        <p:spPr bwMode="auto">
          <a:xfrm>
            <a:off x="7787681" y="5038024"/>
            <a:ext cx="3247561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3208" y="126855"/>
            <a:ext cx="8229600" cy="634082"/>
          </a:xfrm>
        </p:spPr>
        <p:txBody>
          <a:bodyPr>
            <a:normAutofit/>
          </a:bodyPr>
          <a:lstStyle/>
          <a:p>
            <a:r>
              <a:rPr lang="ru-RU" sz="2800" dirty="0" err="1">
                <a:latin typeface="Arial" pitchFamily="34" charset="0"/>
                <a:cs typeface="Arial" pitchFamily="34" charset="0"/>
              </a:rPr>
              <a:t>Коворкинг-зона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Технопарка АТ, это: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368" y="836713"/>
            <a:ext cx="11521280" cy="4525963"/>
          </a:xfrm>
        </p:spPr>
        <p:txBody>
          <a:bodyPr>
            <a:noAutofit/>
          </a:bodyPr>
          <a:lstStyle/>
          <a:p>
            <a:r>
              <a:rPr lang="ru-RU" sz="2000" dirty="0">
                <a:latin typeface="Arial" pitchFamily="34" charset="0"/>
                <a:cs typeface="Arial" pitchFamily="34" charset="0"/>
              </a:rPr>
              <a:t>объединение активных, развивающихся студентов, аспирантов и молодых ученых и развитие их творческой инициативы, с целью генерации  перспективных инновационных проектов и идей в сфере интересов и компетенций организаторов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коворкинг-зоны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создание базы инновационных проектов разрабатываемых при содействии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коворкинг-зоны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поддержка в создании, становлении, росте и развитии малых предприятий.</a:t>
            </a: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DA1C0-A4EE-4827-812B-1550599DF191}" type="slidenum">
              <a:rPr lang="ru-RU" smtClean="0"/>
              <a:pPr/>
              <a:t>15</a:t>
            </a:fld>
            <a:endParaRPr lang="ru-RU"/>
          </a:p>
        </p:txBody>
      </p:sp>
      <p:pic>
        <p:nvPicPr>
          <p:cNvPr id="40962" name="Picture 2" descr="G:\7.11.18\sl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0297" y="2878907"/>
            <a:ext cx="10855422" cy="38299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"/>
          <p:cNvSpPr>
            <a:spLocks noChangeArrowheads="1"/>
          </p:cNvSpPr>
          <p:nvPr/>
        </p:nvSpPr>
        <p:spPr bwMode="auto">
          <a:xfrm>
            <a:off x="1981200" y="152401"/>
            <a:ext cx="8229600" cy="11398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67" name="Text Box 2"/>
          <p:cNvSpPr txBox="1">
            <a:spLocks noChangeArrowheads="1"/>
          </p:cNvSpPr>
          <p:nvPr/>
        </p:nvSpPr>
        <p:spPr bwMode="auto">
          <a:xfrm>
            <a:off x="1524000" y="-27383"/>
            <a:ext cx="9144000" cy="7920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dirty="0"/>
              <a:t>Механизм реализации проекта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dirty="0"/>
              <a:t>«Профессиональная ориентация учащихся»</a:t>
            </a:r>
          </a:p>
        </p:txBody>
      </p:sp>
      <p:graphicFrame>
        <p:nvGraphicFramePr>
          <p:cNvPr id="35843" name="Group 3"/>
          <p:cNvGraphicFramePr>
            <a:graphicFrameLocks noGrp="1"/>
          </p:cNvGraphicFramePr>
          <p:nvPr/>
        </p:nvGraphicFramePr>
        <p:xfrm>
          <a:off x="1703511" y="836713"/>
          <a:ext cx="8856986" cy="5616673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375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270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03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138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marL="342900" marR="0" lvl="0" indent="-322263" algn="ctr" defTabSz="449263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790575" algn="l"/>
                          <a:tab pos="1239838" algn="l"/>
                          <a:tab pos="1689100" algn="l"/>
                          <a:tab pos="2138363" algn="l"/>
                          <a:tab pos="2587625" algn="l"/>
                          <a:tab pos="3036888" algn="l"/>
                          <a:tab pos="3486150" algn="l"/>
                          <a:tab pos="3935413" algn="l"/>
                          <a:tab pos="4384675" algn="l"/>
                          <a:tab pos="4833938" algn="l"/>
                          <a:tab pos="5283200" algn="l"/>
                          <a:tab pos="5732463" algn="l"/>
                          <a:tab pos="6181725" algn="l"/>
                          <a:tab pos="6630988" algn="l"/>
                          <a:tab pos="7080250" algn="l"/>
                          <a:tab pos="7529513" algn="l"/>
                          <a:tab pos="7978775" algn="l"/>
                          <a:tab pos="8428038" algn="l"/>
                          <a:tab pos="8877300" algn="l"/>
                          <a:tab pos="9326563" algn="l"/>
                        </a:tabLst>
                      </a:pPr>
                      <a:r>
                        <a:rPr kumimoji="0" lang="ru-RU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Цель 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0000" marR="90000" marT="131976" marB="46800" anchor="ctr" horzOverflow="overflow"/>
                </a:tc>
                <a:tc>
                  <a:txBody>
                    <a:bodyPr/>
                    <a:lstStyle/>
                    <a:p>
                      <a:pPr marL="342900" marR="0" lvl="0" indent="-322263" algn="ctr" defTabSz="449263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790575" algn="l"/>
                          <a:tab pos="1239838" algn="l"/>
                          <a:tab pos="1689100" algn="l"/>
                          <a:tab pos="2138363" algn="l"/>
                          <a:tab pos="2587625" algn="l"/>
                          <a:tab pos="3036888" algn="l"/>
                          <a:tab pos="3486150" algn="l"/>
                          <a:tab pos="3935413" algn="l"/>
                          <a:tab pos="4384675" algn="l"/>
                          <a:tab pos="4833938" algn="l"/>
                          <a:tab pos="5283200" algn="l"/>
                          <a:tab pos="5732463" algn="l"/>
                          <a:tab pos="6181725" algn="l"/>
                          <a:tab pos="6630988" algn="l"/>
                          <a:tab pos="7080250" algn="l"/>
                          <a:tab pos="7529513" algn="l"/>
                          <a:tab pos="7978775" algn="l"/>
                          <a:tab pos="8428038" algn="l"/>
                          <a:tab pos="8877300" algn="l"/>
                          <a:tab pos="9326563" algn="l"/>
                        </a:tabLst>
                      </a:pPr>
                      <a:r>
                        <a:rPr kumimoji="0" lang="ru-RU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Задачи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0000" marR="90000" marT="131976" marB="46800" anchor="ctr" horzOverflow="overflow"/>
                </a:tc>
                <a:tc>
                  <a:txBody>
                    <a:bodyPr/>
                    <a:lstStyle/>
                    <a:p>
                      <a:pPr marL="342900" marR="0" lvl="0" indent="-322263" algn="ctr" defTabSz="449263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790575" algn="l"/>
                          <a:tab pos="1239838" algn="l"/>
                          <a:tab pos="1689100" algn="l"/>
                          <a:tab pos="2138363" algn="l"/>
                          <a:tab pos="2587625" algn="l"/>
                          <a:tab pos="3036888" algn="l"/>
                          <a:tab pos="3486150" algn="l"/>
                          <a:tab pos="3935413" algn="l"/>
                          <a:tab pos="4384675" algn="l"/>
                          <a:tab pos="4833938" algn="l"/>
                          <a:tab pos="5283200" algn="l"/>
                          <a:tab pos="5732463" algn="l"/>
                          <a:tab pos="6181725" algn="l"/>
                          <a:tab pos="6630988" algn="l"/>
                          <a:tab pos="7080250" algn="l"/>
                          <a:tab pos="7529513" algn="l"/>
                          <a:tab pos="7978775" algn="l"/>
                          <a:tab pos="8428038" algn="l"/>
                          <a:tab pos="8877300" algn="l"/>
                          <a:tab pos="9326563" algn="l"/>
                        </a:tabLst>
                      </a:pPr>
                      <a:r>
                        <a:rPr kumimoji="0" lang="ru-RU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Мероприятия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0000" marR="90000" marT="131976" marB="46800" anchor="ctr" horzOverflow="overflow"/>
                </a:tc>
                <a:tc>
                  <a:txBody>
                    <a:bodyPr/>
                    <a:lstStyle/>
                    <a:p>
                      <a:pPr marL="342900" marR="0" lvl="0" indent="-32400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790575" algn="l"/>
                          <a:tab pos="1239838" algn="l"/>
                          <a:tab pos="1689100" algn="l"/>
                          <a:tab pos="2138363" algn="l"/>
                          <a:tab pos="2587625" algn="l"/>
                          <a:tab pos="3036888" algn="l"/>
                          <a:tab pos="3486150" algn="l"/>
                          <a:tab pos="3935413" algn="l"/>
                          <a:tab pos="4384675" algn="l"/>
                          <a:tab pos="4833938" algn="l"/>
                          <a:tab pos="5283200" algn="l"/>
                          <a:tab pos="5732463" algn="l"/>
                          <a:tab pos="6181725" algn="l"/>
                          <a:tab pos="6630988" algn="l"/>
                          <a:tab pos="7080250" algn="l"/>
                          <a:tab pos="7529513" algn="l"/>
                          <a:tab pos="7978775" algn="l"/>
                          <a:tab pos="8428038" algn="l"/>
                          <a:tab pos="8877300" algn="l"/>
                          <a:tab pos="9326563" algn="l"/>
                        </a:tabLst>
                      </a:pPr>
                      <a:r>
                        <a:rPr kumimoji="0" lang="ru-RU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Индикаторы</a:t>
                      </a:r>
                    </a:p>
                    <a:p>
                      <a:pPr marL="342900" marR="0" lvl="0" indent="-32400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790575" algn="l"/>
                          <a:tab pos="1239838" algn="l"/>
                          <a:tab pos="1689100" algn="l"/>
                          <a:tab pos="2138363" algn="l"/>
                          <a:tab pos="2587625" algn="l"/>
                          <a:tab pos="3036888" algn="l"/>
                          <a:tab pos="3486150" algn="l"/>
                          <a:tab pos="3935413" algn="l"/>
                          <a:tab pos="4384675" algn="l"/>
                          <a:tab pos="4833938" algn="l"/>
                          <a:tab pos="5283200" algn="l"/>
                          <a:tab pos="5732463" algn="l"/>
                          <a:tab pos="6181725" algn="l"/>
                          <a:tab pos="6630988" algn="l"/>
                          <a:tab pos="7080250" algn="l"/>
                          <a:tab pos="7529513" algn="l"/>
                          <a:tab pos="7978775" algn="l"/>
                          <a:tab pos="8428038" algn="l"/>
                          <a:tab pos="8877300" algn="l"/>
                          <a:tab pos="9326563" algn="l"/>
                        </a:tabLst>
                      </a:pPr>
                      <a:r>
                        <a:rPr kumimoji="0" lang="ru-RU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результативности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0000" marR="90000" marT="97211" marB="46800" anchor="ctr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79575">
                <a:tc rowSpan="3"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Профессиональная ориентация учащихся выпускных классов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0000" marR="90000" marT="97211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Создать условия, обеспечивающие выявление и развитие одаренных детей, реализацию их потенциальных возможностей, но не готовых к выбору будущей профессии, т. е. проф.просвещение учащихся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0000" marR="90000" marT="97211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Ознакомление учащихся с современными видами трудовой деятельности, социально-экономическими и психофизиологическими особенностями различных профессий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0000" marR="90000" marT="97211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Информированность учащихся, родителей (законных представителей) с условиями на рынке труда, перечнем востребованных специалистов, и направлений подготовки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0000" marR="90000" marT="97211" marB="46800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748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400" u="none" strike="noStrike" cap="none" normalizeH="0" baseline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Разработать механизм межведомственного взаимодействия, обеспечивающий возможность ознакомления учащихся с профессиями –профессиональное консультирование</a:t>
                      </a:r>
                      <a:endParaRPr kumimoji="0" lang="ru-RU" sz="1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0000" marR="90000" marT="97211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Оказание помощи учащимся в профессиональном самоопределении и предоставление рекомендаций учащимся о направлениях профессиональной деятельности;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Посещение предприятий и ВУЗов города технического профиля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0000" marR="90000" marT="97211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Подбор учащимися совместно родителями (законными представителями),  руководителями объединений будущей профессии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0000" marR="90000" marT="97211" marB="46800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29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Обеспечить самореализацию, а также психологическую поддержку учащихся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0000" marR="90000" marT="97211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Методы, способствующие снижению психологической напряженности, формированию позитивного настроя и уверенности в будущем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0000" marR="90000" marT="97211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ru-RU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Поступление учащегося в желаемый ВУЗ, по интересующему направлению подготовки или специальности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Arial Unicode MS" pitchFamily="34" charset="-128"/>
                        <a:cs typeface="Arial" pitchFamily="34" charset="0"/>
                      </a:endParaRPr>
                    </a:p>
                  </a:txBody>
                  <a:tcPr marL="90000" marR="90000" marT="97211" marB="46800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DA1C0-A4EE-4827-812B-1550599DF191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7" name="Rectangle 4"/>
          <p:cNvSpPr>
            <a:spLocks noChangeArrowheads="1"/>
          </p:cNvSpPr>
          <p:nvPr/>
        </p:nvSpPr>
        <p:spPr bwMode="auto">
          <a:xfrm>
            <a:off x="1524000" y="44625"/>
            <a:ext cx="9144000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800" dirty="0">
                <a:latin typeface="Arial" pitchFamily="34" charset="0"/>
                <a:cs typeface="Arial" pitchFamily="34" charset="0"/>
              </a:rPr>
              <a:t>Схема взаимодействия УДО и объектов образования</a:t>
            </a:r>
          </a:p>
        </p:txBody>
      </p:sp>
      <p:grpSp>
        <p:nvGrpSpPr>
          <p:cNvPr id="10" name="Organization Chart 5"/>
          <p:cNvGrpSpPr>
            <a:grpSpLocks noChangeAspect="1"/>
          </p:cNvGrpSpPr>
          <p:nvPr/>
        </p:nvGrpSpPr>
        <p:grpSpPr bwMode="auto">
          <a:xfrm>
            <a:off x="1669527" y="764705"/>
            <a:ext cx="8950942" cy="3384023"/>
            <a:chOff x="1094" y="1260"/>
            <a:chExt cx="2975" cy="848"/>
          </a:xfrm>
        </p:grpSpPr>
        <p:cxnSp>
          <p:nvCxnSpPr>
            <p:cNvPr id="5124" name="_s5124"/>
            <p:cNvCxnSpPr>
              <a:cxnSpLocks noChangeShapeType="1"/>
              <a:stCxn id="26" idx="0"/>
              <a:endCxn id="17" idx="2"/>
            </p:cNvCxnSpPr>
            <p:nvPr/>
          </p:nvCxnSpPr>
          <p:spPr bwMode="auto">
            <a:xfrm flipV="1">
              <a:off x="2595" y="1531"/>
              <a:ext cx="0" cy="54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5125" name="_s5125"/>
            <p:cNvCxnSpPr>
              <a:cxnSpLocks noChangeShapeType="1"/>
              <a:stCxn id="23" idx="0"/>
              <a:endCxn id="26" idx="1"/>
            </p:cNvCxnSpPr>
            <p:nvPr/>
          </p:nvCxnSpPr>
          <p:spPr bwMode="auto">
            <a:xfrm rot="5400000" flipH="1" flipV="1">
              <a:off x="1784" y="1484"/>
              <a:ext cx="156" cy="551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 type="triangle" w="med" len="med"/>
              <a:tailEnd/>
            </a:ln>
          </p:spPr>
        </p:cxnSp>
        <p:cxnSp>
          <p:nvCxnSpPr>
            <p:cNvPr id="5126" name="_s5126"/>
            <p:cNvCxnSpPr>
              <a:cxnSpLocks noChangeShapeType="1"/>
              <a:stCxn id="22" idx="0"/>
              <a:endCxn id="26" idx="3"/>
            </p:cNvCxnSpPr>
            <p:nvPr/>
          </p:nvCxnSpPr>
          <p:spPr bwMode="auto">
            <a:xfrm rot="16200000" flipV="1">
              <a:off x="3259" y="1475"/>
              <a:ext cx="156" cy="569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 type="triangle" w="med" len="med"/>
              <a:tailEnd/>
            </a:ln>
          </p:spPr>
        </p:cxnSp>
        <p:cxnSp>
          <p:nvCxnSpPr>
            <p:cNvPr id="5127" name="_s5127"/>
            <p:cNvCxnSpPr>
              <a:cxnSpLocks noChangeShapeType="1"/>
              <a:stCxn id="21" idx="3"/>
              <a:endCxn id="17" idx="1"/>
            </p:cNvCxnSpPr>
            <p:nvPr/>
          </p:nvCxnSpPr>
          <p:spPr bwMode="auto">
            <a:xfrm>
              <a:off x="1958" y="1393"/>
              <a:ext cx="133" cy="2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</p:cxnSp>
        <p:cxnSp>
          <p:nvCxnSpPr>
            <p:cNvPr id="5128" name="_s5128"/>
            <p:cNvCxnSpPr>
              <a:cxnSpLocks noChangeShapeType="1"/>
              <a:stCxn id="17" idx="3"/>
              <a:endCxn id="19" idx="1"/>
            </p:cNvCxnSpPr>
            <p:nvPr/>
          </p:nvCxnSpPr>
          <p:spPr bwMode="auto">
            <a:xfrm flipV="1">
              <a:off x="3099" y="1393"/>
              <a:ext cx="106" cy="2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5129" name="_s5129"/>
            <p:cNvCxnSpPr>
              <a:cxnSpLocks noChangeShapeType="1"/>
              <a:stCxn id="26" idx="0"/>
              <a:endCxn id="17" idx="2"/>
            </p:cNvCxnSpPr>
            <p:nvPr/>
          </p:nvCxnSpPr>
          <p:spPr bwMode="auto">
            <a:xfrm flipV="1">
              <a:off x="2595" y="1531"/>
              <a:ext cx="0" cy="54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</p:cxnSp>
        <p:sp>
          <p:nvSpPr>
            <p:cNvPr id="17" name="_s5130"/>
            <p:cNvSpPr>
              <a:spLocks noChangeArrowheads="1"/>
            </p:cNvSpPr>
            <p:nvPr/>
          </p:nvSpPr>
          <p:spPr bwMode="auto">
            <a:xfrm>
              <a:off x="2091" y="1260"/>
              <a:ext cx="1009" cy="271"/>
            </a:xfrm>
            <a:prstGeom prst="roundRect">
              <a:avLst>
                <a:gd name="adj" fmla="val 16667"/>
              </a:avLst>
            </a:prstGeom>
            <a:solidFill>
              <a:schemeClr val="accent4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dirty="0">
                  <a:latin typeface="Arial" charset="0"/>
                  <a:cs typeface="Arial" charset="0"/>
                </a:rPr>
                <a:t>«ЦТТ «Гефест»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dirty="0">
                  <a:latin typeface="Arial" charset="0"/>
                  <a:cs typeface="Arial" charset="0"/>
                </a:rPr>
                <a:t> лаборатория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dirty="0">
                  <a:latin typeface="Arial" charset="0"/>
                  <a:cs typeface="Arial" charset="0"/>
                </a:rPr>
                <a:t>«Изобретательства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dirty="0">
                  <a:latin typeface="Arial" charset="0"/>
                  <a:cs typeface="Arial" charset="0"/>
                </a:rPr>
                <a:t>и прототипирования»</a:t>
              </a:r>
            </a:p>
          </p:txBody>
        </p:sp>
        <p:sp>
          <p:nvSpPr>
            <p:cNvPr id="18" name="_s5131"/>
            <p:cNvSpPr>
              <a:spLocks noChangeArrowheads="1"/>
            </p:cNvSpPr>
            <p:nvPr/>
          </p:nvSpPr>
          <p:spPr bwMode="auto">
            <a:xfrm>
              <a:off x="2137" y="1837"/>
              <a:ext cx="913" cy="266"/>
            </a:xfrm>
            <a:prstGeom prst="roundRect">
              <a:avLst>
                <a:gd name="adj" fmla="val 16718"/>
              </a:avLst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87313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dirty="0">
                  <a:latin typeface="Arial" charset="0"/>
                  <a:cs typeface="Arial" charset="0"/>
                </a:rPr>
                <a:t>Взаимодействие </a:t>
              </a:r>
            </a:p>
            <a:p>
              <a:pPr marL="87313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dirty="0">
                  <a:latin typeface="Arial" charset="0"/>
                  <a:cs typeface="Arial" charset="0"/>
                </a:rPr>
                <a:t>НПА Технопарк АТ</a:t>
              </a:r>
            </a:p>
          </p:txBody>
        </p:sp>
        <p:sp>
          <p:nvSpPr>
            <p:cNvPr id="19" name="_s5132"/>
            <p:cNvSpPr>
              <a:spLocks noChangeArrowheads="1"/>
            </p:cNvSpPr>
            <p:nvPr/>
          </p:nvSpPr>
          <p:spPr bwMode="auto">
            <a:xfrm>
              <a:off x="3205" y="1296"/>
              <a:ext cx="864" cy="194"/>
            </a:xfrm>
            <a:prstGeom prst="roundRect">
              <a:avLst>
                <a:gd name="adj" fmla="val 16667"/>
              </a:avLst>
            </a:prstGeom>
            <a:solidFill>
              <a:srgbClr val="CCFF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dirty="0">
                  <a:latin typeface="Arial" charset="0"/>
                  <a:cs typeface="Arial" charset="0"/>
                </a:rPr>
                <a:t>ОУ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dirty="0">
                  <a:latin typeface="Arial" charset="0"/>
                  <a:cs typeface="Arial" charset="0"/>
                </a:rPr>
                <a:t>Калининского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dirty="0">
                  <a:latin typeface="Arial" charset="0"/>
                  <a:cs typeface="Arial" charset="0"/>
                </a:rPr>
                <a:t>района и г. Уфа</a:t>
              </a:r>
            </a:p>
          </p:txBody>
        </p:sp>
        <p:cxnSp>
          <p:nvCxnSpPr>
            <p:cNvPr id="2" name="AutoShape 14"/>
            <p:cNvCxnSpPr>
              <a:cxnSpLocks noChangeShapeType="1"/>
              <a:stCxn id="19" idx="1"/>
              <a:endCxn id="17" idx="3"/>
            </p:cNvCxnSpPr>
            <p:nvPr/>
          </p:nvCxnSpPr>
          <p:spPr bwMode="auto">
            <a:xfrm flipH="1">
              <a:off x="3099" y="1393"/>
              <a:ext cx="106" cy="2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</p:cxnSp>
        <p:sp>
          <p:nvSpPr>
            <p:cNvPr id="21" name="_s5134"/>
            <p:cNvSpPr>
              <a:spLocks noChangeArrowheads="1"/>
            </p:cNvSpPr>
            <p:nvPr/>
          </p:nvSpPr>
          <p:spPr bwMode="auto">
            <a:xfrm>
              <a:off x="1094" y="1296"/>
              <a:ext cx="864" cy="194"/>
            </a:xfrm>
            <a:prstGeom prst="roundRect">
              <a:avLst>
                <a:gd name="adj" fmla="val 16667"/>
              </a:avLst>
            </a:prstGeom>
            <a:solidFill>
              <a:srgbClr val="CCFF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>
                  <a:latin typeface="Arial" charset="0"/>
                  <a:cs typeface="Arial" charset="0"/>
                </a:rPr>
                <a:t>Учреждения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>
                  <a:latin typeface="Arial" charset="0"/>
                  <a:cs typeface="Arial" charset="0"/>
                </a:rPr>
                <a:t>высшего образования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>
                  <a:latin typeface="Arial" charset="0"/>
                  <a:cs typeface="Arial" charset="0"/>
                </a:rPr>
                <a:t>технического профиля</a:t>
              </a:r>
            </a:p>
          </p:txBody>
        </p:sp>
        <p:sp>
          <p:nvSpPr>
            <p:cNvPr id="22" name="_s5135"/>
            <p:cNvSpPr>
              <a:spLocks noChangeArrowheads="1"/>
            </p:cNvSpPr>
            <p:nvPr/>
          </p:nvSpPr>
          <p:spPr bwMode="auto">
            <a:xfrm>
              <a:off x="3187" y="1837"/>
              <a:ext cx="868" cy="271"/>
            </a:xfrm>
            <a:prstGeom prst="roundRect">
              <a:avLst>
                <a:gd name="adj" fmla="val 23148"/>
              </a:avLst>
            </a:prstGeom>
            <a:solidFill>
              <a:srgbClr val="FFCC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>
                  <a:latin typeface="Arial" charset="0"/>
                  <a:cs typeface="Arial" charset="0"/>
                </a:rPr>
                <a:t>Внедрение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>
                  <a:latin typeface="Arial" charset="0"/>
                  <a:cs typeface="Arial" charset="0"/>
                </a:rPr>
                <a:t>изобретений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>
                  <a:latin typeface="Arial" charset="0"/>
                  <a:cs typeface="Arial" charset="0"/>
                </a:rPr>
                <a:t>учащихся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>
                  <a:latin typeface="Arial" charset="0"/>
                  <a:cs typeface="Arial" charset="0"/>
                </a:rPr>
                <a:t>в производство</a:t>
              </a:r>
            </a:p>
          </p:txBody>
        </p:sp>
        <p:sp>
          <p:nvSpPr>
            <p:cNvPr id="23" name="_s5136"/>
            <p:cNvSpPr>
              <a:spLocks noChangeArrowheads="1"/>
            </p:cNvSpPr>
            <p:nvPr/>
          </p:nvSpPr>
          <p:spPr bwMode="auto">
            <a:xfrm>
              <a:off x="1153" y="1837"/>
              <a:ext cx="867" cy="266"/>
            </a:xfrm>
            <a:prstGeom prst="roundRect">
              <a:avLst>
                <a:gd name="adj" fmla="val 16667"/>
              </a:avLst>
            </a:prstGeom>
            <a:solidFill>
              <a:srgbClr val="FFCC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dirty="0">
                  <a:latin typeface="Arial" charset="0"/>
                  <a:cs typeface="Arial" charset="0"/>
                </a:rPr>
                <a:t>Поступление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dirty="0">
                  <a:latin typeface="Arial" charset="0"/>
                  <a:cs typeface="Arial" charset="0"/>
                </a:rPr>
                <a:t>в ВУЗы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dirty="0">
                  <a:latin typeface="Arial" charset="0"/>
                  <a:cs typeface="Arial" charset="0"/>
                </a:rPr>
                <a:t>технического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dirty="0">
                  <a:latin typeface="Arial" charset="0"/>
                  <a:cs typeface="Arial" charset="0"/>
                </a:rPr>
                <a:t>профиля</a:t>
              </a:r>
            </a:p>
          </p:txBody>
        </p:sp>
        <p:cxnSp>
          <p:nvCxnSpPr>
            <p:cNvPr id="3" name="AutoShape 17"/>
            <p:cNvCxnSpPr>
              <a:cxnSpLocks noChangeShapeType="1"/>
              <a:stCxn id="23" idx="3"/>
              <a:endCxn id="18" idx="1"/>
            </p:cNvCxnSpPr>
            <p:nvPr/>
          </p:nvCxnSpPr>
          <p:spPr bwMode="auto">
            <a:xfrm>
              <a:off x="2020" y="1970"/>
              <a:ext cx="117" cy="0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</p:spPr>
        </p:cxnSp>
        <p:cxnSp>
          <p:nvCxnSpPr>
            <p:cNvPr id="5" name="AutoShape 31"/>
            <p:cNvCxnSpPr>
              <a:cxnSpLocks noChangeShapeType="1"/>
              <a:stCxn id="22" idx="1"/>
              <a:endCxn id="18" idx="3"/>
            </p:cNvCxnSpPr>
            <p:nvPr/>
          </p:nvCxnSpPr>
          <p:spPr bwMode="auto">
            <a:xfrm flipH="1" flipV="1">
              <a:off x="3050" y="1970"/>
              <a:ext cx="137" cy="3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</p:spPr>
        </p:cxnSp>
        <p:sp>
          <p:nvSpPr>
            <p:cNvPr id="26" name="_s5139"/>
            <p:cNvSpPr>
              <a:spLocks noChangeArrowheads="1"/>
            </p:cNvSpPr>
            <p:nvPr/>
          </p:nvSpPr>
          <p:spPr bwMode="auto">
            <a:xfrm>
              <a:off x="2137" y="1585"/>
              <a:ext cx="915" cy="193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dirty="0">
                  <a:latin typeface="Arial" charset="0"/>
                  <a:cs typeface="Arial" charset="0"/>
                </a:rPr>
                <a:t>Проект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dirty="0">
                  <a:latin typeface="Arial" charset="0"/>
                  <a:cs typeface="Arial" charset="0"/>
                </a:rPr>
                <a:t>«Профессиональная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dirty="0">
                  <a:latin typeface="Arial" charset="0"/>
                  <a:cs typeface="Arial" charset="0"/>
                </a:rPr>
                <a:t>ориентация учащихся»</a:t>
              </a:r>
            </a:p>
          </p:txBody>
        </p:sp>
        <p:cxnSp>
          <p:nvCxnSpPr>
            <p:cNvPr id="6" name="AutoShape 34"/>
            <p:cNvCxnSpPr>
              <a:cxnSpLocks noChangeShapeType="1"/>
              <a:stCxn id="26" idx="2"/>
              <a:endCxn id="18" idx="0"/>
            </p:cNvCxnSpPr>
            <p:nvPr/>
          </p:nvCxnSpPr>
          <p:spPr bwMode="auto">
            <a:xfrm flipH="1">
              <a:off x="2594" y="1778"/>
              <a:ext cx="1" cy="60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</p:cxnSp>
      </p:grpSp>
      <p:sp>
        <p:nvSpPr>
          <p:cNvPr id="28" name="Номер слайда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DA1C0-A4EE-4827-812B-1550599DF191}" type="slidenum">
              <a:rPr lang="ru-RU" smtClean="0"/>
              <a:pPr/>
              <a:t>17</a:t>
            </a:fld>
            <a:endParaRPr lang="ru-RU"/>
          </a:p>
        </p:txBody>
      </p:sp>
      <p:pic>
        <p:nvPicPr>
          <p:cNvPr id="3074" name="Picture 2" descr="http://gefest-deti.ru/wp-content/gallery/29-09-2017-soglashenie-o-sotrudnichestve/29_09_17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67608" y="4219558"/>
            <a:ext cx="7128792" cy="25218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1"/>
            <a:ext cx="8229600" cy="10001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Достижения учащихся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1837A4-697E-464A-9B8F-71DDDF0E486D}" type="slidenum">
              <a:rPr lang="ru-RU"/>
              <a:pPr>
                <a:defRPr/>
              </a:pPr>
              <a:t>18</a:t>
            </a:fld>
            <a:endParaRPr lang="ru-RU"/>
          </a:p>
        </p:txBody>
      </p:sp>
      <p:pic>
        <p:nvPicPr>
          <p:cNvPr id="18436" name="Picture 3" descr="F:\ТехноПарк файлы\баннер технопарк\логотип технопрак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61350" y="5589589"/>
            <a:ext cx="229870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2" descr="F:\Новая папка\КАМЕНЕЦ ДИПЛОМ ДАУРЕАТА 1 СТ..T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5721" y="1052736"/>
            <a:ext cx="3529013" cy="249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3" descr="F:\Новая папка\каменец МАН РБ 1 место-1.TIF"/>
          <p:cNvPicPr>
            <a:picLocks noChangeAspect="1" noChangeArrowheads="1"/>
          </p:cNvPicPr>
          <p:nvPr/>
        </p:nvPicPr>
        <p:blipFill>
          <a:blip r:embed="rId4" cstate="print"/>
          <a:srcRect r="1834"/>
          <a:stretch>
            <a:fillRect/>
          </a:stretch>
        </p:blipFill>
        <p:spPr bwMode="auto">
          <a:xfrm>
            <a:off x="6600056" y="764704"/>
            <a:ext cx="2076450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5" descr="F:\Новая папка\Михайлов МАН РБ 2 место-1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77194" y="188094"/>
            <a:ext cx="2114550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4" descr="F:\Новая папка\Копия шустрик КАМЕНЕЦ ДЕНИС-1.T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47729" y="2780382"/>
            <a:ext cx="1935163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F:\Новая папка\Диплом от Ялалова Михайлову 21.10.2015 г-1.T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16080" y="2924944"/>
            <a:ext cx="2119312" cy="306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F:\17-18\Проекты 17-18\ЦТТ Гефст Диплом Пром.форум.2017 г-1!.jpg"/>
          <p:cNvPicPr>
            <a:picLocks noChangeAspect="1" noChangeArrowheads="1"/>
          </p:cNvPicPr>
          <p:nvPr/>
        </p:nvPicPr>
        <p:blipFill>
          <a:blip r:embed="rId8" cstate="print"/>
          <a:srcRect l="953" t="674" r="2842"/>
          <a:stretch>
            <a:fillRect/>
          </a:stretch>
        </p:blipFill>
        <p:spPr bwMode="auto">
          <a:xfrm>
            <a:off x="4871865" y="3501008"/>
            <a:ext cx="2191993" cy="3199806"/>
          </a:xfrm>
          <a:prstGeom prst="rect">
            <a:avLst/>
          </a:prstGeom>
          <a:noFill/>
        </p:spPr>
      </p:pic>
      <p:pic>
        <p:nvPicPr>
          <p:cNvPr id="1027" name="Picture 3" descr="F:\17-18\Проекты 17-18\дипломы ВДНХ-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524000" y="2996952"/>
            <a:ext cx="2201612" cy="3112864"/>
          </a:xfrm>
          <a:prstGeom prst="rect">
            <a:avLst/>
          </a:prstGeom>
          <a:noFill/>
        </p:spPr>
      </p:pic>
      <p:pic>
        <p:nvPicPr>
          <p:cNvPr id="1028" name="Picture 4" descr="F:\17-18\Проекты 17-18\диплом Одаренный школьник 2016г.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147720" y="260649"/>
            <a:ext cx="2520280" cy="33866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1"/>
          <p:cNvGrpSpPr>
            <a:grpSpLocks/>
          </p:cNvGrpSpPr>
          <p:nvPr/>
        </p:nvGrpSpPr>
        <p:grpSpPr bwMode="auto">
          <a:xfrm>
            <a:off x="822202" y="1138313"/>
            <a:ext cx="10262344" cy="5400600"/>
            <a:chOff x="152400" y="1371600"/>
            <a:chExt cx="8777288" cy="4083050"/>
          </a:xfrm>
        </p:grpSpPr>
        <p:sp>
          <p:nvSpPr>
            <p:cNvPr id="4" name="AutoShape 1"/>
            <p:cNvSpPr>
              <a:spLocks noChangeArrowheads="1"/>
            </p:cNvSpPr>
            <p:nvPr/>
          </p:nvSpPr>
          <p:spPr bwMode="auto">
            <a:xfrm flipV="1">
              <a:off x="2362200" y="4724400"/>
              <a:ext cx="1981200" cy="703263"/>
            </a:xfrm>
            <a:custGeom>
              <a:avLst/>
              <a:gdLst>
                <a:gd name="G0" fmla="+- 43936 0 0"/>
                <a:gd name="G1" fmla="+- 1 0 0"/>
                <a:gd name="G2" fmla="+- 2 0 0"/>
                <a:gd name="G3" fmla="*/ 1 64627 512"/>
                <a:gd name="T0" fmla="*/ 1981200 w 21600"/>
                <a:gd name="T1" fmla="*/ 351632 h 21600"/>
                <a:gd name="T2" fmla="*/ 990600 w 21600"/>
                <a:gd name="T3" fmla="*/ 703263 h 21600"/>
                <a:gd name="T4" fmla="*/ 0 w 21600"/>
                <a:gd name="T5" fmla="*/ 351632 h 21600"/>
                <a:gd name="T6" fmla="*/ 990600 w 21600"/>
                <a:gd name="T7" fmla="*/ 0 h 21600"/>
                <a:gd name="T8" fmla="*/ 1800 w 21600"/>
                <a:gd name="T9" fmla="*/ 1800 h 21600"/>
                <a:gd name="T10" fmla="*/ 19800 w 21600"/>
                <a:gd name="T11" fmla="*/ 19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4680" cap="sq">
              <a:solidFill>
                <a:srgbClr val="666666"/>
              </a:solidFill>
              <a:miter lim="800000"/>
              <a:headEnd/>
              <a:tailEnd/>
            </a:ln>
            <a:effectLst>
              <a:outerShdw dist="107933" dir="2700000" algn="ctr" rotWithShape="0">
                <a:srgbClr val="69676D">
                  <a:alpha val="50027"/>
                </a:srgbClr>
              </a:outerShdw>
            </a:effectLst>
          </p:spPr>
          <p:txBody>
            <a:bodyPr rot="10800000" wrap="none" lIns="0" tIns="0" rIns="0" bIns="0" anchor="ctr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200" dirty="0">
                  <a:latin typeface="Arial" pitchFamily="34" charset="0"/>
                  <a:cs typeface="Arial" pitchFamily="34" charset="0"/>
                </a:rPr>
                <a:t>Разработка </a:t>
              </a:r>
            </a:p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200" dirty="0">
                  <a:latin typeface="Arial" pitchFamily="34" charset="0"/>
                  <a:cs typeface="Arial" pitchFamily="34" charset="0"/>
                </a:rPr>
                <a:t>научно-исследовательских </a:t>
              </a:r>
            </a:p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200" dirty="0">
                  <a:latin typeface="Arial" pitchFamily="34" charset="0"/>
                  <a:cs typeface="Arial" pitchFamily="34" charset="0"/>
                </a:rPr>
                <a:t>проектов</a:t>
              </a:r>
            </a:p>
          </p:txBody>
        </p:sp>
        <p:sp>
          <p:nvSpPr>
            <p:cNvPr id="5" name="AutoShape 2"/>
            <p:cNvSpPr>
              <a:spLocks noChangeArrowheads="1"/>
            </p:cNvSpPr>
            <p:nvPr/>
          </p:nvSpPr>
          <p:spPr bwMode="auto">
            <a:xfrm flipV="1">
              <a:off x="6934200" y="4751388"/>
              <a:ext cx="1993900" cy="703262"/>
            </a:xfrm>
            <a:custGeom>
              <a:avLst/>
              <a:gdLst>
                <a:gd name="G0" fmla="+- 43936 0 0"/>
                <a:gd name="G1" fmla="+- 1 0 0"/>
                <a:gd name="G2" fmla="+- 2 0 0"/>
                <a:gd name="G3" fmla="*/ 1 64627 512"/>
                <a:gd name="T0" fmla="*/ 1993900 w 21600"/>
                <a:gd name="T1" fmla="*/ 351632 h 21600"/>
                <a:gd name="T2" fmla="*/ 996950 w 21600"/>
                <a:gd name="T3" fmla="*/ 703263 h 21600"/>
                <a:gd name="T4" fmla="*/ 0 w 21600"/>
                <a:gd name="T5" fmla="*/ 351632 h 21600"/>
                <a:gd name="T6" fmla="*/ 996950 w 21600"/>
                <a:gd name="T7" fmla="*/ 0 h 21600"/>
                <a:gd name="T8" fmla="*/ 1800 w 21600"/>
                <a:gd name="T9" fmla="*/ 1800 h 21600"/>
                <a:gd name="T10" fmla="*/ 19800 w 21600"/>
                <a:gd name="T11" fmla="*/ 19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5"/>
            </a:solidFill>
            <a:ln w="4680" cap="sq">
              <a:solidFill>
                <a:srgbClr val="666666"/>
              </a:solidFill>
              <a:miter lim="800000"/>
              <a:headEnd/>
              <a:tailEnd/>
            </a:ln>
            <a:effectLst>
              <a:outerShdw dist="107933" dir="2700000" algn="ctr" rotWithShape="0">
                <a:srgbClr val="69676D">
                  <a:alpha val="50027"/>
                </a:srgbClr>
              </a:outerShdw>
            </a:effectLst>
          </p:spPr>
          <p:txBody>
            <a:bodyPr rot="10800000" wrap="none" lIns="0" tIns="0" rIns="0" bIns="0" anchor="ctr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200">
                  <a:latin typeface="Arial" pitchFamily="34" charset="0"/>
                  <a:cs typeface="Arial" pitchFamily="34" charset="0"/>
                </a:rPr>
                <a:t>Внедрение разработок</a:t>
              </a:r>
            </a:p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200">
                  <a:latin typeface="Arial" pitchFamily="34" charset="0"/>
                  <a:cs typeface="Arial" pitchFamily="34" charset="0"/>
                </a:rPr>
                <a:t>в производство</a:t>
              </a:r>
            </a:p>
          </p:txBody>
        </p:sp>
        <p:sp>
          <p:nvSpPr>
            <p:cNvPr id="6" name="AutoShape 3"/>
            <p:cNvSpPr>
              <a:spLocks noChangeArrowheads="1"/>
            </p:cNvSpPr>
            <p:nvPr/>
          </p:nvSpPr>
          <p:spPr bwMode="auto">
            <a:xfrm flipV="1">
              <a:off x="4419600" y="4724400"/>
              <a:ext cx="2452688" cy="703263"/>
            </a:xfrm>
            <a:custGeom>
              <a:avLst/>
              <a:gdLst>
                <a:gd name="G0" fmla="+- 43936 0 0"/>
                <a:gd name="G1" fmla="+- 1 0 0"/>
                <a:gd name="G2" fmla="+- 2 0 0"/>
                <a:gd name="G3" fmla="*/ 1 64627 512"/>
                <a:gd name="T0" fmla="*/ 2452688 w 21600"/>
                <a:gd name="T1" fmla="*/ 351632 h 21600"/>
                <a:gd name="T2" fmla="*/ 1226344 w 21600"/>
                <a:gd name="T3" fmla="*/ 703263 h 21600"/>
                <a:gd name="T4" fmla="*/ 0 w 21600"/>
                <a:gd name="T5" fmla="*/ 351632 h 21600"/>
                <a:gd name="T6" fmla="*/ 1226344 w 21600"/>
                <a:gd name="T7" fmla="*/ 0 h 21600"/>
                <a:gd name="T8" fmla="*/ 1800 w 21600"/>
                <a:gd name="T9" fmla="*/ 1800 h 21600"/>
                <a:gd name="T10" fmla="*/ 19800 w 21600"/>
                <a:gd name="T11" fmla="*/ 19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00B0F0"/>
            </a:solidFill>
            <a:ln w="4680" cap="sq">
              <a:solidFill>
                <a:srgbClr val="666666"/>
              </a:solidFill>
              <a:miter lim="800000"/>
              <a:headEnd/>
              <a:tailEnd/>
            </a:ln>
            <a:effectLst>
              <a:outerShdw dist="107950" dir="2700000" algn="ctr" rotWithShape="0">
                <a:schemeClr val="bg1">
                  <a:lumMod val="65000"/>
                </a:schemeClr>
              </a:outerShdw>
            </a:effectLst>
          </p:spPr>
          <p:txBody>
            <a:bodyPr rot="10800000" wrap="none" lIns="0" tIns="0" rIns="0" bIns="0" anchor="ctr"/>
            <a:lstStyle/>
            <a:p>
              <a:pPr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200" dirty="0">
                  <a:latin typeface="Arial" pitchFamily="34" charset="0"/>
                  <a:cs typeface="Arial" pitchFamily="34" charset="0"/>
                </a:rPr>
                <a:t>Участие и победы во </a:t>
              </a:r>
            </a:p>
            <a:p>
              <a:pPr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200" dirty="0">
                  <a:latin typeface="Arial" pitchFamily="34" charset="0"/>
                  <a:cs typeface="Arial" pitchFamily="34" charset="0"/>
                </a:rPr>
                <a:t>всероссийских и </a:t>
              </a:r>
            </a:p>
            <a:p>
              <a:pPr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200" dirty="0">
                  <a:latin typeface="Arial" pitchFamily="34" charset="0"/>
                  <a:cs typeface="Arial" pitchFamily="34" charset="0"/>
                </a:rPr>
                <a:t>международных конкурсах </a:t>
              </a:r>
            </a:p>
            <a:p>
              <a:pPr>
                <a:lnSpc>
                  <a:spcPct val="95000"/>
                </a:lnSpc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200" dirty="0">
                  <a:latin typeface="Arial" pitchFamily="34" charset="0"/>
                  <a:cs typeface="Arial" pitchFamily="34" charset="0"/>
                </a:rPr>
                <a:t>технического творчества</a:t>
              </a:r>
            </a:p>
          </p:txBody>
        </p:sp>
        <p:sp>
          <p:nvSpPr>
            <p:cNvPr id="7" name="AutoShape 4"/>
            <p:cNvSpPr>
              <a:spLocks noChangeArrowheads="1"/>
            </p:cNvSpPr>
            <p:nvPr/>
          </p:nvSpPr>
          <p:spPr bwMode="auto">
            <a:xfrm flipV="1">
              <a:off x="152400" y="4722813"/>
              <a:ext cx="2133600" cy="685800"/>
            </a:xfrm>
            <a:custGeom>
              <a:avLst/>
              <a:gdLst>
                <a:gd name="G0" fmla="+- 43936 0 0"/>
                <a:gd name="G1" fmla="+- 1 0 0"/>
                <a:gd name="G2" fmla="+- 2 0 0"/>
                <a:gd name="G3" fmla="*/ 1 64627 512"/>
                <a:gd name="T0" fmla="*/ 2133600 w 21600"/>
                <a:gd name="T1" fmla="*/ 342900 h 21600"/>
                <a:gd name="T2" fmla="*/ 1066800 w 21600"/>
                <a:gd name="T3" fmla="*/ 685800 h 21600"/>
                <a:gd name="T4" fmla="*/ 0 w 21600"/>
                <a:gd name="T5" fmla="*/ 342900 h 21600"/>
                <a:gd name="T6" fmla="*/ 1066800 w 21600"/>
                <a:gd name="T7" fmla="*/ 0 h 21600"/>
                <a:gd name="T8" fmla="*/ 1800 w 21600"/>
                <a:gd name="T9" fmla="*/ 1800 h 21600"/>
                <a:gd name="T10" fmla="*/ 19800 w 21600"/>
                <a:gd name="T11" fmla="*/ 19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4680" cap="sq">
              <a:solidFill>
                <a:srgbClr val="666666"/>
              </a:solidFill>
              <a:miter lim="800000"/>
              <a:headEnd/>
              <a:tailEnd/>
            </a:ln>
            <a:effectLst>
              <a:outerShdw dist="107933" dir="2700000" algn="ctr" rotWithShape="0">
                <a:srgbClr val="69676D">
                  <a:alpha val="50027"/>
                </a:srgbClr>
              </a:outerShdw>
            </a:effectLst>
          </p:spPr>
          <p:txBody>
            <a:bodyPr rot="10800000" wrap="none" lIns="0" tIns="0" rIns="0" bIns="0" anchor="ctr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200" dirty="0">
                  <a:latin typeface="Arial" pitchFamily="34" charset="0"/>
                  <a:cs typeface="Arial" pitchFamily="34" charset="0"/>
                </a:rPr>
                <a:t>Знакомство </a:t>
              </a:r>
            </a:p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200" dirty="0">
                  <a:latin typeface="Arial" pitchFamily="34" charset="0"/>
                  <a:cs typeface="Arial" pitchFamily="34" charset="0"/>
                </a:rPr>
                <a:t>с предметом </a:t>
              </a:r>
            </a:p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200" dirty="0">
                  <a:latin typeface="Arial" pitchFamily="34" charset="0"/>
                  <a:cs typeface="Arial" pitchFamily="34" charset="0"/>
                </a:rPr>
                <a:t>(теоретическая подготовка)</a:t>
              </a:r>
            </a:p>
          </p:txBody>
        </p:sp>
        <p:sp>
          <p:nvSpPr>
            <p:cNvPr id="8" name="AutoShape 5"/>
            <p:cNvSpPr>
              <a:spLocks noChangeArrowheads="1"/>
            </p:cNvSpPr>
            <p:nvPr/>
          </p:nvSpPr>
          <p:spPr bwMode="auto">
            <a:xfrm flipV="1">
              <a:off x="2362200" y="3962400"/>
              <a:ext cx="1981200" cy="703263"/>
            </a:xfrm>
            <a:custGeom>
              <a:avLst/>
              <a:gdLst>
                <a:gd name="G0" fmla="+- 43936 0 0"/>
                <a:gd name="G1" fmla="+- 1 0 0"/>
                <a:gd name="G2" fmla="+- 2 0 0"/>
                <a:gd name="G3" fmla="*/ 1 64627 512"/>
                <a:gd name="T0" fmla="*/ 1981200 w 21600"/>
                <a:gd name="T1" fmla="*/ 351632 h 21600"/>
                <a:gd name="T2" fmla="*/ 990600 w 21600"/>
                <a:gd name="T3" fmla="*/ 703263 h 21600"/>
                <a:gd name="T4" fmla="*/ 0 w 21600"/>
                <a:gd name="T5" fmla="*/ 351632 h 21600"/>
                <a:gd name="T6" fmla="*/ 990600 w 21600"/>
                <a:gd name="T7" fmla="*/ 0 h 21600"/>
                <a:gd name="T8" fmla="*/ 1800 w 21600"/>
                <a:gd name="T9" fmla="*/ 1800 h 21600"/>
                <a:gd name="T10" fmla="*/ 19800 w 21600"/>
                <a:gd name="T11" fmla="*/ 19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4680" cap="sq">
              <a:solidFill>
                <a:srgbClr val="666666"/>
              </a:solidFill>
              <a:miter lim="800000"/>
              <a:headEnd/>
              <a:tailEnd/>
            </a:ln>
            <a:effectLst>
              <a:outerShdw dist="107933" dir="2700000" algn="ctr" rotWithShape="0">
                <a:srgbClr val="69676D">
                  <a:alpha val="50027"/>
                </a:srgbClr>
              </a:outerShdw>
            </a:effectLst>
          </p:spPr>
          <p:txBody>
            <a:bodyPr rot="10800000" wrap="none" lIns="0" tIns="0" rIns="0" bIns="0" anchor="ctr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200" dirty="0">
                  <a:latin typeface="Arial" pitchFamily="34" charset="0"/>
                  <a:cs typeface="Arial" pitchFamily="34" charset="0"/>
                </a:rPr>
                <a:t>Углубленное изучение </a:t>
              </a:r>
            </a:p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200" dirty="0">
                  <a:latin typeface="Arial" pitchFamily="34" charset="0"/>
                  <a:cs typeface="Arial" pitchFamily="34" charset="0"/>
                </a:rPr>
                <a:t>предметов технического</a:t>
              </a:r>
            </a:p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200" dirty="0">
                  <a:latin typeface="Arial" pitchFamily="34" charset="0"/>
                  <a:cs typeface="Arial" pitchFamily="34" charset="0"/>
                </a:rPr>
                <a:t>профиля</a:t>
              </a:r>
            </a:p>
          </p:txBody>
        </p:sp>
        <p:sp>
          <p:nvSpPr>
            <p:cNvPr id="9" name="AutoShape 6"/>
            <p:cNvSpPr>
              <a:spLocks noChangeArrowheads="1"/>
            </p:cNvSpPr>
            <p:nvPr/>
          </p:nvSpPr>
          <p:spPr bwMode="auto">
            <a:xfrm flipV="1">
              <a:off x="6935788" y="2438400"/>
              <a:ext cx="1993900" cy="703263"/>
            </a:xfrm>
            <a:custGeom>
              <a:avLst/>
              <a:gdLst>
                <a:gd name="G0" fmla="+- 43936 0 0"/>
                <a:gd name="G1" fmla="+- 1 0 0"/>
                <a:gd name="G2" fmla="+- 2 0 0"/>
                <a:gd name="G3" fmla="*/ 1 64627 512"/>
                <a:gd name="T0" fmla="*/ 1993900 w 21600"/>
                <a:gd name="T1" fmla="*/ 351632 h 21600"/>
                <a:gd name="T2" fmla="*/ 996950 w 21600"/>
                <a:gd name="T3" fmla="*/ 703263 h 21600"/>
                <a:gd name="T4" fmla="*/ 0 w 21600"/>
                <a:gd name="T5" fmla="*/ 351632 h 21600"/>
                <a:gd name="T6" fmla="*/ 996950 w 21600"/>
                <a:gd name="T7" fmla="*/ 0 h 21600"/>
                <a:gd name="T8" fmla="*/ 1800 w 21600"/>
                <a:gd name="T9" fmla="*/ 1800 h 21600"/>
                <a:gd name="T10" fmla="*/ 19800 w 21600"/>
                <a:gd name="T11" fmla="*/ 19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5"/>
            </a:solidFill>
            <a:ln w="4680" cap="sq">
              <a:solidFill>
                <a:srgbClr val="666666"/>
              </a:solidFill>
              <a:miter lim="800000"/>
              <a:headEnd/>
              <a:tailEnd/>
            </a:ln>
            <a:effectLst>
              <a:outerShdw dist="107933" dir="2700000" algn="ctr" rotWithShape="0">
                <a:srgbClr val="69676D">
                  <a:alpha val="50027"/>
                </a:srgbClr>
              </a:outerShdw>
            </a:effectLst>
          </p:spPr>
          <p:txBody>
            <a:bodyPr rot="10800000" wrap="none" lIns="0" tIns="0" rIns="0" bIns="0" anchor="ctr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200">
                  <a:latin typeface="Arial" pitchFamily="34" charset="0"/>
                  <a:cs typeface="Arial" pitchFamily="34" charset="0"/>
                </a:rPr>
                <a:t>Трудоустройство </a:t>
              </a:r>
            </a:p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200">
                  <a:latin typeface="Arial" pitchFamily="34" charset="0"/>
                  <a:cs typeface="Arial" pitchFamily="34" charset="0"/>
                </a:rPr>
                <a:t>на производственные </a:t>
              </a:r>
            </a:p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200">
                  <a:latin typeface="Arial" pitchFamily="34" charset="0"/>
                  <a:cs typeface="Arial" pitchFamily="34" charset="0"/>
                </a:rPr>
                <a:t>предприятия</a:t>
              </a:r>
            </a:p>
          </p:txBody>
        </p:sp>
        <p:sp>
          <p:nvSpPr>
            <p:cNvPr id="10" name="AutoShape 7"/>
            <p:cNvSpPr>
              <a:spLocks noChangeArrowheads="1"/>
            </p:cNvSpPr>
            <p:nvPr/>
          </p:nvSpPr>
          <p:spPr bwMode="auto">
            <a:xfrm flipV="1">
              <a:off x="4419600" y="3200400"/>
              <a:ext cx="2452688" cy="703263"/>
            </a:xfrm>
            <a:custGeom>
              <a:avLst/>
              <a:gdLst>
                <a:gd name="G0" fmla="+- 43936 0 0"/>
                <a:gd name="G1" fmla="+- 1 0 0"/>
                <a:gd name="G2" fmla="+- 2 0 0"/>
                <a:gd name="G3" fmla="*/ 1 64627 512"/>
                <a:gd name="T0" fmla="*/ 2452688 w 21600"/>
                <a:gd name="T1" fmla="*/ 351632 h 21600"/>
                <a:gd name="T2" fmla="*/ 1226344 w 21600"/>
                <a:gd name="T3" fmla="*/ 703263 h 21600"/>
                <a:gd name="T4" fmla="*/ 0 w 21600"/>
                <a:gd name="T5" fmla="*/ 351632 h 21600"/>
                <a:gd name="T6" fmla="*/ 1226344 w 21600"/>
                <a:gd name="T7" fmla="*/ 0 h 21600"/>
                <a:gd name="T8" fmla="*/ 1800 w 21600"/>
                <a:gd name="T9" fmla="*/ 1800 h 21600"/>
                <a:gd name="T10" fmla="*/ 19800 w 21600"/>
                <a:gd name="T11" fmla="*/ 19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00B0F0"/>
            </a:solidFill>
            <a:ln w="4680" cap="sq">
              <a:solidFill>
                <a:srgbClr val="666666"/>
              </a:solidFill>
              <a:miter lim="800000"/>
              <a:headEnd/>
              <a:tailEnd/>
            </a:ln>
            <a:effectLst>
              <a:outerShdw dist="107933" dir="2700000" algn="ctr" rotWithShape="0">
                <a:srgbClr val="69676D">
                  <a:alpha val="50027"/>
                </a:srgbClr>
              </a:outerShdw>
            </a:effectLst>
          </p:spPr>
          <p:txBody>
            <a:bodyPr rot="10800000" wrap="none" lIns="0" tIns="0" rIns="0" bIns="0" anchor="ctr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200" dirty="0">
                  <a:latin typeface="Arial" pitchFamily="34" charset="0"/>
                  <a:cs typeface="Arial" pitchFamily="34" charset="0"/>
                </a:rPr>
                <a:t>Знакомство со сферами </a:t>
              </a:r>
            </a:p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200" dirty="0">
                  <a:latin typeface="Arial" pitchFamily="34" charset="0"/>
                  <a:cs typeface="Arial" pitchFamily="34" charset="0"/>
                </a:rPr>
                <a:t>профессиональной </a:t>
              </a:r>
            </a:p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200" dirty="0">
                  <a:latin typeface="Arial" pitchFamily="34" charset="0"/>
                  <a:cs typeface="Arial" pitchFamily="34" charset="0"/>
                </a:rPr>
                <a:t>деятельности</a:t>
              </a:r>
            </a:p>
          </p:txBody>
        </p:sp>
        <p:sp>
          <p:nvSpPr>
            <p:cNvPr id="21514" name="Rectangle 8"/>
            <p:cNvSpPr>
              <a:spLocks noChangeArrowheads="1"/>
            </p:cNvSpPr>
            <p:nvPr/>
          </p:nvSpPr>
          <p:spPr bwMode="auto">
            <a:xfrm>
              <a:off x="7315200" y="1371600"/>
              <a:ext cx="1122363" cy="30667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600" b="1" dirty="0">
                  <a:latin typeface="Arial" pitchFamily="34" charset="0"/>
                  <a:cs typeface="Arial" pitchFamily="34" charset="0"/>
                </a:rPr>
                <a:t>Мастер</a:t>
              </a:r>
            </a:p>
          </p:txBody>
        </p:sp>
        <p:sp>
          <p:nvSpPr>
            <p:cNvPr id="21515" name="Rectangle 9"/>
            <p:cNvSpPr>
              <a:spLocks noChangeArrowheads="1"/>
            </p:cNvSpPr>
            <p:nvPr/>
          </p:nvSpPr>
          <p:spPr bwMode="auto">
            <a:xfrm>
              <a:off x="5030788" y="1981200"/>
              <a:ext cx="1404850" cy="30667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600" b="1" dirty="0">
                  <a:latin typeface="Arial" pitchFamily="34" charset="0"/>
                  <a:cs typeface="Arial" pitchFamily="34" charset="0"/>
                </a:rPr>
                <a:t>Специалист</a:t>
              </a:r>
            </a:p>
          </p:txBody>
        </p:sp>
        <p:sp>
          <p:nvSpPr>
            <p:cNvPr id="21516" name="Rectangle 10"/>
            <p:cNvSpPr>
              <a:spLocks noChangeArrowheads="1"/>
            </p:cNvSpPr>
            <p:nvPr/>
          </p:nvSpPr>
          <p:spPr bwMode="auto">
            <a:xfrm>
              <a:off x="2930525" y="2743200"/>
              <a:ext cx="873166" cy="30667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600" b="1" dirty="0">
                  <a:latin typeface="Arial" pitchFamily="34" charset="0"/>
                  <a:cs typeface="Arial" pitchFamily="34" charset="0"/>
                </a:rPr>
                <a:t>Знаток</a:t>
              </a:r>
            </a:p>
          </p:txBody>
        </p:sp>
        <p:sp>
          <p:nvSpPr>
            <p:cNvPr id="21517" name="Rectangle 11"/>
            <p:cNvSpPr>
              <a:spLocks noChangeArrowheads="1"/>
            </p:cNvSpPr>
            <p:nvPr/>
          </p:nvSpPr>
          <p:spPr bwMode="auto">
            <a:xfrm>
              <a:off x="152400" y="3505200"/>
              <a:ext cx="2209800" cy="30667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600" b="1" dirty="0">
                  <a:latin typeface="Arial" pitchFamily="34" charset="0"/>
                  <a:cs typeface="Arial" pitchFamily="34" charset="0"/>
                </a:rPr>
                <a:t>Первооткрыватель</a:t>
              </a:r>
            </a:p>
          </p:txBody>
        </p:sp>
        <p:sp>
          <p:nvSpPr>
            <p:cNvPr id="15" name="AutoShape 12"/>
            <p:cNvSpPr>
              <a:spLocks noChangeArrowheads="1"/>
            </p:cNvSpPr>
            <p:nvPr/>
          </p:nvSpPr>
          <p:spPr bwMode="auto">
            <a:xfrm flipV="1">
              <a:off x="6935788" y="3200400"/>
              <a:ext cx="1993900" cy="703263"/>
            </a:xfrm>
            <a:custGeom>
              <a:avLst/>
              <a:gdLst>
                <a:gd name="G0" fmla="+- 43936 0 0"/>
                <a:gd name="G1" fmla="+- 1 0 0"/>
                <a:gd name="G2" fmla="+- 2 0 0"/>
                <a:gd name="G3" fmla="*/ 1 64627 512"/>
                <a:gd name="T0" fmla="*/ 1993900 w 21600"/>
                <a:gd name="T1" fmla="*/ 351632 h 21600"/>
                <a:gd name="T2" fmla="*/ 996950 w 21600"/>
                <a:gd name="T3" fmla="*/ 703263 h 21600"/>
                <a:gd name="T4" fmla="*/ 0 w 21600"/>
                <a:gd name="T5" fmla="*/ 351632 h 21600"/>
                <a:gd name="T6" fmla="*/ 996950 w 21600"/>
                <a:gd name="T7" fmla="*/ 0 h 21600"/>
                <a:gd name="T8" fmla="*/ 1800 w 21600"/>
                <a:gd name="T9" fmla="*/ 1800 h 21600"/>
                <a:gd name="T10" fmla="*/ 19800 w 21600"/>
                <a:gd name="T11" fmla="*/ 19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5"/>
            </a:solidFill>
            <a:ln w="4680" cap="sq">
              <a:solidFill>
                <a:srgbClr val="666666"/>
              </a:solidFill>
              <a:miter lim="800000"/>
              <a:headEnd/>
              <a:tailEnd/>
            </a:ln>
            <a:effectLst>
              <a:outerShdw dist="107933" dir="2700000" algn="ctr" rotWithShape="0">
                <a:srgbClr val="69676D">
                  <a:alpha val="50027"/>
                </a:srgbClr>
              </a:outerShdw>
            </a:effectLst>
          </p:spPr>
          <p:txBody>
            <a:bodyPr rot="10800000" wrap="none" lIns="0" tIns="0" rIns="0" bIns="0" anchor="ctr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200" dirty="0">
                  <a:latin typeface="Arial" pitchFamily="34" charset="0"/>
                  <a:cs typeface="Arial" pitchFamily="34" charset="0"/>
                </a:rPr>
                <a:t>Поступление в ВУЗы </a:t>
              </a:r>
            </a:p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200" dirty="0">
                  <a:latin typeface="Arial" pitchFamily="34" charset="0"/>
                  <a:cs typeface="Arial" pitchFamily="34" charset="0"/>
                </a:rPr>
                <a:t>технического профиля</a:t>
              </a:r>
            </a:p>
          </p:txBody>
        </p:sp>
        <p:sp>
          <p:nvSpPr>
            <p:cNvPr id="16" name="AutoShape 13"/>
            <p:cNvSpPr>
              <a:spLocks noChangeArrowheads="1"/>
            </p:cNvSpPr>
            <p:nvPr/>
          </p:nvSpPr>
          <p:spPr bwMode="auto">
            <a:xfrm flipV="1">
              <a:off x="6935788" y="3962400"/>
              <a:ext cx="1993900" cy="703263"/>
            </a:xfrm>
            <a:custGeom>
              <a:avLst/>
              <a:gdLst>
                <a:gd name="G0" fmla="+- 43936 0 0"/>
                <a:gd name="G1" fmla="+- 1 0 0"/>
                <a:gd name="G2" fmla="+- 2 0 0"/>
                <a:gd name="G3" fmla="*/ 1 64627 512"/>
                <a:gd name="T0" fmla="*/ 1993900 w 21600"/>
                <a:gd name="T1" fmla="*/ 351632 h 21600"/>
                <a:gd name="T2" fmla="*/ 996950 w 21600"/>
                <a:gd name="T3" fmla="*/ 703263 h 21600"/>
                <a:gd name="T4" fmla="*/ 0 w 21600"/>
                <a:gd name="T5" fmla="*/ 351632 h 21600"/>
                <a:gd name="T6" fmla="*/ 996950 w 21600"/>
                <a:gd name="T7" fmla="*/ 0 h 21600"/>
                <a:gd name="T8" fmla="*/ 1800 w 21600"/>
                <a:gd name="T9" fmla="*/ 1800 h 21600"/>
                <a:gd name="T10" fmla="*/ 19800 w 21600"/>
                <a:gd name="T11" fmla="*/ 19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5"/>
            </a:solidFill>
            <a:ln w="4680" cap="sq">
              <a:solidFill>
                <a:srgbClr val="666666"/>
              </a:solidFill>
              <a:miter lim="800000"/>
              <a:headEnd/>
              <a:tailEnd/>
            </a:ln>
            <a:effectLst>
              <a:outerShdw dist="107933" dir="2700000" algn="ctr" rotWithShape="0">
                <a:srgbClr val="69676D">
                  <a:alpha val="50027"/>
                </a:srgbClr>
              </a:outerShdw>
            </a:effectLst>
          </p:spPr>
          <p:txBody>
            <a:bodyPr rot="10800000" wrap="none" lIns="0" tIns="0" rIns="0" bIns="0" anchor="ctr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200" dirty="0">
                  <a:latin typeface="Arial" pitchFamily="34" charset="0"/>
                  <a:cs typeface="Arial" pitchFamily="34" charset="0"/>
                </a:rPr>
                <a:t>Целевое финансирование </a:t>
              </a:r>
            </a:p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200" dirty="0">
                  <a:latin typeface="Arial" pitchFamily="34" charset="0"/>
                  <a:cs typeface="Arial" pitchFamily="34" charset="0"/>
                </a:rPr>
                <a:t>обучения в ВУЗах</a:t>
              </a:r>
            </a:p>
          </p:txBody>
        </p:sp>
        <p:sp>
          <p:nvSpPr>
            <p:cNvPr id="17" name="AutoShape 14"/>
            <p:cNvSpPr>
              <a:spLocks noChangeArrowheads="1"/>
            </p:cNvSpPr>
            <p:nvPr/>
          </p:nvSpPr>
          <p:spPr bwMode="auto">
            <a:xfrm flipV="1">
              <a:off x="4419600" y="3962400"/>
              <a:ext cx="2452688" cy="703263"/>
            </a:xfrm>
            <a:custGeom>
              <a:avLst/>
              <a:gdLst>
                <a:gd name="G0" fmla="+- 43936 0 0"/>
                <a:gd name="G1" fmla="+- 1 0 0"/>
                <a:gd name="G2" fmla="+- 2 0 0"/>
                <a:gd name="G3" fmla="*/ 1 64627 512"/>
                <a:gd name="T0" fmla="*/ 2452688 w 21600"/>
                <a:gd name="T1" fmla="*/ 351632 h 21600"/>
                <a:gd name="T2" fmla="*/ 1226344 w 21600"/>
                <a:gd name="T3" fmla="*/ 703263 h 21600"/>
                <a:gd name="T4" fmla="*/ 0 w 21600"/>
                <a:gd name="T5" fmla="*/ 351632 h 21600"/>
                <a:gd name="T6" fmla="*/ 1226344 w 21600"/>
                <a:gd name="T7" fmla="*/ 0 h 21600"/>
                <a:gd name="T8" fmla="*/ 1800 w 21600"/>
                <a:gd name="T9" fmla="*/ 1800 h 21600"/>
                <a:gd name="T10" fmla="*/ 19800 w 21600"/>
                <a:gd name="T11" fmla="*/ 19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00B0F0"/>
            </a:solidFill>
            <a:ln w="4680" cap="sq">
              <a:solidFill>
                <a:srgbClr val="666666"/>
              </a:solidFill>
              <a:miter lim="800000"/>
              <a:headEnd/>
              <a:tailEnd/>
            </a:ln>
            <a:effectLst>
              <a:outerShdw dist="107933" dir="2700000" algn="ctr" rotWithShape="0">
                <a:srgbClr val="69676D">
                  <a:alpha val="50027"/>
                </a:srgbClr>
              </a:outerShdw>
            </a:effectLst>
          </p:spPr>
          <p:txBody>
            <a:bodyPr rot="10800000" wrap="none" lIns="0" tIns="0" rIns="0" bIns="0" anchor="ctr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200" dirty="0">
                  <a:latin typeface="Arial" pitchFamily="34" charset="0"/>
                  <a:cs typeface="Arial" pitchFamily="34" charset="0"/>
                </a:rPr>
                <a:t>Посещение производственных </a:t>
              </a:r>
            </a:p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200" dirty="0">
                  <a:latin typeface="Arial" pitchFamily="34" charset="0"/>
                  <a:cs typeface="Arial" pitchFamily="34" charset="0"/>
                </a:rPr>
                <a:t>и технических лабораторий, </a:t>
              </a:r>
            </a:p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200" dirty="0">
                  <a:latin typeface="Arial" pitchFamily="34" charset="0"/>
                  <a:cs typeface="Arial" pitchFamily="34" charset="0"/>
                </a:rPr>
                <a:t>цехов и музеев</a:t>
              </a:r>
            </a:p>
          </p:txBody>
        </p:sp>
        <p:sp>
          <p:nvSpPr>
            <p:cNvPr id="18" name="AutoShape 15"/>
            <p:cNvSpPr>
              <a:spLocks noChangeArrowheads="1"/>
            </p:cNvSpPr>
            <p:nvPr/>
          </p:nvSpPr>
          <p:spPr bwMode="auto">
            <a:xfrm flipV="1">
              <a:off x="6934200" y="1676400"/>
              <a:ext cx="1981200" cy="703263"/>
            </a:xfrm>
            <a:custGeom>
              <a:avLst/>
              <a:gdLst>
                <a:gd name="G0" fmla="+- 43936 0 0"/>
                <a:gd name="G1" fmla="+- 1 0 0"/>
                <a:gd name="G2" fmla="+- 2 0 0"/>
                <a:gd name="G3" fmla="*/ 1 64627 512"/>
                <a:gd name="T0" fmla="*/ 1981200 w 21600"/>
                <a:gd name="T1" fmla="*/ 351632 h 21600"/>
                <a:gd name="T2" fmla="*/ 990600 w 21600"/>
                <a:gd name="T3" fmla="*/ 703263 h 21600"/>
                <a:gd name="T4" fmla="*/ 0 w 21600"/>
                <a:gd name="T5" fmla="*/ 351632 h 21600"/>
                <a:gd name="T6" fmla="*/ 990600 w 21600"/>
                <a:gd name="T7" fmla="*/ 0 h 21600"/>
                <a:gd name="T8" fmla="*/ 1800 w 21600"/>
                <a:gd name="T9" fmla="*/ 1800 h 21600"/>
                <a:gd name="T10" fmla="*/ 19800 w 21600"/>
                <a:gd name="T11" fmla="*/ 19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5"/>
            </a:solidFill>
            <a:ln w="4680" cap="sq">
              <a:solidFill>
                <a:srgbClr val="666666"/>
              </a:solidFill>
              <a:miter lim="800000"/>
              <a:headEnd/>
              <a:tailEnd/>
            </a:ln>
            <a:effectLst>
              <a:outerShdw dist="107933" dir="2700000" algn="ctr" rotWithShape="0">
                <a:srgbClr val="69676D">
                  <a:alpha val="50027"/>
                </a:srgbClr>
              </a:outerShdw>
            </a:effectLst>
          </p:spPr>
          <p:txBody>
            <a:bodyPr rot="10800000" wrap="none" lIns="0" tIns="0" rIns="0" bIns="0" anchor="ctr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200">
                  <a:latin typeface="Arial" pitchFamily="34" charset="0"/>
                  <a:cs typeface="Arial" pitchFamily="34" charset="0"/>
                </a:rPr>
                <a:t>Выпускник</a:t>
              </a:r>
            </a:p>
          </p:txBody>
        </p:sp>
        <p:sp>
          <p:nvSpPr>
            <p:cNvPr id="19" name="AutoShape 16"/>
            <p:cNvSpPr>
              <a:spLocks noChangeArrowheads="1"/>
            </p:cNvSpPr>
            <p:nvPr/>
          </p:nvSpPr>
          <p:spPr bwMode="auto">
            <a:xfrm flipV="1">
              <a:off x="4419600" y="2438400"/>
              <a:ext cx="2438400" cy="704850"/>
            </a:xfrm>
            <a:custGeom>
              <a:avLst/>
              <a:gdLst>
                <a:gd name="G0" fmla="+- 43936 0 0"/>
                <a:gd name="G1" fmla="+- 1 0 0"/>
                <a:gd name="G2" fmla="+- 2 0 0"/>
                <a:gd name="G3" fmla="*/ 1 64627 512"/>
                <a:gd name="T0" fmla="*/ 2438400 w 21600"/>
                <a:gd name="T1" fmla="*/ 352425 h 21600"/>
                <a:gd name="T2" fmla="*/ 1219200 w 21600"/>
                <a:gd name="T3" fmla="*/ 704850 h 21600"/>
                <a:gd name="T4" fmla="*/ 0 w 21600"/>
                <a:gd name="T5" fmla="*/ 352425 h 21600"/>
                <a:gd name="T6" fmla="*/ 1219200 w 21600"/>
                <a:gd name="T7" fmla="*/ 0 h 21600"/>
                <a:gd name="T8" fmla="*/ 1800 w 21600"/>
                <a:gd name="T9" fmla="*/ 1800 h 21600"/>
                <a:gd name="T10" fmla="*/ 19800 w 21600"/>
                <a:gd name="T11" fmla="*/ 19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00B0F0"/>
            </a:solidFill>
            <a:ln w="4680" cap="sq">
              <a:solidFill>
                <a:srgbClr val="666666"/>
              </a:solidFill>
              <a:miter lim="800000"/>
              <a:headEnd/>
              <a:tailEnd/>
            </a:ln>
            <a:effectLst>
              <a:outerShdw dist="107933" dir="2700000" algn="ctr" rotWithShape="0">
                <a:srgbClr val="69676D">
                  <a:alpha val="50027"/>
                </a:srgbClr>
              </a:outerShdw>
            </a:effectLst>
          </p:spPr>
          <p:txBody>
            <a:bodyPr rot="10800000" wrap="none" lIns="0" tIns="0" rIns="0" bIns="0" anchor="ctr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200" dirty="0">
                  <a:latin typeface="Arial" pitchFamily="34" charset="0"/>
                  <a:cs typeface="Arial" pitchFamily="34" charset="0"/>
                </a:rPr>
                <a:t>«ЦТТ «Гефест»</a:t>
              </a:r>
            </a:p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200" dirty="0">
                  <a:latin typeface="Arial" pitchFamily="34" charset="0"/>
                  <a:cs typeface="Arial" pitchFamily="34" charset="0"/>
                </a:rPr>
                <a:t>Предприятия г.Уфы</a:t>
              </a:r>
            </a:p>
          </p:txBody>
        </p:sp>
        <p:sp>
          <p:nvSpPr>
            <p:cNvPr id="20" name="AutoShape 17"/>
            <p:cNvSpPr>
              <a:spLocks noChangeArrowheads="1"/>
            </p:cNvSpPr>
            <p:nvPr/>
          </p:nvSpPr>
          <p:spPr bwMode="auto">
            <a:xfrm flipV="1">
              <a:off x="2362200" y="3200400"/>
              <a:ext cx="1981200" cy="703263"/>
            </a:xfrm>
            <a:custGeom>
              <a:avLst/>
              <a:gdLst>
                <a:gd name="G0" fmla="+- 43936 0 0"/>
                <a:gd name="G1" fmla="+- 1 0 0"/>
                <a:gd name="G2" fmla="+- 2 0 0"/>
                <a:gd name="G3" fmla="*/ 1 64627 512"/>
                <a:gd name="T0" fmla="*/ 1981200 w 21600"/>
                <a:gd name="T1" fmla="*/ 351632 h 21600"/>
                <a:gd name="T2" fmla="*/ 990600 w 21600"/>
                <a:gd name="T3" fmla="*/ 703263 h 21600"/>
                <a:gd name="T4" fmla="*/ 0 w 21600"/>
                <a:gd name="T5" fmla="*/ 351632 h 21600"/>
                <a:gd name="T6" fmla="*/ 990600 w 21600"/>
                <a:gd name="T7" fmla="*/ 0 h 21600"/>
                <a:gd name="T8" fmla="*/ 1800 w 21600"/>
                <a:gd name="T9" fmla="*/ 1800 h 21600"/>
                <a:gd name="T10" fmla="*/ 19800 w 21600"/>
                <a:gd name="T11" fmla="*/ 19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4680" cap="sq">
              <a:solidFill>
                <a:srgbClr val="666666"/>
              </a:solidFill>
              <a:miter lim="800000"/>
              <a:headEnd/>
              <a:tailEnd/>
            </a:ln>
            <a:effectLst>
              <a:outerShdw dist="107933" dir="2700000" algn="ctr" rotWithShape="0">
                <a:srgbClr val="69676D">
                  <a:alpha val="50027"/>
                </a:srgbClr>
              </a:outerShdw>
            </a:effectLst>
          </p:spPr>
          <p:txBody>
            <a:bodyPr rot="10800000" wrap="none" lIns="0" tIns="0" rIns="0" bIns="0" anchor="ctr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200" dirty="0">
                  <a:latin typeface="Arial" pitchFamily="34" charset="0"/>
                  <a:cs typeface="Arial" pitchFamily="34" charset="0"/>
                </a:rPr>
                <a:t>«ЦТТ «Гефест»</a:t>
              </a:r>
            </a:p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200" dirty="0">
                  <a:latin typeface="Arial" pitchFamily="34" charset="0"/>
                  <a:cs typeface="Arial" pitchFamily="34" charset="0"/>
                </a:rPr>
                <a:t>ВУЗы технического </a:t>
              </a:r>
            </a:p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200" dirty="0">
                  <a:latin typeface="Arial" pitchFamily="34" charset="0"/>
                  <a:cs typeface="Arial" pitchFamily="34" charset="0"/>
                </a:rPr>
                <a:t>профиля</a:t>
              </a:r>
            </a:p>
          </p:txBody>
        </p:sp>
        <p:sp>
          <p:nvSpPr>
            <p:cNvPr id="21" name="AutoShape 18"/>
            <p:cNvSpPr>
              <a:spLocks noChangeArrowheads="1"/>
            </p:cNvSpPr>
            <p:nvPr/>
          </p:nvSpPr>
          <p:spPr bwMode="auto">
            <a:xfrm flipV="1">
              <a:off x="152400" y="3962400"/>
              <a:ext cx="2133600" cy="685800"/>
            </a:xfrm>
            <a:custGeom>
              <a:avLst/>
              <a:gdLst>
                <a:gd name="G0" fmla="+- 43936 0 0"/>
                <a:gd name="G1" fmla="+- 1 0 0"/>
                <a:gd name="G2" fmla="+- 2 0 0"/>
                <a:gd name="G3" fmla="*/ 1 64627 512"/>
                <a:gd name="T0" fmla="*/ 2133600 w 21600"/>
                <a:gd name="T1" fmla="*/ 342900 h 21600"/>
                <a:gd name="T2" fmla="*/ 1066800 w 21600"/>
                <a:gd name="T3" fmla="*/ 685800 h 21600"/>
                <a:gd name="T4" fmla="*/ 0 w 21600"/>
                <a:gd name="T5" fmla="*/ 342900 h 21600"/>
                <a:gd name="T6" fmla="*/ 1066800 w 21600"/>
                <a:gd name="T7" fmla="*/ 0 h 21600"/>
                <a:gd name="T8" fmla="*/ 1800 w 21600"/>
                <a:gd name="T9" fmla="*/ 1800 h 21600"/>
                <a:gd name="T10" fmla="*/ 19800 w 21600"/>
                <a:gd name="T11" fmla="*/ 19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4680" cap="sq">
              <a:solidFill>
                <a:srgbClr val="666666"/>
              </a:solidFill>
              <a:miter lim="800000"/>
              <a:headEnd/>
              <a:tailEnd/>
            </a:ln>
            <a:effectLst>
              <a:outerShdw dist="107933" dir="2700000" algn="ctr" rotWithShape="0">
                <a:srgbClr val="69676D">
                  <a:alpha val="50027"/>
                </a:srgbClr>
              </a:outerShdw>
            </a:effectLst>
          </p:spPr>
          <p:txBody>
            <a:bodyPr rot="10800000" wrap="none" lIns="0" tIns="0" rIns="0" bIns="0" anchor="ctr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200" dirty="0">
                  <a:latin typeface="Arial" pitchFamily="34" charset="0"/>
                  <a:cs typeface="Arial" pitchFamily="34" charset="0"/>
                </a:rPr>
                <a:t>«ЦТТ «Гефест»</a:t>
              </a:r>
            </a:p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ru-RU" sz="1200" dirty="0">
                  <a:latin typeface="Arial" pitchFamily="34" charset="0"/>
                  <a:cs typeface="Arial" pitchFamily="34" charset="0"/>
                </a:rPr>
                <a:t>Школы г. Уфы</a:t>
              </a:r>
            </a:p>
          </p:txBody>
        </p:sp>
      </p:grpSp>
      <p:sp>
        <p:nvSpPr>
          <p:cNvPr id="22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79BF19-BFFF-4E45-A857-D6E5C4191D54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  <p:sp>
        <p:nvSpPr>
          <p:cNvPr id="23" name="Text Box 19"/>
          <p:cNvSpPr txBox="1">
            <a:spLocks noChangeArrowheads="1"/>
          </p:cNvSpPr>
          <p:nvPr/>
        </p:nvSpPr>
        <p:spPr bwMode="auto">
          <a:xfrm>
            <a:off x="1810134" y="379980"/>
            <a:ext cx="8571732" cy="67856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Модель выпускника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81200" y="188640"/>
            <a:ext cx="8229600" cy="438150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3600" dirty="0">
                <a:latin typeface="Arial" pitchFamily="34" charset="0"/>
                <a:cs typeface="Arial" pitchFamily="34" charset="0"/>
              </a:rPr>
              <a:t>Программа развития 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1775520" y="836712"/>
            <a:ext cx="4911080" cy="53781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/>
              <a:t>В программе «ЦТТ «Гефест» реализуется 5 направлений проектов это:</a:t>
            </a:r>
          </a:p>
          <a:p>
            <a:pPr lvl="0"/>
            <a:r>
              <a:rPr lang="ru-RU" sz="2400" dirty="0"/>
              <a:t>«Развитие кадрового ресурса «ЦТТ «Гефест»;</a:t>
            </a:r>
          </a:p>
          <a:p>
            <a:pPr lvl="0"/>
            <a:r>
              <a:rPr lang="ru-RU" sz="2400" dirty="0"/>
              <a:t>«Безопасность жизни и здоровья «Здоровое поколение»;</a:t>
            </a:r>
          </a:p>
          <a:p>
            <a:pPr lvl="0"/>
            <a:r>
              <a:rPr lang="ru-RU" sz="2400" dirty="0"/>
              <a:t>«Гражданско-патриотическое воспитание «Наша Родина»</a:t>
            </a:r>
          </a:p>
          <a:p>
            <a:pPr lvl="0"/>
            <a:r>
              <a:rPr lang="ru-RU" sz="2400" dirty="0"/>
              <a:t>«Поддержка талантливых детей»;</a:t>
            </a:r>
          </a:p>
          <a:p>
            <a:r>
              <a:rPr lang="ru-RU" sz="2400" dirty="0"/>
              <a:t>«Проектно-исследовательская деятельность учащихся».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F6F9B8-EF75-4F8B-A941-4E682CC9D8EC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pic>
        <p:nvPicPr>
          <p:cNvPr id="23553" name="Picture 1" descr="F:\Программа развития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77944" y="764704"/>
            <a:ext cx="4502632" cy="59046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063552" y="0"/>
            <a:ext cx="7851648" cy="1067544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defRPr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Благодарим за внимание</a:t>
            </a:r>
          </a:p>
        </p:txBody>
      </p:sp>
      <p:sp>
        <p:nvSpPr>
          <p:cNvPr id="2867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207568" y="5589240"/>
            <a:ext cx="7854950" cy="888504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Arial" pitchFamily="34" charset="0"/>
                <a:cs typeface="Arial" pitchFamily="34" charset="0"/>
              </a:rPr>
              <a:t>МБОУ ДО «ЦТТ «Гефест»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655EB3-1A84-4F77-A5F6-AC866376BB2E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407368" y="1067544"/>
            <a:ext cx="11449272" cy="4062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15000"/>
              </a:lnSpc>
              <a:spcBef>
                <a:spcPct val="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800" b="1" dirty="0">
                <a:latin typeface="Arial" pitchFamily="34" charset="0"/>
                <a:ea typeface="+mj-ea"/>
                <a:cs typeface="Arial" pitchFamily="34" charset="0"/>
              </a:rPr>
              <a:t>«Система работы учреждения дополнительного образования </a:t>
            </a:r>
            <a:br>
              <a:rPr lang="ru-RU" sz="2800" b="1" dirty="0">
                <a:latin typeface="Arial" pitchFamily="34" charset="0"/>
                <a:ea typeface="+mj-ea"/>
                <a:cs typeface="Arial" pitchFamily="34" charset="0"/>
              </a:rPr>
            </a:br>
            <a:r>
              <a:rPr lang="ru-RU" sz="2800" b="1" dirty="0">
                <a:latin typeface="Arial" pitchFamily="34" charset="0"/>
                <a:ea typeface="+mj-ea"/>
                <a:cs typeface="Arial" pitchFamily="34" charset="0"/>
              </a:rPr>
              <a:t>«ЦТТ «Гефест» </a:t>
            </a:r>
            <a:br>
              <a:rPr lang="ru-RU" sz="2800" b="1" dirty="0">
                <a:latin typeface="Arial" pitchFamily="34" charset="0"/>
                <a:ea typeface="+mj-ea"/>
                <a:cs typeface="Arial" pitchFamily="34" charset="0"/>
              </a:rPr>
            </a:br>
            <a:r>
              <a:rPr lang="ru-RU" sz="2800" b="1" dirty="0">
                <a:latin typeface="Arial" pitchFamily="34" charset="0"/>
                <a:ea typeface="+mj-ea"/>
                <a:cs typeface="Arial" pitchFamily="34" charset="0"/>
              </a:rPr>
              <a:t>с научными и производственными организациями по профессиональной ориентации учащихся»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dirty="0">
                <a:latin typeface="Arial" pitchFamily="34" charset="0"/>
                <a:cs typeface="Arial" pitchFamily="34" charset="0"/>
              </a:rPr>
              <a:t>Механизм управления «ЦТТ «Гефест»</a:t>
            </a:r>
          </a:p>
        </p:txBody>
      </p:sp>
      <p:pic>
        <p:nvPicPr>
          <p:cNvPr id="33114" name="Picture 346"/>
          <p:cNvPicPr>
            <a:picLocks noChangeAspect="1" noChangeArrowheads="1"/>
          </p:cNvPicPr>
          <p:nvPr/>
        </p:nvPicPr>
        <p:blipFill>
          <a:blip r:embed="rId2" cstate="print"/>
          <a:srcRect l="3125" t="14063" r="1875" b="17969"/>
          <a:stretch>
            <a:fillRect/>
          </a:stretch>
        </p:blipFill>
        <p:spPr bwMode="auto">
          <a:xfrm>
            <a:off x="1703512" y="1268760"/>
            <a:ext cx="8680272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DA1C0-A4EE-4827-812B-1550599DF191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60648"/>
            <a:ext cx="8382000" cy="4572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Формы обучения одаренных детей</a:t>
            </a:r>
          </a:p>
        </p:txBody>
      </p:sp>
      <p:sp>
        <p:nvSpPr>
          <p:cNvPr id="13315" name="Содержимое 2"/>
          <p:cNvSpPr>
            <a:spLocks noGrp="1"/>
          </p:cNvSpPr>
          <p:nvPr>
            <p:ph idx="1"/>
          </p:nvPr>
        </p:nvSpPr>
        <p:spPr>
          <a:xfrm>
            <a:off x="2999656" y="1143000"/>
            <a:ext cx="6347048" cy="4590256"/>
          </a:xfrm>
        </p:spPr>
        <p:txBody>
          <a:bodyPr>
            <a:normAutofit fontScale="92500" lnSpcReduction="10000"/>
          </a:bodyPr>
          <a:lstStyle/>
          <a:p>
            <a:pPr algn="just" eaLnBrk="1" hangingPunct="1"/>
            <a:r>
              <a:rPr lang="ru-RU" sz="2400" dirty="0">
                <a:latin typeface="Arial" pitchFamily="34" charset="0"/>
                <a:cs typeface="Arial" pitchFamily="34" charset="0"/>
              </a:rPr>
              <a:t>1) индивидуальное обучение или обучение в малых группах по программам творческого развития в определенной области;</a:t>
            </a:r>
          </a:p>
          <a:p>
            <a:pPr algn="just" eaLnBrk="1" hangingPunct="1"/>
            <a:r>
              <a:rPr lang="ru-RU" sz="2400" dirty="0">
                <a:latin typeface="Arial" pitchFamily="34" charset="0"/>
                <a:cs typeface="Arial" pitchFamily="34" charset="0"/>
              </a:rPr>
              <a:t>2) работа по исследовательским и творческим проектам в режиме наставничества (в качестве наставника выступает, как правило, ученый, деятель науки или культуры, специалист высокого класса);</a:t>
            </a:r>
          </a:p>
          <a:p>
            <a:pPr algn="just" eaLnBrk="1" hangingPunct="1"/>
            <a:r>
              <a:rPr lang="ru-RU" sz="2400" dirty="0">
                <a:latin typeface="Arial" pitchFamily="34" charset="0"/>
                <a:cs typeface="Arial" pitchFamily="34" charset="0"/>
              </a:rPr>
              <a:t>3) мастер-классы, творческие лаборатории;</a:t>
            </a:r>
          </a:p>
          <a:p>
            <a:pPr algn="just" eaLnBrk="1" hangingPunct="1"/>
            <a:r>
              <a:rPr lang="ru-RU" sz="2400" dirty="0">
                <a:latin typeface="Arial" pitchFamily="34" charset="0"/>
                <a:cs typeface="Arial" pitchFamily="34" charset="0"/>
              </a:rPr>
              <a:t>4) система творческих конкурсов и олимпиад, научно-практические конференции.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98206C-24E8-4348-BBD8-1BABF711394E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1828800" y="188641"/>
            <a:ext cx="8305800" cy="942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93000"/>
              </a:lnSpc>
              <a:spcBef>
                <a:spcPts val="7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Школа технических наук  </a:t>
            </a:r>
          </a:p>
          <a:p>
            <a:pPr algn="ctr">
              <a:lnSpc>
                <a:spcPct val="93000"/>
              </a:lnSpc>
              <a:spcBef>
                <a:spcPts val="7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«Шаг в будущее»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16893" y="1276198"/>
            <a:ext cx="11377264" cy="2808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just">
              <a:lnSpc>
                <a:spcPct val="150000"/>
              </a:lnSpc>
              <a:spcBef>
                <a:spcPts val="7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Цель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: создание системы поддержки и развития научно-технического творчества и профессиональных интересов детей к профессиям и специальностям технической сферы через проектно-исследовательскую деятельность в условиях инновационной развивающейся образовательной среды учреждения дополнительного образования.</a:t>
            </a:r>
          </a:p>
        </p:txBody>
      </p:sp>
      <p:pic>
        <p:nvPicPr>
          <p:cNvPr id="20484" name="Picture 7" descr="DSCN2264"/>
          <p:cNvPicPr>
            <a:picLocks noChangeAspect="1" noChangeArrowheads="1"/>
          </p:cNvPicPr>
          <p:nvPr/>
        </p:nvPicPr>
        <p:blipFill>
          <a:blip r:embed="rId2" cstate="print"/>
          <a:srcRect t="14635" r="15854" b="2440"/>
          <a:stretch>
            <a:fillRect/>
          </a:stretch>
        </p:blipFill>
        <p:spPr bwMode="auto">
          <a:xfrm>
            <a:off x="3489695" y="3319273"/>
            <a:ext cx="4571578" cy="3377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D957E3-EEEE-40E4-9E95-08C081B5FE0A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ChangeArrowheads="1"/>
          </p:cNvSpPr>
          <p:nvPr/>
        </p:nvSpPr>
        <p:spPr bwMode="auto">
          <a:xfrm>
            <a:off x="2057400" y="1"/>
            <a:ext cx="8153400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Всероссийский конкурс исследовательских и проектных работ «Зеленая планета»</a:t>
            </a:r>
          </a:p>
        </p:txBody>
      </p:sp>
      <p:pic>
        <p:nvPicPr>
          <p:cNvPr id="15363" name="Picture 8" descr="Секция-04-01"/>
          <p:cNvPicPr>
            <a:picLocks noChangeAspect="1" noChangeArrowheads="1"/>
          </p:cNvPicPr>
          <p:nvPr/>
        </p:nvPicPr>
        <p:blipFill>
          <a:blip r:embed="rId2" cstate="print"/>
          <a:srcRect l="22223" r="28571" b="20567"/>
          <a:stretch>
            <a:fillRect/>
          </a:stretch>
        </p:blipFill>
        <p:spPr bwMode="auto">
          <a:xfrm>
            <a:off x="7239000" y="1295401"/>
            <a:ext cx="2895600" cy="261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9" descr="3 Объединение Техническое творчеств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38600" y="3708548"/>
            <a:ext cx="3657600" cy="274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10" descr="поленов россия"/>
          <p:cNvPicPr>
            <a:picLocks noChangeAspect="1" noChangeArrowheads="1"/>
          </p:cNvPicPr>
          <p:nvPr/>
        </p:nvPicPr>
        <p:blipFill>
          <a:blip r:embed="rId4" cstate="print">
            <a:lum bright="-18000" contrast="30000"/>
          </a:blip>
          <a:srcRect r="2602"/>
          <a:stretch>
            <a:fillRect/>
          </a:stretch>
        </p:blipFill>
        <p:spPr bwMode="auto">
          <a:xfrm>
            <a:off x="1676401" y="1288578"/>
            <a:ext cx="2979439" cy="4299549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5366" name="Picture 11" descr="IMG_1208"/>
          <p:cNvPicPr>
            <a:picLocks noChangeAspect="1" noChangeArrowheads="1"/>
          </p:cNvPicPr>
          <p:nvPr/>
        </p:nvPicPr>
        <p:blipFill>
          <a:blip r:embed="rId5" cstate="print">
            <a:lum bright="12000" contrast="18000"/>
          </a:blip>
          <a:srcRect l="13792" r="3448" b="17050"/>
          <a:stretch>
            <a:fillRect/>
          </a:stretch>
        </p:blipFill>
        <p:spPr bwMode="auto">
          <a:xfrm>
            <a:off x="6781800" y="2975198"/>
            <a:ext cx="3581400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440" y="260648"/>
            <a:ext cx="9854232" cy="89535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Образовательная деятельность по работе </a:t>
            </a:r>
            <a:br>
              <a:rPr lang="ru-RU" sz="2800" b="1" dirty="0">
                <a:latin typeface="Arial" pitchFamily="34" charset="0"/>
                <a:cs typeface="Arial" pitchFamily="34" charset="0"/>
              </a:rPr>
            </a:br>
            <a:r>
              <a:rPr lang="ru-RU" sz="2800" b="1" dirty="0">
                <a:latin typeface="Arial" pitchFamily="34" charset="0"/>
                <a:cs typeface="Arial" pitchFamily="34" charset="0"/>
              </a:rPr>
              <a:t>с одаренными детьми строится на основе 4 уровней 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9BAD68-70CC-4D4B-9097-0086505C0D4A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387098600"/>
              </p:ext>
            </p:extLst>
          </p:nvPr>
        </p:nvGraphicFramePr>
        <p:xfrm>
          <a:off x="1752600" y="1712168"/>
          <a:ext cx="86868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116632"/>
            <a:ext cx="8229600" cy="43815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1 уровень – базовый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368" y="764704"/>
            <a:ext cx="11449272" cy="4195192"/>
          </a:xfrm>
        </p:spPr>
        <p:txBody>
          <a:bodyPr>
            <a:noAutofit/>
          </a:bodyPr>
          <a:lstStyle/>
          <a:p>
            <a:pPr marL="3175" indent="544513" algn="just">
              <a:buClr>
                <a:schemeClr val="accent3"/>
              </a:buClr>
              <a:buNone/>
              <a:defRPr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Занятия ведут педагоги дополнительного образования  1-ой и высшей квалификационной категории, со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средне-специальным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и высшим образованием. На занятиях базового уровня педагоги применяют следующие педагогические технологии:</a:t>
            </a:r>
          </a:p>
          <a:p>
            <a:pPr marL="706438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технология личностно-ориентированного развивающего обучения;</a:t>
            </a:r>
          </a:p>
          <a:p>
            <a:pPr marL="706438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400" dirty="0" err="1">
                <a:latin typeface="Arial" pitchFamily="34" charset="0"/>
                <a:cs typeface="Arial" pitchFamily="34" charset="0"/>
              </a:rPr>
              <a:t>культуровоспитывающая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технология дифференцированного обучения </a:t>
            </a:r>
            <a:br>
              <a:rPr lang="ru-RU" sz="2400" dirty="0">
                <a:latin typeface="Arial" pitchFamily="34" charset="0"/>
                <a:cs typeface="Arial" pitchFamily="34" charset="0"/>
              </a:rPr>
            </a:br>
            <a:r>
              <a:rPr lang="ru-RU" sz="2400" dirty="0">
                <a:latin typeface="Arial" pitchFamily="34" charset="0"/>
                <a:cs typeface="Arial" pitchFamily="34" charset="0"/>
              </a:rPr>
              <a:t>по интересам детей;</a:t>
            </a:r>
          </a:p>
          <a:p>
            <a:pPr marL="706438"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игровые технологии.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ED95D6-C2C3-413C-A582-ED3BA4EB2271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pic>
        <p:nvPicPr>
          <p:cNvPr id="16389" name="Picture 2" descr="IMG_20151102_1740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39729" y="4010717"/>
            <a:ext cx="5898928" cy="2845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1981200" y="116632"/>
            <a:ext cx="8229600" cy="5905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 уровень – переходный</a:t>
            </a:r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>
          <a:xfrm>
            <a:off x="407368" y="707182"/>
            <a:ext cx="11665296" cy="2495922"/>
          </a:xfrm>
        </p:spPr>
        <p:txBody>
          <a:bodyPr>
            <a:normAutofit/>
          </a:bodyPr>
          <a:lstStyle/>
          <a:p>
            <a:pPr marL="0" indent="438150" algn="just"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Занятия ведут педагоги дополнительного образования     1-ой и высшей квалификационной категории, со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средне-специальным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и высшим образованием. </a:t>
            </a:r>
          </a:p>
          <a:p>
            <a:pPr marL="0" indent="438150" algn="just"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Применяются педагогические технологии: индивидуализации обучения, групповые, коллективной творческой деятельности, педагогика сотрудничества.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594BEB-9A5A-40BF-9EE3-D9C7F8726A2F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pic>
        <p:nvPicPr>
          <p:cNvPr id="17413" name="Picture 5" descr="IMG_20150903_1010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39461" y="2925390"/>
            <a:ext cx="6713078" cy="3796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1065</TotalTime>
  <Words>794</Words>
  <Application>Microsoft Office PowerPoint</Application>
  <PresentationFormat>Широкоэкранный</PresentationFormat>
  <Paragraphs>172</Paragraphs>
  <Slides>20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9" baseType="lpstr">
      <vt:lpstr>Arial</vt:lpstr>
      <vt:lpstr>Arial Unicode MS</vt:lpstr>
      <vt:lpstr>Calibri</vt:lpstr>
      <vt:lpstr>DejaVu Sans</vt:lpstr>
      <vt:lpstr>Droid Sans Fallback</vt:lpstr>
      <vt:lpstr>Garamond</vt:lpstr>
      <vt:lpstr>Times New Roman</vt:lpstr>
      <vt:lpstr>Wingdings 2</vt:lpstr>
      <vt:lpstr>Тема Office</vt:lpstr>
      <vt:lpstr>«Система работы учреждения дополнительного образования  «ЦТТ «Гефест»  с научными и производственными организациями по профессиональной ориентации учащихся»</vt:lpstr>
      <vt:lpstr>Программа развития </vt:lpstr>
      <vt:lpstr>Механизм управления «ЦТТ «Гефест»</vt:lpstr>
      <vt:lpstr>Формы обучения одаренных детей</vt:lpstr>
      <vt:lpstr>Презентация PowerPoint</vt:lpstr>
      <vt:lpstr>Презентация PowerPoint</vt:lpstr>
      <vt:lpstr>Образовательная деятельность по работе  с одаренными детьми строится на основе 4 уровней </vt:lpstr>
      <vt:lpstr>1 уровень – базовый</vt:lpstr>
      <vt:lpstr>2 уровень – переходный</vt:lpstr>
      <vt:lpstr>3 уровень – продвинутый </vt:lpstr>
      <vt:lpstr>4 уровень – исследовательский</vt:lpstr>
      <vt:lpstr>Сравнительный анализ участия ПДО и учащихся за 5 лет</vt:lpstr>
      <vt:lpstr>Презентация PowerPoint</vt:lpstr>
      <vt:lpstr>НПА «Технопарк АТ»</vt:lpstr>
      <vt:lpstr>Коворкинг-зона Технопарка АТ, это:</vt:lpstr>
      <vt:lpstr>Презентация PowerPoint</vt:lpstr>
      <vt:lpstr>Презентация PowerPoint</vt:lpstr>
      <vt:lpstr>Достижения учащихся</vt:lpstr>
      <vt:lpstr>Презентация PowerPoint</vt:lpstr>
      <vt:lpstr>Благодарим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Gefest</dc:creator>
  <cp:lastModifiedBy>Настя</cp:lastModifiedBy>
  <cp:revision>111</cp:revision>
  <dcterms:created xsi:type="dcterms:W3CDTF">2018-10-29T06:56:17Z</dcterms:created>
  <dcterms:modified xsi:type="dcterms:W3CDTF">2018-11-06T16:31:43Z</dcterms:modified>
</cp:coreProperties>
</file>