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7" r:id="rId5"/>
    <p:sldId id="259" r:id="rId6"/>
    <p:sldId id="262" r:id="rId7"/>
    <p:sldId id="260" r:id="rId8"/>
    <p:sldId id="268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5560" y="1340769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Способы реализации актуальных направлений УДО посредством взаимодействия с общественными организациями. Совместная реализация Президентского гранта.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67608" y="3212976"/>
            <a:ext cx="6912768" cy="2996952"/>
          </a:xfrm>
        </p:spPr>
        <p:txBody>
          <a:bodyPr>
            <a:normAutofit/>
          </a:bodyPr>
          <a:lstStyle/>
          <a:p>
            <a:pPr lvl="0"/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Леушкина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Наталья Федоровна</a:t>
            </a:r>
          </a:p>
          <a:p>
            <a:pPr lvl="0"/>
            <a:r>
              <a:rPr lang="ru-RU" sz="21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директор МБОУ ДО Детского эколого-биологического центра «Росток» ГО город Уфа РБ, член Совета Русского географического общества в Республике Башкортостан, кандидат биологических наук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Реализация проекта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Статьи расходов</a:t>
            </a: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89" t="22906" r="8049" b="19818"/>
          <a:stretch>
            <a:fillRect/>
          </a:stretch>
        </p:blipFill>
        <p:spPr bwMode="auto">
          <a:xfrm>
            <a:off x="205345" y="1700808"/>
            <a:ext cx="11781309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Реализация проекта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Ключевые контрольные точки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7931" t="16542" r="4017" b="7090"/>
          <a:stretch>
            <a:fillRect/>
          </a:stretch>
        </p:blipFill>
        <p:spPr bwMode="auto">
          <a:xfrm>
            <a:off x="1847528" y="1340768"/>
            <a:ext cx="8695783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2060848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Благодарю за внимание!</a:t>
            </a:r>
          </a:p>
        </p:txBody>
      </p:sp>
      <p:pic>
        <p:nvPicPr>
          <p:cNvPr id="4" name="Picture 6" descr="ÐÐ°ÑÑÐ¸Ð½ÐºÐ¸ Ð¿Ð¾ Ð·Ð°Ð¿ÑÐ¾ÑÑ ÐºÐ°ÑÑÐ¸Ð½ÐºÐ¸ Ð´Ð»Ñ Ð¿ÑÐµÐ·ÐµÐ½ÑÐ°ÑÐ¸Ð¸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3873" y="3284985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36"/>
          <p:cNvGrpSpPr/>
          <p:nvPr/>
        </p:nvGrpSpPr>
        <p:grpSpPr bwMode="gray">
          <a:xfrm>
            <a:off x="4943872" y="1988840"/>
            <a:ext cx="3647756" cy="4268790"/>
            <a:chOff x="1620888" y="-15875"/>
            <a:chExt cx="5921325" cy="6929439"/>
          </a:xfrm>
        </p:grpSpPr>
        <p:sp>
          <p:nvSpPr>
            <p:cNvPr id="6" name="Freeform 6"/>
            <p:cNvSpPr>
              <a:spLocks/>
            </p:cNvSpPr>
            <p:nvPr/>
          </p:nvSpPr>
          <p:spPr bwMode="gray">
            <a:xfrm>
              <a:off x="1620888" y="2162176"/>
              <a:ext cx="2314576" cy="3149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4" y="136"/>
                </a:cxn>
                <a:cxn ang="0">
                  <a:pos x="514" y="302"/>
                </a:cxn>
                <a:cxn ang="0">
                  <a:pos x="571" y="490"/>
                </a:cxn>
                <a:cxn ang="0">
                  <a:pos x="617" y="840"/>
                </a:cxn>
                <a:cxn ang="0">
                  <a:pos x="468" y="589"/>
                </a:cxn>
                <a:cxn ang="0">
                  <a:pos x="215" y="493"/>
                </a:cxn>
                <a:cxn ang="0">
                  <a:pos x="92" y="256"/>
                </a:cxn>
                <a:cxn ang="0">
                  <a:pos x="0" y="0"/>
                </a:cxn>
              </a:cxnLst>
              <a:rect l="0" t="0" r="r" b="b"/>
              <a:pathLst>
                <a:path w="617" h="840">
                  <a:moveTo>
                    <a:pt x="0" y="0"/>
                  </a:moveTo>
                  <a:cubicBezTo>
                    <a:pt x="59" y="59"/>
                    <a:pt x="55" y="61"/>
                    <a:pt x="234" y="136"/>
                  </a:cubicBezTo>
                  <a:cubicBezTo>
                    <a:pt x="414" y="210"/>
                    <a:pt x="486" y="269"/>
                    <a:pt x="514" y="302"/>
                  </a:cubicBezTo>
                  <a:cubicBezTo>
                    <a:pt x="541" y="335"/>
                    <a:pt x="569" y="408"/>
                    <a:pt x="571" y="490"/>
                  </a:cubicBezTo>
                  <a:cubicBezTo>
                    <a:pt x="572" y="572"/>
                    <a:pt x="598" y="668"/>
                    <a:pt x="617" y="840"/>
                  </a:cubicBezTo>
                  <a:cubicBezTo>
                    <a:pt x="579" y="700"/>
                    <a:pt x="529" y="607"/>
                    <a:pt x="468" y="589"/>
                  </a:cubicBezTo>
                  <a:cubicBezTo>
                    <a:pt x="408" y="571"/>
                    <a:pt x="292" y="544"/>
                    <a:pt x="215" y="493"/>
                  </a:cubicBezTo>
                  <a:cubicBezTo>
                    <a:pt x="138" y="442"/>
                    <a:pt x="95" y="353"/>
                    <a:pt x="92" y="256"/>
                  </a:cubicBezTo>
                  <a:cubicBezTo>
                    <a:pt x="88" y="160"/>
                    <a:pt x="74" y="103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6923C"/>
                </a:gs>
                <a:gs pos="100000">
                  <a:srgbClr val="B1CA7E"/>
                </a:gs>
              </a:gsLst>
              <a:lin ang="0" scaled="1"/>
              <a:tileRect/>
            </a:gradFill>
            <a:ln w="15875" cap="flat">
              <a:noFill/>
              <a:prstDash val="solid"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gray">
            <a:xfrm>
              <a:off x="3990975" y="2533650"/>
              <a:ext cx="3551238" cy="1905000"/>
            </a:xfrm>
            <a:custGeom>
              <a:avLst/>
              <a:gdLst/>
              <a:ahLst/>
              <a:cxnLst>
                <a:cxn ang="0">
                  <a:pos x="53" y="382"/>
                </a:cxn>
                <a:cxn ang="0">
                  <a:pos x="111" y="214"/>
                </a:cxn>
                <a:cxn ang="0">
                  <a:pos x="327" y="43"/>
                </a:cxn>
                <a:cxn ang="0">
                  <a:pos x="610" y="4"/>
                </a:cxn>
                <a:cxn ang="0">
                  <a:pos x="829" y="56"/>
                </a:cxn>
                <a:cxn ang="0">
                  <a:pos x="947" y="71"/>
                </a:cxn>
                <a:cxn ang="0">
                  <a:pos x="564" y="119"/>
                </a:cxn>
                <a:cxn ang="0">
                  <a:pos x="205" y="211"/>
                </a:cxn>
                <a:cxn ang="0">
                  <a:pos x="19" y="508"/>
                </a:cxn>
                <a:cxn ang="0">
                  <a:pos x="53" y="382"/>
                </a:cxn>
              </a:cxnLst>
              <a:rect l="0" t="0" r="r" b="b"/>
              <a:pathLst>
                <a:path w="947" h="508">
                  <a:moveTo>
                    <a:pt x="53" y="382"/>
                  </a:moveTo>
                  <a:cubicBezTo>
                    <a:pt x="71" y="328"/>
                    <a:pt x="81" y="259"/>
                    <a:pt x="111" y="214"/>
                  </a:cubicBezTo>
                  <a:cubicBezTo>
                    <a:pt x="140" y="169"/>
                    <a:pt x="219" y="77"/>
                    <a:pt x="327" y="43"/>
                  </a:cubicBezTo>
                  <a:cubicBezTo>
                    <a:pt x="436" y="8"/>
                    <a:pt x="546" y="0"/>
                    <a:pt x="610" y="4"/>
                  </a:cubicBezTo>
                  <a:cubicBezTo>
                    <a:pt x="718" y="11"/>
                    <a:pt x="767" y="44"/>
                    <a:pt x="829" y="56"/>
                  </a:cubicBezTo>
                  <a:cubicBezTo>
                    <a:pt x="890" y="67"/>
                    <a:pt x="933" y="80"/>
                    <a:pt x="947" y="71"/>
                  </a:cubicBezTo>
                  <a:cubicBezTo>
                    <a:pt x="921" y="88"/>
                    <a:pt x="645" y="134"/>
                    <a:pt x="564" y="119"/>
                  </a:cubicBezTo>
                  <a:cubicBezTo>
                    <a:pt x="483" y="103"/>
                    <a:pt x="283" y="164"/>
                    <a:pt x="205" y="211"/>
                  </a:cubicBezTo>
                  <a:cubicBezTo>
                    <a:pt x="127" y="259"/>
                    <a:pt x="21" y="497"/>
                    <a:pt x="19" y="508"/>
                  </a:cubicBezTo>
                  <a:cubicBezTo>
                    <a:pt x="0" y="493"/>
                    <a:pt x="46" y="401"/>
                    <a:pt x="53" y="38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6923C"/>
                </a:gs>
                <a:gs pos="100000">
                  <a:srgbClr val="B1CA7E"/>
                </a:gs>
              </a:gsLst>
              <a:lin ang="10800000" scaled="1"/>
              <a:tileRect/>
            </a:gradFill>
            <a:ln w="15875" cap="flat">
              <a:noFill/>
              <a:prstDash val="solid"/>
              <a:miter lim="800000"/>
              <a:headEnd/>
              <a:tailEnd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gray">
            <a:xfrm>
              <a:off x="3473450" y="-15875"/>
              <a:ext cx="1536700" cy="2763838"/>
            </a:xfrm>
            <a:custGeom>
              <a:avLst/>
              <a:gdLst/>
              <a:ahLst/>
              <a:cxnLst>
                <a:cxn ang="0">
                  <a:pos x="128" y="726"/>
                </a:cxn>
                <a:cxn ang="0">
                  <a:pos x="200" y="659"/>
                </a:cxn>
                <a:cxn ang="0">
                  <a:pos x="279" y="572"/>
                </a:cxn>
                <a:cxn ang="0">
                  <a:pos x="333" y="499"/>
                </a:cxn>
                <a:cxn ang="0">
                  <a:pos x="393" y="320"/>
                </a:cxn>
                <a:cxn ang="0">
                  <a:pos x="169" y="84"/>
                </a:cxn>
                <a:cxn ang="0">
                  <a:pos x="0" y="0"/>
                </a:cxn>
                <a:cxn ang="0">
                  <a:pos x="40" y="85"/>
                </a:cxn>
                <a:cxn ang="0">
                  <a:pos x="60" y="211"/>
                </a:cxn>
                <a:cxn ang="0">
                  <a:pos x="32" y="374"/>
                </a:cxn>
                <a:cxn ang="0">
                  <a:pos x="82" y="699"/>
                </a:cxn>
                <a:cxn ang="0">
                  <a:pos x="128" y="726"/>
                </a:cxn>
              </a:cxnLst>
              <a:rect l="0" t="0" r="r" b="b"/>
              <a:pathLst>
                <a:path w="410" h="737">
                  <a:moveTo>
                    <a:pt x="128" y="726"/>
                  </a:moveTo>
                  <a:cubicBezTo>
                    <a:pt x="151" y="711"/>
                    <a:pt x="175" y="685"/>
                    <a:pt x="200" y="659"/>
                  </a:cubicBezTo>
                  <a:cubicBezTo>
                    <a:pt x="226" y="633"/>
                    <a:pt x="254" y="586"/>
                    <a:pt x="279" y="572"/>
                  </a:cubicBezTo>
                  <a:cubicBezTo>
                    <a:pt x="304" y="558"/>
                    <a:pt x="321" y="528"/>
                    <a:pt x="333" y="499"/>
                  </a:cubicBezTo>
                  <a:cubicBezTo>
                    <a:pt x="344" y="469"/>
                    <a:pt x="410" y="397"/>
                    <a:pt x="393" y="320"/>
                  </a:cubicBezTo>
                  <a:cubicBezTo>
                    <a:pt x="376" y="243"/>
                    <a:pt x="289" y="120"/>
                    <a:pt x="169" y="84"/>
                  </a:cubicBezTo>
                  <a:cubicBezTo>
                    <a:pt x="48" y="49"/>
                    <a:pt x="15" y="18"/>
                    <a:pt x="0" y="0"/>
                  </a:cubicBezTo>
                  <a:cubicBezTo>
                    <a:pt x="25" y="40"/>
                    <a:pt x="34" y="70"/>
                    <a:pt x="40" y="85"/>
                  </a:cubicBezTo>
                  <a:cubicBezTo>
                    <a:pt x="47" y="100"/>
                    <a:pt x="74" y="193"/>
                    <a:pt x="60" y="211"/>
                  </a:cubicBezTo>
                  <a:cubicBezTo>
                    <a:pt x="47" y="229"/>
                    <a:pt x="18" y="359"/>
                    <a:pt x="32" y="374"/>
                  </a:cubicBezTo>
                  <a:cubicBezTo>
                    <a:pt x="46" y="389"/>
                    <a:pt x="86" y="683"/>
                    <a:pt x="82" y="699"/>
                  </a:cubicBezTo>
                  <a:cubicBezTo>
                    <a:pt x="77" y="715"/>
                    <a:pt x="110" y="737"/>
                    <a:pt x="128" y="72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6923C"/>
                </a:gs>
                <a:gs pos="100000">
                  <a:srgbClr val="B1CA7E"/>
                </a:gs>
              </a:gsLst>
              <a:lin ang="0" scaled="1"/>
              <a:tileRect/>
            </a:gradFill>
            <a:ln w="15875" cap="flat">
              <a:noFill/>
              <a:prstDash val="solid"/>
              <a:miter lim="800000"/>
              <a:headEnd/>
              <a:tailEnd/>
            </a:ln>
            <a:effectLst>
              <a:innerShdw blurRad="127000" dist="50800" dir="8100000">
                <a:prstClr val="black">
                  <a:alpha val="92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gray">
            <a:xfrm>
              <a:off x="4002088" y="2800350"/>
              <a:ext cx="3540125" cy="1698625"/>
            </a:xfrm>
            <a:custGeom>
              <a:avLst/>
              <a:gdLst/>
              <a:ahLst/>
              <a:cxnLst>
                <a:cxn ang="0">
                  <a:pos x="50" y="311"/>
                </a:cxn>
                <a:cxn ang="0">
                  <a:pos x="194" y="125"/>
                </a:cxn>
                <a:cxn ang="0">
                  <a:pos x="486" y="15"/>
                </a:cxn>
                <a:cxn ang="0">
                  <a:pos x="752" y="36"/>
                </a:cxn>
                <a:cxn ang="0">
                  <a:pos x="944" y="0"/>
                </a:cxn>
                <a:cxn ang="0">
                  <a:pos x="701" y="138"/>
                </a:cxn>
                <a:cxn ang="0">
                  <a:pos x="463" y="200"/>
                </a:cxn>
                <a:cxn ang="0">
                  <a:pos x="167" y="247"/>
                </a:cxn>
                <a:cxn ang="0">
                  <a:pos x="16" y="437"/>
                </a:cxn>
                <a:cxn ang="0">
                  <a:pos x="50" y="311"/>
                </a:cxn>
              </a:cxnLst>
              <a:rect l="0" t="0" r="r" b="b"/>
              <a:pathLst>
                <a:path w="944" h="453">
                  <a:moveTo>
                    <a:pt x="50" y="311"/>
                  </a:moveTo>
                  <a:cubicBezTo>
                    <a:pt x="73" y="268"/>
                    <a:pt x="109" y="193"/>
                    <a:pt x="194" y="125"/>
                  </a:cubicBezTo>
                  <a:cubicBezTo>
                    <a:pt x="280" y="56"/>
                    <a:pt x="419" y="13"/>
                    <a:pt x="486" y="15"/>
                  </a:cubicBezTo>
                  <a:cubicBezTo>
                    <a:pt x="554" y="18"/>
                    <a:pt x="704" y="34"/>
                    <a:pt x="752" y="36"/>
                  </a:cubicBezTo>
                  <a:cubicBezTo>
                    <a:pt x="800" y="37"/>
                    <a:pt x="918" y="8"/>
                    <a:pt x="944" y="0"/>
                  </a:cubicBezTo>
                  <a:cubicBezTo>
                    <a:pt x="903" y="41"/>
                    <a:pt x="760" y="112"/>
                    <a:pt x="701" y="138"/>
                  </a:cubicBezTo>
                  <a:cubicBezTo>
                    <a:pt x="643" y="164"/>
                    <a:pt x="561" y="211"/>
                    <a:pt x="463" y="200"/>
                  </a:cubicBezTo>
                  <a:cubicBezTo>
                    <a:pt x="366" y="189"/>
                    <a:pt x="228" y="180"/>
                    <a:pt x="167" y="247"/>
                  </a:cubicBezTo>
                  <a:cubicBezTo>
                    <a:pt x="107" y="313"/>
                    <a:pt x="31" y="422"/>
                    <a:pt x="16" y="437"/>
                  </a:cubicBezTo>
                  <a:cubicBezTo>
                    <a:pt x="0" y="453"/>
                    <a:pt x="40" y="329"/>
                    <a:pt x="50" y="31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6923C"/>
                </a:gs>
                <a:gs pos="100000">
                  <a:srgbClr val="B1CA7E"/>
                </a:gs>
              </a:gsLst>
              <a:lin ang="0" scaled="1"/>
              <a:tileRect/>
            </a:gradFill>
            <a:ln w="15875" cap="flat">
              <a:noFill/>
              <a:prstDash val="solid"/>
              <a:miter lim="800000"/>
              <a:headEnd/>
              <a:tailEnd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gray">
            <a:xfrm>
              <a:off x="2794000" y="-15875"/>
              <a:ext cx="1057275" cy="2954338"/>
            </a:xfrm>
            <a:custGeom>
              <a:avLst/>
              <a:gdLst/>
              <a:ahLst/>
              <a:cxnLst>
                <a:cxn ang="0">
                  <a:pos x="267" y="774"/>
                </a:cxn>
                <a:cxn ang="0">
                  <a:pos x="102" y="517"/>
                </a:cxn>
                <a:cxn ang="0">
                  <a:pos x="80" y="213"/>
                </a:cxn>
                <a:cxn ang="0">
                  <a:pos x="181" y="0"/>
                </a:cxn>
                <a:cxn ang="0">
                  <a:pos x="263" y="181"/>
                </a:cxn>
                <a:cxn ang="0">
                  <a:pos x="225" y="362"/>
                </a:cxn>
                <a:cxn ang="0">
                  <a:pos x="282" y="565"/>
                </a:cxn>
                <a:cxn ang="0">
                  <a:pos x="269" y="705"/>
                </a:cxn>
                <a:cxn ang="0">
                  <a:pos x="267" y="774"/>
                </a:cxn>
              </a:cxnLst>
              <a:rect l="0" t="0" r="r" b="b"/>
              <a:pathLst>
                <a:path w="282" h="788">
                  <a:moveTo>
                    <a:pt x="267" y="774"/>
                  </a:moveTo>
                  <a:cubicBezTo>
                    <a:pt x="243" y="724"/>
                    <a:pt x="146" y="569"/>
                    <a:pt x="102" y="517"/>
                  </a:cubicBezTo>
                  <a:cubicBezTo>
                    <a:pt x="58" y="465"/>
                    <a:pt x="0" y="336"/>
                    <a:pt x="80" y="213"/>
                  </a:cubicBezTo>
                  <a:cubicBezTo>
                    <a:pt x="160" y="90"/>
                    <a:pt x="185" y="54"/>
                    <a:pt x="181" y="0"/>
                  </a:cubicBezTo>
                  <a:cubicBezTo>
                    <a:pt x="203" y="20"/>
                    <a:pt x="272" y="121"/>
                    <a:pt x="263" y="181"/>
                  </a:cubicBezTo>
                  <a:cubicBezTo>
                    <a:pt x="253" y="241"/>
                    <a:pt x="201" y="305"/>
                    <a:pt x="225" y="362"/>
                  </a:cubicBezTo>
                  <a:cubicBezTo>
                    <a:pt x="249" y="419"/>
                    <a:pt x="281" y="519"/>
                    <a:pt x="282" y="565"/>
                  </a:cubicBezTo>
                  <a:cubicBezTo>
                    <a:pt x="282" y="609"/>
                    <a:pt x="275" y="679"/>
                    <a:pt x="269" y="705"/>
                  </a:cubicBezTo>
                  <a:cubicBezTo>
                    <a:pt x="264" y="728"/>
                    <a:pt x="274" y="788"/>
                    <a:pt x="267" y="77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6923C"/>
                </a:gs>
                <a:gs pos="100000">
                  <a:srgbClr val="B1CA7E"/>
                </a:gs>
              </a:gsLst>
              <a:lin ang="0" scaled="1"/>
              <a:tileRect/>
            </a:gra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gray">
            <a:xfrm>
              <a:off x="2033589" y="2008189"/>
              <a:ext cx="4203700" cy="4905375"/>
            </a:xfrm>
            <a:custGeom>
              <a:avLst/>
              <a:gdLst/>
              <a:ahLst/>
              <a:cxnLst>
                <a:cxn ang="0">
                  <a:pos x="1113" y="1106"/>
                </a:cxn>
                <a:cxn ang="0">
                  <a:pos x="770" y="1147"/>
                </a:cxn>
                <a:cxn ang="0">
                  <a:pos x="600" y="1059"/>
                </a:cxn>
                <a:cxn ang="0">
                  <a:pos x="564" y="919"/>
                </a:cxn>
                <a:cxn ang="0">
                  <a:pos x="545" y="818"/>
                </a:cxn>
                <a:cxn ang="0">
                  <a:pos x="541" y="648"/>
                </a:cxn>
                <a:cxn ang="0">
                  <a:pos x="581" y="390"/>
                </a:cxn>
                <a:cxn ang="0">
                  <a:pos x="518" y="219"/>
                </a:cxn>
                <a:cxn ang="0">
                  <a:pos x="500" y="76"/>
                </a:cxn>
                <a:cxn ang="0">
                  <a:pos x="484" y="41"/>
                </a:cxn>
                <a:cxn ang="0">
                  <a:pos x="467" y="182"/>
                </a:cxn>
                <a:cxn ang="0">
                  <a:pos x="521" y="399"/>
                </a:cxn>
                <a:cxn ang="0">
                  <a:pos x="488" y="629"/>
                </a:cxn>
                <a:cxn ang="0">
                  <a:pos x="511" y="941"/>
                </a:cxn>
                <a:cxn ang="0">
                  <a:pos x="452" y="1066"/>
                </a:cxn>
                <a:cxn ang="0">
                  <a:pos x="244" y="1152"/>
                </a:cxn>
                <a:cxn ang="0">
                  <a:pos x="15" y="1197"/>
                </a:cxn>
                <a:cxn ang="0">
                  <a:pos x="511" y="1074"/>
                </a:cxn>
                <a:cxn ang="0">
                  <a:pos x="540" y="1132"/>
                </a:cxn>
                <a:cxn ang="0">
                  <a:pos x="573" y="1236"/>
                </a:cxn>
                <a:cxn ang="0">
                  <a:pos x="363" y="1301"/>
                </a:cxn>
                <a:cxn ang="0">
                  <a:pos x="654" y="1246"/>
                </a:cxn>
                <a:cxn ang="0">
                  <a:pos x="644" y="1170"/>
                </a:cxn>
                <a:cxn ang="0">
                  <a:pos x="962" y="1183"/>
                </a:cxn>
                <a:cxn ang="0">
                  <a:pos x="1113" y="1106"/>
                </a:cxn>
              </a:cxnLst>
              <a:rect l="0" t="0" r="r" b="b"/>
              <a:pathLst>
                <a:path w="1121" h="1308">
                  <a:moveTo>
                    <a:pt x="1113" y="1106"/>
                  </a:moveTo>
                  <a:cubicBezTo>
                    <a:pt x="1105" y="1111"/>
                    <a:pt x="896" y="1164"/>
                    <a:pt x="770" y="1147"/>
                  </a:cubicBezTo>
                  <a:cubicBezTo>
                    <a:pt x="644" y="1130"/>
                    <a:pt x="622" y="1088"/>
                    <a:pt x="600" y="1059"/>
                  </a:cubicBezTo>
                  <a:cubicBezTo>
                    <a:pt x="579" y="1031"/>
                    <a:pt x="569" y="967"/>
                    <a:pt x="564" y="919"/>
                  </a:cubicBezTo>
                  <a:cubicBezTo>
                    <a:pt x="566" y="889"/>
                    <a:pt x="547" y="838"/>
                    <a:pt x="545" y="818"/>
                  </a:cubicBezTo>
                  <a:cubicBezTo>
                    <a:pt x="542" y="782"/>
                    <a:pt x="526" y="712"/>
                    <a:pt x="541" y="648"/>
                  </a:cubicBezTo>
                  <a:cubicBezTo>
                    <a:pt x="555" y="584"/>
                    <a:pt x="596" y="496"/>
                    <a:pt x="581" y="390"/>
                  </a:cubicBezTo>
                  <a:cubicBezTo>
                    <a:pt x="575" y="344"/>
                    <a:pt x="527" y="248"/>
                    <a:pt x="518" y="219"/>
                  </a:cubicBezTo>
                  <a:cubicBezTo>
                    <a:pt x="509" y="191"/>
                    <a:pt x="503" y="108"/>
                    <a:pt x="500" y="76"/>
                  </a:cubicBezTo>
                  <a:cubicBezTo>
                    <a:pt x="496" y="45"/>
                    <a:pt x="481" y="0"/>
                    <a:pt x="484" y="41"/>
                  </a:cubicBezTo>
                  <a:cubicBezTo>
                    <a:pt x="487" y="81"/>
                    <a:pt x="474" y="130"/>
                    <a:pt x="467" y="182"/>
                  </a:cubicBezTo>
                  <a:cubicBezTo>
                    <a:pt x="459" y="234"/>
                    <a:pt x="491" y="306"/>
                    <a:pt x="521" y="399"/>
                  </a:cubicBezTo>
                  <a:cubicBezTo>
                    <a:pt x="551" y="493"/>
                    <a:pt x="506" y="544"/>
                    <a:pt x="488" y="629"/>
                  </a:cubicBezTo>
                  <a:cubicBezTo>
                    <a:pt x="470" y="714"/>
                    <a:pt x="496" y="862"/>
                    <a:pt x="511" y="941"/>
                  </a:cubicBezTo>
                  <a:cubicBezTo>
                    <a:pt x="516" y="1004"/>
                    <a:pt x="495" y="1030"/>
                    <a:pt x="452" y="1066"/>
                  </a:cubicBezTo>
                  <a:cubicBezTo>
                    <a:pt x="409" y="1102"/>
                    <a:pt x="343" y="1121"/>
                    <a:pt x="244" y="1152"/>
                  </a:cubicBezTo>
                  <a:cubicBezTo>
                    <a:pt x="145" y="1184"/>
                    <a:pt x="0" y="1196"/>
                    <a:pt x="15" y="1197"/>
                  </a:cubicBezTo>
                  <a:cubicBezTo>
                    <a:pt x="305" y="1213"/>
                    <a:pt x="502" y="1083"/>
                    <a:pt x="511" y="1074"/>
                  </a:cubicBezTo>
                  <a:cubicBezTo>
                    <a:pt x="520" y="1064"/>
                    <a:pt x="522" y="1105"/>
                    <a:pt x="540" y="1132"/>
                  </a:cubicBezTo>
                  <a:cubicBezTo>
                    <a:pt x="559" y="1159"/>
                    <a:pt x="587" y="1192"/>
                    <a:pt x="573" y="1236"/>
                  </a:cubicBezTo>
                  <a:cubicBezTo>
                    <a:pt x="560" y="1280"/>
                    <a:pt x="304" y="1294"/>
                    <a:pt x="363" y="1301"/>
                  </a:cubicBezTo>
                  <a:cubicBezTo>
                    <a:pt x="422" y="1308"/>
                    <a:pt x="620" y="1288"/>
                    <a:pt x="654" y="1246"/>
                  </a:cubicBezTo>
                  <a:cubicBezTo>
                    <a:pt x="668" y="1229"/>
                    <a:pt x="656" y="1198"/>
                    <a:pt x="644" y="1170"/>
                  </a:cubicBezTo>
                  <a:cubicBezTo>
                    <a:pt x="695" y="1215"/>
                    <a:pt x="885" y="1199"/>
                    <a:pt x="962" y="1183"/>
                  </a:cubicBezTo>
                  <a:cubicBezTo>
                    <a:pt x="1038" y="1167"/>
                    <a:pt x="1121" y="1101"/>
                    <a:pt x="1113" y="110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6923C"/>
                </a:gs>
                <a:gs pos="100000">
                  <a:srgbClr val="B1CA7E"/>
                </a:gs>
              </a:gsLst>
              <a:lin ang="0" scaled="1"/>
              <a:tileRect/>
            </a:gra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2" name="Gruppieren 39"/>
          <p:cNvGrpSpPr/>
          <p:nvPr/>
        </p:nvGrpSpPr>
        <p:grpSpPr>
          <a:xfrm>
            <a:off x="7680176" y="4365104"/>
            <a:ext cx="2664296" cy="2016224"/>
            <a:chOff x="6105825" y="3736093"/>
            <a:chExt cx="2014538" cy="1657059"/>
          </a:xfrm>
        </p:grpSpPr>
        <p:sp>
          <p:nvSpPr>
            <p:cNvPr id="13" name="Rectangle 19"/>
            <p:cNvSpPr>
              <a:spLocks noChangeArrowheads="1"/>
            </p:cNvSpPr>
            <p:nvPr/>
          </p:nvSpPr>
          <p:spPr bwMode="gray">
            <a:xfrm rot="16200000">
              <a:off x="5457477" y="4384441"/>
              <a:ext cx="1657059" cy="360363"/>
            </a:xfrm>
            <a:prstGeom prst="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algn="ctr" defTabSz="801688" eaLnBrk="0" hangingPunct="0"/>
              <a:r>
                <a:rPr lang="ru-RU" b="1" noProof="1">
                  <a:solidFill>
                    <a:srgbClr val="FFFFFF"/>
                  </a:solidFill>
                  <a:latin typeface="Arial Black" pitchFamily="34" charset="0"/>
                  <a:cs typeface="Arial" charset="0"/>
                </a:rPr>
                <a:t>ТУРИЗМ</a:t>
              </a:r>
              <a:endParaRPr lang="de-DE" b="1" noProof="1">
                <a:solidFill>
                  <a:srgbClr val="FFFFFF"/>
                </a:solidFill>
                <a:latin typeface="Arial Black" pitchFamily="34" charset="0"/>
                <a:cs typeface="Arial" charset="0"/>
              </a:endParaRPr>
            </a:p>
          </p:txBody>
        </p:sp>
        <p:sp>
          <p:nvSpPr>
            <p:cNvPr id="14" name="Rectangle 5"/>
            <p:cNvSpPr>
              <a:spLocks noChangeArrowheads="1"/>
            </p:cNvSpPr>
            <p:nvPr/>
          </p:nvSpPr>
          <p:spPr bwMode="gray">
            <a:xfrm>
              <a:off x="6466189" y="3736093"/>
              <a:ext cx="1654174" cy="1657059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108000" rIns="144000" bIns="72000"/>
            <a:lstStyle/>
            <a:p>
              <a:pPr>
                <a:lnSpc>
                  <a:spcPct val="95000"/>
                </a:lnSpc>
                <a:spcAft>
                  <a:spcPct val="40000"/>
                </a:spcAft>
                <a:buClr>
                  <a:srgbClr val="808080"/>
                </a:buClr>
              </a:pPr>
              <a:r>
                <a:rPr lang="ru-RU" sz="1600" noProof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Центр внутреннего туризма, популяризации и распространению знаний о родном крае и стрене</a:t>
              </a:r>
              <a:endParaRPr lang="de-DE" sz="1600" noProof="1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uppieren 22"/>
          <p:cNvGrpSpPr/>
          <p:nvPr/>
        </p:nvGrpSpPr>
        <p:grpSpPr>
          <a:xfrm>
            <a:off x="7392144" y="404664"/>
            <a:ext cx="2808312" cy="3096344"/>
            <a:chOff x="6105825" y="1480544"/>
            <a:chExt cx="2014538" cy="1657059"/>
          </a:xfrm>
        </p:grpSpPr>
        <p:sp>
          <p:nvSpPr>
            <p:cNvPr id="16" name="Rectangle 19"/>
            <p:cNvSpPr>
              <a:spLocks noChangeArrowheads="1"/>
            </p:cNvSpPr>
            <p:nvPr/>
          </p:nvSpPr>
          <p:spPr bwMode="gray">
            <a:xfrm rot="16200000">
              <a:off x="5457477" y="2128892"/>
              <a:ext cx="1657059" cy="360363"/>
            </a:xfrm>
            <a:prstGeom prst="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algn="ctr" defTabSz="801688" eaLnBrk="0" hangingPunct="0"/>
              <a:r>
                <a:rPr lang="ru-RU" b="1" noProof="1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Arial" charset="0"/>
                </a:rPr>
                <a:t>ПРОФОРИЕНТАЦИЯ</a:t>
              </a:r>
              <a:endParaRPr lang="de-DE" b="1" noProof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Arial" charset="0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gray">
            <a:xfrm>
              <a:off x="6466189" y="1480544"/>
              <a:ext cx="1654174" cy="1657059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108000" rIns="144000" bIns="72000"/>
            <a:lstStyle/>
            <a:p>
              <a:pPr>
                <a:lnSpc>
                  <a:spcPct val="95000"/>
                </a:lnSpc>
                <a:spcAft>
                  <a:spcPct val="40000"/>
                </a:spcAft>
                <a:buClr>
                  <a:srgbClr val="808080"/>
                </a:buClr>
              </a:pPr>
              <a:r>
                <a:rPr lang="ru-RU" sz="1600" noProof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Возможность знакомится с направлениями работы предприятий и организаций Республики Башкортотсан посредством экскурсий,  реализации проектных и научных направлений.</a:t>
              </a:r>
              <a:endParaRPr lang="de-DE" sz="1600" noProof="1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uppieren 42"/>
          <p:cNvGrpSpPr/>
          <p:nvPr/>
        </p:nvGrpSpPr>
        <p:grpSpPr>
          <a:xfrm>
            <a:off x="1847528" y="3212976"/>
            <a:ext cx="3096344" cy="3356992"/>
            <a:chOff x="819444" y="3736093"/>
            <a:chExt cx="2221157" cy="1657059"/>
          </a:xfrm>
        </p:grpSpPr>
        <p:sp>
          <p:nvSpPr>
            <p:cNvPr id="20" name="Rectangle 19"/>
            <p:cNvSpPr>
              <a:spLocks noChangeArrowheads="1"/>
            </p:cNvSpPr>
            <p:nvPr/>
          </p:nvSpPr>
          <p:spPr bwMode="gray">
            <a:xfrm rot="16200000">
              <a:off x="171706" y="4383831"/>
              <a:ext cx="1657059" cy="361584"/>
            </a:xfrm>
            <a:prstGeom prst="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algn="ctr" defTabSz="801688" eaLnBrk="0" hangingPunct="0"/>
              <a:r>
                <a:rPr lang="ru-RU" b="1" noProof="1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Arial" charset="0"/>
                </a:rPr>
                <a:t>ТВОРЧЕСКАЯ ЛАБОРАТОРИЯ</a:t>
              </a:r>
              <a:endParaRPr lang="de-DE" b="1" noProof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Arial" charset="0"/>
              </a:endParaRP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gray">
            <a:xfrm>
              <a:off x="1179808" y="3736093"/>
              <a:ext cx="1860793" cy="1657059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108000" rIns="144000" bIns="72000"/>
            <a:lstStyle/>
            <a:p>
              <a:pPr>
                <a:lnSpc>
                  <a:spcPct val="95000"/>
                </a:lnSpc>
                <a:spcAft>
                  <a:spcPct val="40000"/>
                </a:spcAft>
                <a:buClr>
                  <a:srgbClr val="808080"/>
                </a:buClr>
              </a:pPr>
              <a:r>
                <a:rPr lang="ru-RU" sz="1600" noProof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Раализация творческих способностей обучающихся в лабораториях, мастерских: мастерская экодизайна и современного искусства, творческая театральная лаборатория «Пространство», хореографическая студия, </a:t>
              </a:r>
              <a:endParaRPr lang="de-DE" sz="1600" noProof="1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uppieren 42"/>
          <p:cNvGrpSpPr/>
          <p:nvPr/>
        </p:nvGrpSpPr>
        <p:grpSpPr>
          <a:xfrm>
            <a:off x="1991544" y="404665"/>
            <a:ext cx="3384376" cy="2377139"/>
            <a:chOff x="819444" y="3736093"/>
            <a:chExt cx="2014538" cy="1657059"/>
          </a:xfrm>
        </p:grpSpPr>
        <p:sp>
          <p:nvSpPr>
            <p:cNvPr id="23" name="Rectangle 19"/>
            <p:cNvSpPr>
              <a:spLocks noChangeArrowheads="1"/>
            </p:cNvSpPr>
            <p:nvPr/>
          </p:nvSpPr>
          <p:spPr bwMode="gray">
            <a:xfrm rot="16200000">
              <a:off x="171096" y="4384441"/>
              <a:ext cx="1657059" cy="360363"/>
            </a:xfrm>
            <a:prstGeom prst="rect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algn="ctr" defTabSz="801688" eaLnBrk="0" hangingPunct="0"/>
              <a:r>
                <a:rPr lang="ru-RU" b="1" noProof="1">
                  <a:solidFill>
                    <a:srgbClr val="FFFFFF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itchFamily="34" charset="0"/>
                  <a:cs typeface="Arial" charset="0"/>
                </a:rPr>
                <a:t>НАУКА</a:t>
              </a:r>
              <a:endParaRPr lang="de-DE" b="1" noProof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Arial" charset="0"/>
              </a:endParaRP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gray">
            <a:xfrm>
              <a:off x="1179808" y="3736093"/>
              <a:ext cx="1654174" cy="1657059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108000" rIns="144000" bIns="72000"/>
            <a:lstStyle/>
            <a:p>
              <a:pPr>
                <a:lnSpc>
                  <a:spcPct val="95000"/>
                </a:lnSpc>
                <a:spcAft>
                  <a:spcPct val="40000"/>
                </a:spcAft>
                <a:buClr>
                  <a:srgbClr val="808080"/>
                </a:buClr>
              </a:pPr>
              <a:r>
                <a:rPr lang="ru-RU" sz="1600" noProof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Работа с одаренными детьми  посредством вовлечения в научно-исследовательскую и проектную деятельсности в рамках естественнонаучного цикла</a:t>
              </a:r>
              <a:endParaRPr lang="de-DE" sz="1600" noProof="1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Сотрудничество (с нарастанием)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0323" name="Text Box 3"/>
          <p:cNvSpPr txBox="1">
            <a:spLocks noChangeArrowheads="1"/>
          </p:cNvSpPr>
          <p:nvPr/>
        </p:nvSpPr>
        <p:spPr bwMode="gray">
          <a:xfrm>
            <a:off x="2157669" y="4729164"/>
            <a:ext cx="10631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2EB9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2</a:t>
            </a:r>
            <a:r>
              <a:rPr lang="ru-RU" sz="2400" b="1" dirty="0">
                <a:solidFill>
                  <a:srgbClr val="2EB9B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019</a:t>
            </a:r>
            <a:endParaRPr lang="en-US" sz="2400" b="1" dirty="0">
              <a:solidFill>
                <a:srgbClr val="2EB9B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573338" y="5738813"/>
            <a:ext cx="228600" cy="228600"/>
            <a:chOff x="2016" y="1920"/>
            <a:chExt cx="1680" cy="1680"/>
          </a:xfrm>
        </p:grpSpPr>
        <p:sp>
          <p:nvSpPr>
            <p:cNvPr id="440325" name="Oval 5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2EB9B6"/>
                </a:gs>
                <a:gs pos="100000">
                  <a:srgbClr val="2EB9B6">
                    <a:gamma/>
                    <a:shade val="2431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326" name="Freeform 6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rgbClr val="2EB9B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440327" name="AutoShape 7"/>
          <p:cNvCxnSpPr>
            <a:cxnSpLocks noChangeShapeType="1"/>
            <a:endCxn id="440325" idx="0"/>
          </p:cNvCxnSpPr>
          <p:nvPr/>
        </p:nvCxnSpPr>
        <p:spPr bwMode="gray">
          <a:xfrm>
            <a:off x="2667000" y="5243513"/>
            <a:ext cx="20638" cy="495300"/>
          </a:xfrm>
          <a:prstGeom prst="straightConnector1">
            <a:avLst/>
          </a:prstGeom>
          <a:noFill/>
          <a:ln w="38100" cap="rnd">
            <a:solidFill>
              <a:srgbClr val="2EB9B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0328" name="AutoShape 8"/>
          <p:cNvSpPr>
            <a:spLocks noChangeArrowheads="1"/>
          </p:cNvSpPr>
          <p:nvPr/>
        </p:nvSpPr>
        <p:spPr bwMode="gray">
          <a:xfrm flipH="1">
            <a:off x="2819401" y="5272088"/>
            <a:ext cx="7197725" cy="1066800"/>
          </a:xfrm>
          <a:prstGeom prst="homePlate">
            <a:avLst>
              <a:gd name="adj" fmla="val 42044"/>
            </a:avLst>
          </a:prstGeom>
          <a:gradFill rotWithShape="1">
            <a:gsLst>
              <a:gs pos="0">
                <a:srgbClr val="2EB9B6"/>
              </a:gs>
              <a:gs pos="100000">
                <a:srgbClr val="7AECD4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EB9B6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440329" name="Text Box 9"/>
          <p:cNvSpPr txBox="1">
            <a:spLocks noChangeArrowheads="1"/>
          </p:cNvSpPr>
          <p:nvPr/>
        </p:nvSpPr>
        <p:spPr bwMode="gray">
          <a:xfrm>
            <a:off x="3215680" y="5229201"/>
            <a:ext cx="651659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МТС (поддержка социальных проектов, партнер конференции)</a:t>
            </a:r>
          </a:p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БАШИНКОМ (договор о сотрудничестве)</a:t>
            </a:r>
            <a:endParaRPr lang="en-US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Дальнейший поиск партнеров  для всестороннего сотрудничества</a:t>
            </a:r>
            <a:endParaRPr lang="en-US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0330" name="Text Box 10"/>
          <p:cNvSpPr txBox="1">
            <a:spLocks noChangeArrowheads="1"/>
          </p:cNvSpPr>
          <p:nvPr/>
        </p:nvSpPr>
        <p:spPr bwMode="gray">
          <a:xfrm>
            <a:off x="2919670" y="3619501"/>
            <a:ext cx="10631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2D3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92D36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201</a:t>
            </a:r>
            <a:r>
              <a:rPr lang="ru-RU" sz="2400" b="1" dirty="0">
                <a:solidFill>
                  <a:srgbClr val="92D36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8</a:t>
            </a:r>
            <a:endParaRPr lang="en-US" sz="2400" b="1" dirty="0">
              <a:solidFill>
                <a:srgbClr val="92D36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335338" y="4519613"/>
            <a:ext cx="228600" cy="228600"/>
            <a:chOff x="2016" y="1920"/>
            <a:chExt cx="1680" cy="1680"/>
          </a:xfrm>
        </p:grpSpPr>
        <p:sp>
          <p:nvSpPr>
            <p:cNvPr id="440332" name="Oval 12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92D365"/>
                </a:gs>
                <a:gs pos="100000">
                  <a:srgbClr val="92D365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333" name="Freeform 13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92D365">
                    <a:gamma/>
                    <a:tint val="0"/>
                    <a:invGamma/>
                  </a:srgbClr>
                </a:gs>
                <a:gs pos="100000">
                  <a:srgbClr val="92D36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440334" name="AutoShape 14"/>
          <p:cNvCxnSpPr>
            <a:cxnSpLocks noChangeShapeType="1"/>
            <a:stCxn id="440330" idx="2"/>
            <a:endCxn id="440332" idx="0"/>
          </p:cNvCxnSpPr>
          <p:nvPr/>
        </p:nvCxnSpPr>
        <p:spPr bwMode="gray">
          <a:xfrm flipH="1">
            <a:off x="3449638" y="4081165"/>
            <a:ext cx="1588" cy="438448"/>
          </a:xfrm>
          <a:prstGeom prst="straightConnector1">
            <a:avLst/>
          </a:prstGeom>
          <a:noFill/>
          <a:ln w="38100" cap="rnd">
            <a:solidFill>
              <a:srgbClr val="92D365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0335" name="AutoShape 15"/>
          <p:cNvSpPr>
            <a:spLocks noChangeArrowheads="1"/>
          </p:cNvSpPr>
          <p:nvPr/>
        </p:nvSpPr>
        <p:spPr bwMode="gray">
          <a:xfrm flipH="1">
            <a:off x="3581400" y="4100513"/>
            <a:ext cx="6434138" cy="1066800"/>
          </a:xfrm>
          <a:prstGeom prst="homePlate">
            <a:avLst>
              <a:gd name="adj" fmla="val 44955"/>
            </a:avLst>
          </a:prstGeom>
          <a:gradFill rotWithShape="1">
            <a:gsLst>
              <a:gs pos="0">
                <a:srgbClr val="92D365"/>
              </a:gs>
              <a:gs pos="100000">
                <a:srgbClr val="CCFF99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2D365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440336" name="Text Box 16"/>
          <p:cNvSpPr txBox="1">
            <a:spLocks noChangeArrowheads="1"/>
          </p:cNvSpPr>
          <p:nvPr/>
        </p:nvSpPr>
        <p:spPr bwMode="gray">
          <a:xfrm>
            <a:off x="3791745" y="4077073"/>
            <a:ext cx="666554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Фонд «Время науки» г.Санкт-Петербург (</a:t>
            </a:r>
            <a:r>
              <a:rPr 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регион.представитель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«Травы Башкирии» (генеральный партнер конференции)</a:t>
            </a:r>
          </a:p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УГНТУ (договор о сотрудничестве)</a:t>
            </a:r>
          </a:p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Общественный комитет «</a:t>
            </a:r>
            <a:r>
              <a:rPr 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Виктори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–Гагарин-центр (партнер </a:t>
            </a:r>
            <a:r>
              <a:rPr 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конф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dirty="0">
                <a:solidFill>
                  <a:srgbClr val="000000"/>
                </a:solidFill>
              </a:rPr>
              <a:t>)</a:t>
            </a:r>
          </a:p>
          <a:p>
            <a:pPr algn="l"/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440337" name="Text Box 17"/>
          <p:cNvSpPr txBox="1">
            <a:spLocks noChangeArrowheads="1"/>
          </p:cNvSpPr>
          <p:nvPr/>
        </p:nvSpPr>
        <p:spPr bwMode="gray">
          <a:xfrm>
            <a:off x="3757870" y="2476501"/>
            <a:ext cx="10631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6CEF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201</a:t>
            </a:r>
            <a:r>
              <a:rPr lang="ru-RU" sz="2400" b="1" dirty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7</a:t>
            </a:r>
            <a:endParaRPr lang="en-US" sz="2400" b="1" dirty="0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4173538" y="3371850"/>
            <a:ext cx="228600" cy="228600"/>
            <a:chOff x="2016" y="1920"/>
            <a:chExt cx="1680" cy="1680"/>
          </a:xfrm>
        </p:grpSpPr>
        <p:sp>
          <p:nvSpPr>
            <p:cNvPr id="440339" name="Oval 19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3399FF"/>
                </a:gs>
                <a:gs pos="100000">
                  <a:srgbClr val="3399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340" name="Freeform 20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3399FF">
                    <a:gamma/>
                    <a:tint val="3137"/>
                    <a:invGamma/>
                  </a:srgbClr>
                </a:gs>
                <a:gs pos="100000">
                  <a:srgbClr val="3399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440341" name="AutoShape 21"/>
          <p:cNvCxnSpPr>
            <a:cxnSpLocks noChangeShapeType="1"/>
            <a:stCxn id="440337" idx="2"/>
          </p:cNvCxnSpPr>
          <p:nvPr/>
        </p:nvCxnSpPr>
        <p:spPr bwMode="gray">
          <a:xfrm flipH="1">
            <a:off x="4287840" y="2938165"/>
            <a:ext cx="1586" cy="430510"/>
          </a:xfrm>
          <a:prstGeom prst="straightConnector1">
            <a:avLst/>
          </a:prstGeom>
          <a:noFill/>
          <a:ln w="38100" cap="rnd">
            <a:solidFill>
              <a:srgbClr val="86CEF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0342" name="AutoShape 22"/>
          <p:cNvSpPr>
            <a:spLocks noChangeArrowheads="1"/>
          </p:cNvSpPr>
          <p:nvPr/>
        </p:nvSpPr>
        <p:spPr bwMode="gray">
          <a:xfrm flipH="1">
            <a:off x="4419600" y="2933700"/>
            <a:ext cx="5600700" cy="1066800"/>
          </a:xfrm>
          <a:prstGeom prst="homePlate">
            <a:avLst>
              <a:gd name="adj" fmla="val 39083"/>
            </a:avLst>
          </a:prstGeom>
          <a:gradFill rotWithShape="1">
            <a:gsLst>
              <a:gs pos="0">
                <a:srgbClr val="5491D4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491D4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440343" name="Text Box 23"/>
          <p:cNvSpPr txBox="1">
            <a:spLocks noChangeArrowheads="1"/>
          </p:cNvSpPr>
          <p:nvPr/>
        </p:nvSpPr>
        <p:spPr bwMode="gray">
          <a:xfrm>
            <a:off x="4655840" y="2924944"/>
            <a:ext cx="509254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Соглашение о сотрудничестве ВОО «РГО»</a:t>
            </a:r>
            <a:endParaRPr lang="en-US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(открытие молодежного клуба  РГО «Росток»)</a:t>
            </a:r>
          </a:p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БГПУ им. М. </a:t>
            </a:r>
            <a:r>
              <a:rPr 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Акмуллы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(договор о сотрудничестве)</a:t>
            </a:r>
          </a:p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ГУП НИИ БЖД РБ  (договор о сотрудничестве)</a:t>
            </a:r>
            <a:endParaRPr lang="en-US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0344" name="Text Box 24"/>
          <p:cNvSpPr txBox="1">
            <a:spLocks noChangeArrowheads="1"/>
          </p:cNvSpPr>
          <p:nvPr/>
        </p:nvSpPr>
        <p:spPr bwMode="gray">
          <a:xfrm>
            <a:off x="4634170" y="1300164"/>
            <a:ext cx="10631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201</a:t>
            </a:r>
            <a:r>
              <a:rPr lang="ru-RU" sz="2400" b="1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6</a:t>
            </a:r>
            <a:endParaRPr lang="en-US" sz="2400" b="1" dirty="0"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5049838" y="2192338"/>
            <a:ext cx="228600" cy="228600"/>
            <a:chOff x="2016" y="1920"/>
            <a:chExt cx="1680" cy="1680"/>
          </a:xfrm>
        </p:grpSpPr>
        <p:sp>
          <p:nvSpPr>
            <p:cNvPr id="440346" name="Oval 26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347" name="Freeform 27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6600">
                    <a:gamma/>
                    <a:tint val="0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440348" name="AutoShape 28"/>
          <p:cNvCxnSpPr>
            <a:cxnSpLocks noChangeShapeType="1"/>
            <a:stCxn id="440344" idx="2"/>
            <a:endCxn id="440346" idx="0"/>
          </p:cNvCxnSpPr>
          <p:nvPr/>
        </p:nvCxnSpPr>
        <p:spPr bwMode="gray">
          <a:xfrm flipH="1">
            <a:off x="5164138" y="1761828"/>
            <a:ext cx="1588" cy="430510"/>
          </a:xfrm>
          <a:prstGeom prst="straightConnector1">
            <a:avLst/>
          </a:prstGeom>
          <a:noFill/>
          <a:ln w="38100" cap="rnd">
            <a:solidFill>
              <a:srgbClr val="B67FF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0349" name="AutoShape 29"/>
          <p:cNvSpPr>
            <a:spLocks noChangeArrowheads="1"/>
          </p:cNvSpPr>
          <p:nvPr/>
        </p:nvSpPr>
        <p:spPr bwMode="gray">
          <a:xfrm flipH="1">
            <a:off x="5295901" y="1754188"/>
            <a:ext cx="4727575" cy="1066800"/>
          </a:xfrm>
          <a:prstGeom prst="homePlate">
            <a:avLst>
              <a:gd name="adj" fmla="val 37730"/>
            </a:avLst>
          </a:prstGeom>
          <a:gradFill rotWithShape="1">
            <a:gsLst>
              <a:gs pos="0">
                <a:srgbClr val="FF9933"/>
              </a:gs>
              <a:gs pos="100000">
                <a:srgbClr val="FFCC66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440350" name="Text Box 30"/>
          <p:cNvSpPr txBox="1">
            <a:spLocks noChangeArrowheads="1"/>
          </p:cNvSpPr>
          <p:nvPr/>
        </p:nvSpPr>
        <p:spPr bwMode="gray">
          <a:xfrm>
            <a:off x="5591945" y="1772816"/>
            <a:ext cx="485594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РГО РБ (местное  </a:t>
            </a:r>
            <a:r>
              <a:rPr 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Демское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отделение)</a:t>
            </a:r>
          </a:p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БГУ (договор о сотрудничестве)</a:t>
            </a:r>
          </a:p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ВХГПХ «</a:t>
            </a:r>
            <a:r>
              <a:rPr 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Аллоплант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(договор о сотрудничестве)</a:t>
            </a:r>
          </a:p>
          <a:p>
            <a:pPr algn="l"/>
            <a:r>
              <a:rPr 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БГМУ (договор о сотрудничестве)</a:t>
            </a:r>
          </a:p>
          <a:p>
            <a:pPr algn="l"/>
            <a:endParaRPr lang="en-US" sz="1600" dirty="0">
              <a:solidFill>
                <a:srgbClr val="000000"/>
              </a:solidFill>
            </a:endParaRPr>
          </a:p>
          <a:p>
            <a:pPr algn="l"/>
            <a:endParaRPr lang="en-US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Модель взаимодействия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УДО- ОО- НИИ-ВУЗ</a:t>
            </a:r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 l="47557" b="48100"/>
          <a:stretch>
            <a:fillRect/>
          </a:stretch>
        </p:blipFill>
        <p:spPr bwMode="auto">
          <a:xfrm>
            <a:off x="3791745" y="4437112"/>
            <a:ext cx="2449811" cy="2088232"/>
          </a:xfrm>
          <a:prstGeom prst="rect">
            <a:avLst/>
          </a:prstGeom>
          <a:noFill/>
        </p:spPr>
      </p:pic>
      <p:pic>
        <p:nvPicPr>
          <p:cNvPr id="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 l="50355" t="50342"/>
          <a:stretch>
            <a:fillRect/>
          </a:stretch>
        </p:blipFill>
        <p:spPr bwMode="auto">
          <a:xfrm>
            <a:off x="7608169" y="1916833"/>
            <a:ext cx="2218099" cy="1910999"/>
          </a:xfrm>
          <a:prstGeom prst="rect">
            <a:avLst/>
          </a:prstGeom>
          <a:noFill/>
        </p:spPr>
      </p:pic>
      <p:pic>
        <p:nvPicPr>
          <p:cNvPr id="8" name="Picture 6" descr="ÐÐ°ÑÑÐ¸Ð½ÐºÐ¸ Ð¿Ð¾ Ð·Ð°Ð¿ÑÐ¾ÑÑ ÐºÐ°ÑÑÐ¸Ð½ÐºÐ¸ Ð´Ð»Ñ Ð¿ÑÐµÐ·ÐµÐ½ÑÐ°ÑÐ¸Ð¸ powerpoi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8" y="1124744"/>
            <a:ext cx="1872208" cy="1872208"/>
          </a:xfrm>
          <a:prstGeom prst="rect">
            <a:avLst/>
          </a:prstGeom>
          <a:noFill/>
        </p:spPr>
      </p:pic>
      <p:pic>
        <p:nvPicPr>
          <p:cNvPr id="9" name="Picture 2" descr="https://encrypted-tbn0.gstatic.com/images?q=tbn:ANd9GcRF5-wnWhBjqkLDk_KoRIjK3UN2w8TU2pT-q_KBmg3dQ7GNgqI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9736" y="2708920"/>
            <a:ext cx="2574106" cy="208823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719737" y="1556793"/>
            <a:ext cx="33643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ДЭБЦ Росток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Массовое участие в проектах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Подготовка НИР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Просвещение, актуализация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09930" y="3501009"/>
            <a:ext cx="465807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ВОО РГО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Специалисты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Интересные проекты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 финансовой  поддержкой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Возможность участия во всероссийских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сменах «Артек», «Орленок», «Океан»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Возможность получить дополнительное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финансирование (Президентские гранты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1919537" y="3645024"/>
            <a:ext cx="20425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НИИ-ВУЗ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Научные кадры (эксперты конференции)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Профориентация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База для исследований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Конференции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1"/>
          <p:cNvGrpSpPr>
            <a:grpSpLocks/>
          </p:cNvGrpSpPr>
          <p:nvPr/>
        </p:nvGrpSpPr>
        <p:grpSpPr bwMode="auto">
          <a:xfrm>
            <a:off x="4941558" y="1772819"/>
            <a:ext cx="3671945" cy="3222849"/>
            <a:chOff x="3556" y="960"/>
            <a:chExt cx="740" cy="624"/>
          </a:xfrm>
        </p:grpSpPr>
        <p:grpSp>
          <p:nvGrpSpPr>
            <p:cNvPr id="20" name="Group 12"/>
            <p:cNvGrpSpPr>
              <a:grpSpLocks/>
            </p:cNvGrpSpPr>
            <p:nvPr/>
          </p:nvGrpSpPr>
          <p:grpSpPr bwMode="auto">
            <a:xfrm>
              <a:off x="3600" y="960"/>
              <a:ext cx="624" cy="624"/>
              <a:chOff x="2016" y="1920"/>
              <a:chExt cx="1680" cy="1680"/>
            </a:xfrm>
          </p:grpSpPr>
          <p:sp>
            <p:nvSpPr>
              <p:cNvPr id="22" name="Oval 13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14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" name="Text Box 15"/>
            <p:cNvSpPr txBox="1">
              <a:spLocks noChangeArrowheads="1"/>
            </p:cNvSpPr>
            <p:nvPr/>
          </p:nvSpPr>
          <p:spPr bwMode="gray">
            <a:xfrm>
              <a:off x="3556" y="1183"/>
              <a:ext cx="740" cy="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Научная экспедиция в</a:t>
              </a:r>
              <a:endParaRPr lang="en-US" sz="2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24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400" b="1" dirty="0" err="1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Geopar</a:t>
              </a:r>
              <a:endParaRPr lang="ru-RU" sz="2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n-US" sz="24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YanGanTau</a:t>
              </a:r>
              <a:r>
                <a: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с подготовкой</a:t>
              </a:r>
            </a:p>
            <a:p>
              <a:pPr algn="ctr"/>
              <a:r>
                <a:rPr lang="ru-RU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НИР</a:t>
              </a:r>
              <a:endPara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6"/>
          <p:cNvGrpSpPr>
            <a:grpSpLocks noGrp="1"/>
          </p:cNvGrpSpPr>
          <p:nvPr/>
        </p:nvGrpSpPr>
        <p:grpSpPr bwMode="auto">
          <a:xfrm>
            <a:off x="2927647" y="3805064"/>
            <a:ext cx="3655987" cy="3052936"/>
            <a:chOff x="2400" y="1488"/>
            <a:chExt cx="1457" cy="1152"/>
          </a:xfrm>
        </p:grpSpPr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2400" y="1488"/>
              <a:ext cx="1152" cy="1152"/>
              <a:chOff x="2016" y="1920"/>
              <a:chExt cx="1680" cy="1680"/>
            </a:xfrm>
          </p:grpSpPr>
          <p:sp>
            <p:nvSpPr>
              <p:cNvPr id="7" name="Oval 8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33CC33"/>
                  </a:gs>
                  <a:gs pos="100000">
                    <a:srgbClr val="33CC33">
                      <a:gamma/>
                      <a:shade val="2431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" name="Freeform 9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33CC33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Text Box 10"/>
            <p:cNvSpPr txBox="1">
              <a:spLocks noChangeArrowheads="1"/>
            </p:cNvSpPr>
            <p:nvPr/>
          </p:nvSpPr>
          <p:spPr bwMode="gray">
            <a:xfrm>
              <a:off x="2457" y="1754"/>
              <a:ext cx="1400" cy="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Международная </a:t>
              </a:r>
            </a:p>
            <a:p>
              <a:r>
                <a:rPr lang="ru-RU" sz="24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научно-практическая </a:t>
              </a:r>
            </a:p>
            <a:p>
              <a:r>
                <a:rPr lang="ru-RU" sz="24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конференция </a:t>
              </a:r>
            </a:p>
            <a:p>
              <a:r>
                <a:rPr lang="ru-RU" sz="24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«Росток»</a:t>
              </a:r>
              <a:endParaRPr lang="en-US" sz="2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21"/>
          <p:cNvGrpSpPr>
            <a:grpSpLocks/>
          </p:cNvGrpSpPr>
          <p:nvPr/>
        </p:nvGrpSpPr>
        <p:grpSpPr bwMode="auto">
          <a:xfrm>
            <a:off x="7464148" y="3717032"/>
            <a:ext cx="2899827" cy="2808312"/>
            <a:chOff x="3360" y="2688"/>
            <a:chExt cx="1459" cy="1440"/>
          </a:xfrm>
        </p:grpSpPr>
        <p:grpSp>
          <p:nvGrpSpPr>
            <p:cNvPr id="15" name="Group 22"/>
            <p:cNvGrpSpPr>
              <a:grpSpLocks/>
            </p:cNvGrpSpPr>
            <p:nvPr/>
          </p:nvGrpSpPr>
          <p:grpSpPr bwMode="auto">
            <a:xfrm>
              <a:off x="3360" y="2688"/>
              <a:ext cx="1440" cy="1440"/>
              <a:chOff x="2016" y="1920"/>
              <a:chExt cx="1680" cy="1680"/>
            </a:xfrm>
          </p:grpSpPr>
          <p:sp>
            <p:nvSpPr>
              <p:cNvPr id="17" name="Oval 23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A8228"/>
                  </a:gs>
                  <a:gs pos="100000">
                    <a:srgbClr val="FA8228">
                      <a:gamma/>
                      <a:shade val="51373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sy="50000" kx="-2453608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Freeform 24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A8228">
                      <a:gamma/>
                      <a:tint val="0"/>
                      <a:invGamma/>
                    </a:srgbClr>
                  </a:gs>
                  <a:gs pos="100000">
                    <a:srgbClr val="FA8228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" name="Text Box 25"/>
            <p:cNvSpPr txBox="1">
              <a:spLocks noChangeArrowheads="1"/>
            </p:cNvSpPr>
            <p:nvPr/>
          </p:nvSpPr>
          <p:spPr bwMode="gray">
            <a:xfrm>
              <a:off x="3505" y="2910"/>
              <a:ext cx="1314" cy="9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Создание </a:t>
              </a:r>
            </a:p>
            <a:p>
              <a:r>
                <a:rPr lang="ru-RU" sz="28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кедрового</a:t>
              </a:r>
            </a:p>
            <a:p>
              <a:r>
                <a:rPr lang="ru-RU" sz="28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дендропарка</a:t>
              </a:r>
            </a:p>
            <a:p>
              <a:r>
                <a:rPr lang="ru-RU" sz="28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В </a:t>
              </a:r>
              <a:r>
                <a:rPr lang="ru-RU" sz="2800" b="1" dirty="0" err="1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Демском</a:t>
              </a:r>
              <a:r>
                <a:rPr lang="ru-RU" sz="28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р</a:t>
              </a:r>
              <a:r>
                <a:rPr lang="ru-RU" sz="2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.</a:t>
              </a:r>
              <a:endPara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9" name="Group 16"/>
          <p:cNvGrpSpPr>
            <a:grpSpLocks/>
          </p:cNvGrpSpPr>
          <p:nvPr/>
        </p:nvGrpSpPr>
        <p:grpSpPr bwMode="auto">
          <a:xfrm>
            <a:off x="1524000" y="1700808"/>
            <a:ext cx="2915816" cy="2736304"/>
            <a:chOff x="624" y="1584"/>
            <a:chExt cx="1248" cy="1296"/>
          </a:xfrm>
        </p:grpSpPr>
        <p:grpSp>
          <p:nvGrpSpPr>
            <p:cNvPr id="10" name="Group 17"/>
            <p:cNvGrpSpPr>
              <a:grpSpLocks/>
            </p:cNvGrpSpPr>
            <p:nvPr/>
          </p:nvGrpSpPr>
          <p:grpSpPr bwMode="auto">
            <a:xfrm>
              <a:off x="624" y="1584"/>
              <a:ext cx="1248" cy="1296"/>
              <a:chOff x="2016" y="1920"/>
              <a:chExt cx="1680" cy="1680"/>
            </a:xfrm>
          </p:grpSpPr>
          <p:sp>
            <p:nvSpPr>
              <p:cNvPr id="12" name="Oval 18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A776F0"/>
                  </a:gs>
                  <a:gs pos="100000">
                    <a:srgbClr val="A776F0">
                      <a:gamma/>
                      <a:shade val="63529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Freeform 19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A776F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Text Box 20"/>
            <p:cNvSpPr txBox="1">
              <a:spLocks noChangeArrowheads="1"/>
            </p:cNvSpPr>
            <p:nvPr/>
          </p:nvSpPr>
          <p:spPr bwMode="gray">
            <a:xfrm>
              <a:off x="824" y="1720"/>
              <a:ext cx="943" cy="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Развитие </a:t>
              </a:r>
            </a:p>
            <a:p>
              <a:r>
                <a:rPr lang="ru-RU" sz="2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внутреннего</a:t>
              </a:r>
            </a:p>
            <a:p>
              <a:r>
                <a:rPr lang="ru-RU" sz="2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туризма РБ, </a:t>
              </a:r>
            </a:p>
            <a:p>
              <a:r>
                <a:rPr lang="ru-RU" sz="2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подготовка </a:t>
              </a:r>
            </a:p>
            <a:p>
              <a:r>
                <a:rPr lang="ru-RU" sz="2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маршрутов</a:t>
              </a:r>
              <a:endPara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30" name="Group 16"/>
          <p:cNvGrpSpPr>
            <a:grpSpLocks/>
          </p:cNvGrpSpPr>
          <p:nvPr/>
        </p:nvGrpSpPr>
        <p:grpSpPr bwMode="auto">
          <a:xfrm>
            <a:off x="2032048" y="-1"/>
            <a:ext cx="8631971" cy="1816578"/>
            <a:chOff x="345" y="1584"/>
            <a:chExt cx="1918" cy="1034"/>
          </a:xfrm>
        </p:grpSpPr>
        <p:sp>
          <p:nvSpPr>
            <p:cNvPr id="34" name="Freeform 19"/>
            <p:cNvSpPr>
              <a:spLocks/>
            </p:cNvSpPr>
            <p:nvPr/>
          </p:nvSpPr>
          <p:spPr bwMode="gray">
            <a:xfrm>
              <a:off x="752" y="1584"/>
              <a:ext cx="963" cy="489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 Box 20"/>
            <p:cNvSpPr txBox="1">
              <a:spLocks noChangeArrowheads="1"/>
            </p:cNvSpPr>
            <p:nvPr/>
          </p:nvSpPr>
          <p:spPr bwMode="gray">
            <a:xfrm>
              <a:off x="345" y="1584"/>
              <a:ext cx="1918" cy="10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28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Black" pitchFamily="34" charset="0"/>
                  <a:cs typeface="Arial" pitchFamily="34" charset="0"/>
                </a:rPr>
                <a:t>Реализация проектов </a:t>
              </a:r>
            </a:p>
            <a:p>
              <a:pPr algn="ctr"/>
              <a:r>
                <a:rPr lang="ru-RU" sz="28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Black" pitchFamily="34" charset="0"/>
                  <a:cs typeface="Arial" pitchFamily="34" charset="0"/>
                </a:rPr>
                <a:t>в рамках совместной работы с</a:t>
              </a:r>
            </a:p>
            <a:p>
              <a:pPr algn="ctr"/>
              <a:r>
                <a:rPr lang="ru-RU" sz="28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Black" pitchFamily="34" charset="0"/>
                  <a:cs typeface="Arial" pitchFamily="34" charset="0"/>
                </a:rPr>
                <a:t> ВОО Русское географическое общество </a:t>
              </a:r>
            </a:p>
            <a:p>
              <a:pPr algn="ctr"/>
              <a:r>
                <a:rPr lang="ru-RU" sz="28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Black" pitchFamily="34" charset="0"/>
                  <a:cs typeface="Arial" pitchFamily="34" charset="0"/>
                </a:rPr>
                <a:t>в Республике Башкортостан</a:t>
              </a:r>
              <a:endParaRPr lang="en-US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317" t="19761" r="30977" b="17240"/>
          <a:stretch>
            <a:fillRect/>
          </a:stretch>
        </p:blipFill>
        <p:spPr bwMode="auto">
          <a:xfrm>
            <a:off x="1616372" y="1412776"/>
            <a:ext cx="9051628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4016" t="23540" r="76578" b="62600"/>
          <a:stretch>
            <a:fillRect/>
          </a:stretch>
        </p:blipFill>
        <p:spPr bwMode="auto">
          <a:xfrm>
            <a:off x="1524001" y="1"/>
            <a:ext cx="3059832" cy="145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87689" y="1"/>
            <a:ext cx="65292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Центр общественного мониторинга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Экопост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Молодежная научно-практическая конференция «Росток»</a:t>
            </a:r>
          </a:p>
        </p:txBody>
      </p:sp>
      <p:pic>
        <p:nvPicPr>
          <p:cNvPr id="2050" name="Picture 2" descr="https://pp.userapi.com/c830609/v830609151/1c0a5b/y9p1dzZnHO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6" y="1403394"/>
            <a:ext cx="7776864" cy="54546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pp.userapi.com/c837720/v837720220/42f63/zq3bTMJ91JU.jpg"/>
          <p:cNvPicPr>
            <a:picLocks noChangeAspect="1" noChangeArrowheads="1"/>
          </p:cNvPicPr>
          <p:nvPr/>
        </p:nvPicPr>
        <p:blipFill>
          <a:blip r:embed="rId2" cstate="print"/>
          <a:srcRect b="15777"/>
          <a:stretch>
            <a:fillRect/>
          </a:stretch>
        </p:blipFill>
        <p:spPr bwMode="auto">
          <a:xfrm>
            <a:off x="1524000" y="4293096"/>
            <a:ext cx="5076056" cy="256490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Реализация проекта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Демский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дендропарк»</a:t>
            </a:r>
            <a:endParaRPr lang="ru-RU" dirty="0"/>
          </a:p>
        </p:txBody>
      </p:sp>
      <p:pic>
        <p:nvPicPr>
          <p:cNvPr id="1026" name="Picture 2" descr="https://pp.userapi.com/c848416/v848416870/5d7b/MWwwFAtSse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268760"/>
            <a:ext cx="5078548" cy="3384376"/>
          </a:xfrm>
          <a:prstGeom prst="rect">
            <a:avLst/>
          </a:prstGeom>
          <a:noFill/>
        </p:spPr>
      </p:pic>
      <p:pic>
        <p:nvPicPr>
          <p:cNvPr id="1028" name="Picture 4" descr="https://pp.userapi.com/c637720/v637720987/4d939/bXrMehpW4M4.jpg"/>
          <p:cNvPicPr>
            <a:picLocks noChangeAspect="1" noChangeArrowheads="1"/>
          </p:cNvPicPr>
          <p:nvPr/>
        </p:nvPicPr>
        <p:blipFill>
          <a:blip r:embed="rId4" cstate="print"/>
          <a:srcRect r="8484" b="15524"/>
          <a:stretch>
            <a:fillRect/>
          </a:stretch>
        </p:blipFill>
        <p:spPr bwMode="auto">
          <a:xfrm>
            <a:off x="6491536" y="3966602"/>
            <a:ext cx="4176464" cy="2891398"/>
          </a:xfrm>
          <a:prstGeom prst="rect">
            <a:avLst/>
          </a:prstGeom>
          <a:noFill/>
        </p:spPr>
      </p:pic>
      <p:pic>
        <p:nvPicPr>
          <p:cNvPr id="1030" name="Picture 6" descr="https://pp.userapi.com/c845120/v845120989/620e1/DagxzKiu0l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63544" y="1268761"/>
            <a:ext cx="4104456" cy="27352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Реализация проекта 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Статьи расходов</a:t>
            </a:r>
          </a:p>
        </p:txBody>
      </p:sp>
      <p:pic>
        <p:nvPicPr>
          <p:cNvPr id="102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321" t="18133" r="6185" b="7090"/>
          <a:stretch>
            <a:fillRect/>
          </a:stretch>
        </p:blipFill>
        <p:spPr bwMode="auto">
          <a:xfrm>
            <a:off x="1524000" y="1268760"/>
            <a:ext cx="914400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384</Words>
  <Application>Microsoft Office PowerPoint</Application>
  <PresentationFormat>Широкоэкранный</PresentationFormat>
  <Paragraphs>78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Verdana</vt:lpstr>
      <vt:lpstr>Тема Office</vt:lpstr>
      <vt:lpstr>Способы реализации актуальных направлений УДО посредством взаимодействия с общественными организациями. Совместная реализация Президентского гранта. </vt:lpstr>
      <vt:lpstr>Презентация PowerPoint</vt:lpstr>
      <vt:lpstr>Сотрудничество (с нарастанием)</vt:lpstr>
      <vt:lpstr>Модель взаимодействия  УДО- ОО- НИИ-ВУЗ</vt:lpstr>
      <vt:lpstr>Презентация PowerPoint</vt:lpstr>
      <vt:lpstr>Презентация PowerPoint</vt:lpstr>
      <vt:lpstr>III Молодежная научно-практическая конференция «Росток»</vt:lpstr>
      <vt:lpstr>Реализация проекта  «Демский дендропарк»</vt:lpstr>
      <vt:lpstr>Реализация проекта  Статьи расходов</vt:lpstr>
      <vt:lpstr>Реализация проекта  Статьи расходов</vt:lpstr>
      <vt:lpstr>Реализация проекта  Ключевые контрольные точки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реализации актуальных направлений УДО посредством взаимодействия с общественными организациями. Совместная реализация Президентского гранта.</dc:title>
  <dc:creator>HP</dc:creator>
  <cp:lastModifiedBy>Настя</cp:lastModifiedBy>
  <cp:revision>38</cp:revision>
  <dcterms:created xsi:type="dcterms:W3CDTF">2018-11-01T07:10:32Z</dcterms:created>
  <dcterms:modified xsi:type="dcterms:W3CDTF">2018-11-06T17:10:16Z</dcterms:modified>
</cp:coreProperties>
</file>