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handoutMasterIdLst>
    <p:handoutMasterId r:id="rId44"/>
  </p:handoutMasterIdLst>
  <p:sldIdLst>
    <p:sldId id="313" r:id="rId2"/>
    <p:sldId id="329" r:id="rId3"/>
    <p:sldId id="360" r:id="rId4"/>
    <p:sldId id="325" r:id="rId5"/>
    <p:sldId id="326" r:id="rId6"/>
    <p:sldId id="327" r:id="rId7"/>
    <p:sldId id="264" r:id="rId8"/>
    <p:sldId id="328" r:id="rId9"/>
    <p:sldId id="330" r:id="rId10"/>
    <p:sldId id="320" r:id="rId11"/>
    <p:sldId id="331" r:id="rId12"/>
    <p:sldId id="333" r:id="rId13"/>
    <p:sldId id="334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32" r:id="rId29"/>
    <p:sldId id="350" r:id="rId30"/>
    <p:sldId id="351" r:id="rId31"/>
    <p:sldId id="352" r:id="rId32"/>
    <p:sldId id="322" r:id="rId33"/>
    <p:sldId id="353" r:id="rId34"/>
    <p:sldId id="354" r:id="rId35"/>
    <p:sldId id="355" r:id="rId36"/>
    <p:sldId id="356" r:id="rId37"/>
    <p:sldId id="357" r:id="rId38"/>
    <p:sldId id="301" r:id="rId39"/>
    <p:sldId id="302" r:id="rId40"/>
    <p:sldId id="359" r:id="rId41"/>
    <p:sldId id="358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srgbClr val="FF0000"/>
    </p:penClr>
  </p:showPr>
  <p:clrMru>
    <a:srgbClr val="003374"/>
    <a:srgbClr val="53A3E6"/>
    <a:srgbClr val="ECF3F9"/>
    <a:srgbClr val="FFC900"/>
    <a:srgbClr val="173A8D"/>
    <a:srgbClr val="129481"/>
    <a:srgbClr val="0F2741"/>
    <a:srgbClr val="00173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-1356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96C89AA-A70A-4D03-AE61-6FF6E7567E69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74E03E0-A380-4FF4-9207-B7243E4B6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639953-7BFD-4100-AF83-CBA41191589A}" type="datetimeFigureOut">
              <a:rPr lang="ru-RU" smtClean="0"/>
              <a:pPr/>
              <a:t>06.11.2018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EEE3B-9764-413C-8008-3AE3DD49D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3B88F65-66C1-45FF-ACA1-6DBC37AE98B0}" type="slidenum">
              <a:rPr lang="ru-RU" altLang="ru-RU" smtClean="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rPr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38</a:t>
            </a:fld>
            <a:endParaRPr lang="ru-RU" altLang="ru-RU" smtClean="0">
              <a:solidFill>
                <a:srgbClr val="000000"/>
              </a:solidFill>
              <a:latin typeface="Arial" pitchFamily="34" charset="0"/>
              <a:ea typeface="DejaVu Sans"/>
              <a:cs typeface="DejaVu Sans"/>
            </a:endParaRPr>
          </a:p>
        </p:txBody>
      </p:sp>
      <p:sp>
        <p:nvSpPr>
          <p:cNvPr id="552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68825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30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092C6D4-347A-4753-AD33-B192C2198CB1}" type="slidenum">
              <a:rPr lang="ru-RU" altLang="ru-RU" smtClean="0">
                <a:solidFill>
                  <a:srgbClr val="000000"/>
                </a:solidFill>
                <a:latin typeface="Arial" pitchFamily="34" charset="0"/>
                <a:ea typeface="DejaVu Sans"/>
                <a:cs typeface="DejaVu Sans"/>
              </a:rPr>
              <a: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altLang="ru-RU" smtClean="0">
              <a:solidFill>
                <a:srgbClr val="000000"/>
              </a:solidFill>
              <a:latin typeface="Arial" pitchFamily="34" charset="0"/>
              <a:ea typeface="DejaVu Sans"/>
              <a:cs typeface="DejaVu Sans"/>
            </a:endParaRPr>
          </a:p>
        </p:txBody>
      </p:sp>
      <p:sp>
        <p:nvSpPr>
          <p:cNvPr id="56323" name="Text Box 1"/>
          <p:cNvSpPr txBox="1">
            <a:spLocks noChangeArrowheads="1"/>
          </p:cNvSpPr>
          <p:nvPr/>
        </p:nvSpPr>
        <p:spPr bwMode="auto">
          <a:xfrm>
            <a:off x="3884613" y="8683625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8F76C16-15A7-48ED-B178-4171958ECD1B}" type="slidenum">
              <a:rPr lang="ru-RU" altLang="ru-RU" sz="1200">
                <a:solidFill>
                  <a:srgbClr val="000000"/>
                </a:solidFill>
                <a:ea typeface="AR PL UMing HK"/>
                <a:cs typeface="AR PL UMing HK"/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altLang="ru-RU" sz="1200">
              <a:solidFill>
                <a:srgbClr val="000000"/>
              </a:solidFill>
              <a:ea typeface="AR PL UMing HK"/>
              <a:cs typeface="AR PL UMing HK"/>
            </a:endParaRPr>
          </a:p>
        </p:txBody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3884613" y="8683625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BB6C59D-239F-47EE-B186-FF8BBCDB8BB0}" type="slidenum">
              <a:rPr lang="ru-RU" altLang="ru-RU" sz="1200">
                <a:solidFill>
                  <a:srgbClr val="000000"/>
                </a:solidFill>
                <a:ea typeface="AR PL UMing HK"/>
                <a:cs typeface="AR PL UMing HK"/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altLang="ru-RU" sz="1200">
              <a:solidFill>
                <a:srgbClr val="000000"/>
              </a:solidFill>
              <a:ea typeface="AR PL UMing HK"/>
              <a:cs typeface="AR PL UMing HK"/>
            </a:endParaRPr>
          </a:p>
        </p:txBody>
      </p:sp>
      <p:sp>
        <p:nvSpPr>
          <p:cNvPr id="56325" name="Text Box 3"/>
          <p:cNvSpPr txBox="1">
            <a:spLocks noChangeArrowheads="1"/>
          </p:cNvSpPr>
          <p:nvPr/>
        </p:nvSpPr>
        <p:spPr bwMode="auto">
          <a:xfrm>
            <a:off x="3884613" y="8683625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80DCD1E-022B-47B0-B386-0F78AEED0D61}" type="slidenum">
              <a:rPr lang="ru-RU" altLang="ru-RU" sz="1200">
                <a:solidFill>
                  <a:srgbClr val="000000"/>
                </a:solidFill>
                <a:ea typeface="AR PL UMing HK"/>
                <a:cs typeface="Arial" pitchFamily="34" charset="0"/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altLang="ru-RU" sz="1200">
              <a:solidFill>
                <a:srgbClr val="000000"/>
              </a:solidFill>
              <a:ea typeface="AR PL UMing HK"/>
              <a:cs typeface="Arial" pitchFamily="34" charset="0"/>
            </a:endParaRPr>
          </a:p>
        </p:txBody>
      </p:sp>
      <p:sp>
        <p:nvSpPr>
          <p:cNvPr id="56326" name="Rectangle 4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685800"/>
            <a:ext cx="4570412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7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3213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dirty="0" smtClean="0">
              <a:solidFill>
                <a:srgbClr val="000000"/>
              </a:solidFill>
              <a:latin typeface="Arial" pitchFamily="34" charset="0"/>
              <a:ea typeface="AR PL UMing HK"/>
              <a:cs typeface="AR PL UMing HK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3D060-A29A-4054-8FF0-9FCBCD763A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230D45-FB98-41D8-94BC-42D00814AC74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FE42E-60D2-4968-8584-EFE0FA864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93D47-CEF7-4E54-85E7-61F1D3E767EE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9D0CD-6CD8-4BCF-9A5A-1C39264C8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238EB-6E83-4954-9380-ECC21DE617F0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7A8DB-98D9-4DA1-A7A4-0F2282477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67285-3047-44F8-8672-418CA2A126BE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7AD26-723D-424C-B093-E23AD8CFCC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7F2A6-0253-4074-9B17-58239C957BB6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F8C2-D28A-4ECB-A869-EB725975FA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E53D8-8B59-43D5-8CF2-3026B725F9E6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E13AE-2A35-488F-9D34-142D4F06A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F3C9F-2430-4729-B34A-3DEF86FA441C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FD93A-FCB1-4768-B1A1-865132435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DA96C-FC99-4960-B66E-327CD648F9D8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4C612-E94E-4498-8E88-E824F36959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E1893-F3EB-4E27-B584-49AB0397BFF3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6EEC5-5724-4BD8-B59A-763C472D00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30710-9125-42DF-B133-47FF504AEBAD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97D33-436C-4142-9A1E-7BF98C5540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1A8B6-96B6-45C5-BB54-D464B2128845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08E8EB-E246-4DD7-BC89-7E0DE80884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B839B1-3F84-40D6-B172-84928D51B030}" type="datetimeFigureOut">
              <a:rPr lang="en-US"/>
              <a:pPr>
                <a:defRPr/>
              </a:pPr>
              <a:t>11/6/2018</a:t>
            </a:fld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465263"/>
            <a:ext cx="7886700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611188" y="292100"/>
            <a:ext cx="7904162" cy="97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031" name="Рисунок 13"/>
          <p:cNvPicPr>
            <a:picLocks noChangeAspect="1"/>
          </p:cNvPicPr>
          <p:nvPr userDrawn="1"/>
        </p:nvPicPr>
        <p:blipFill>
          <a:blip r:embed="rId13" cstate="print"/>
          <a:srcRect t="45494" b="28664"/>
          <a:stretch>
            <a:fillRect/>
          </a:stretch>
        </p:blipFill>
        <p:spPr bwMode="auto">
          <a:xfrm>
            <a:off x="0" y="5281613"/>
            <a:ext cx="9144000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 userDrawn="1"/>
        </p:nvSpPr>
        <p:spPr>
          <a:xfrm rot="16200000">
            <a:off x="3783806" y="1497807"/>
            <a:ext cx="1576387" cy="9144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42852"/>
            <a:ext cx="6772268" cy="1470025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МБОУ Школа №127 городского округа город Уфа Республики Башкортостан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77785" y="5305646"/>
            <a:ext cx="2921939" cy="1360967"/>
          </a:xfrm>
        </p:spPr>
        <p:txBody>
          <a:bodyPr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Презентацию подготовила учитель МБОУ Школа №127 городского округа город  Уфа Республики Башкортостан Селюкова Екатерина Игоревна</a:t>
            </a:r>
            <a:endParaRPr lang="ru-RU" sz="1600" dirty="0"/>
          </a:p>
        </p:txBody>
      </p:sp>
      <p:pic>
        <p:nvPicPr>
          <p:cNvPr id="1026" name="Picture 2" descr="D:\Для сайта\Галерея\шко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7040" y="1578317"/>
            <a:ext cx="5197945" cy="2105168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pic>
        <p:nvPicPr>
          <p:cNvPr id="10" name="Picture 3" descr="C:\Users\я\Desktop\19.12.2013\фото с урока\IMAG19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49" y="3713855"/>
            <a:ext cx="2648429" cy="149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21395" y="3736823"/>
            <a:ext cx="2606359" cy="1466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 descr="D:\ВОСП РАБ полностью\Внеклассная работа, мероприятия\Фото внекл меропр\Мир природы - мир здоровья\IMAG41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1945757" y="5198479"/>
            <a:ext cx="2679788" cy="1510665"/>
          </a:xfrm>
          <a:prstGeom prst="rect">
            <a:avLst/>
          </a:prstGeom>
          <a:noFill/>
        </p:spPr>
      </p:pic>
      <p:pic>
        <p:nvPicPr>
          <p:cNvPr id="47105" name="Picture 1" descr="D:\Лучший учитель конкурс\Селюкова фото портрет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0553" y="1626781"/>
            <a:ext cx="1900010" cy="3377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8491" y="1856095"/>
            <a:ext cx="8175008" cy="4708477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подхода в обучении, что является основным требованием образовательных стандартов нового поколения, а также повышение роли школы в воспитании активной, инициативной, самостоятельной,          компетентной личности.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75463" y="723331"/>
            <a:ext cx="2507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Проблема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мастер-класса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65263"/>
            <a:ext cx="9144000" cy="4711700"/>
          </a:xfrm>
        </p:spPr>
        <p:txBody>
          <a:bodyPr/>
          <a:lstStyle/>
          <a:p>
            <a:pPr algn="ct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Научиться использовать приемы, изучить опыт по использованию технологий, способствующих реализации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подхода в обучении на уроках русского языка и литературы и во внеурочной деятельности.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28802"/>
            <a:ext cx="7072362" cy="2400304"/>
          </a:xfrm>
        </p:spPr>
        <p:txBody>
          <a:bodyPr/>
          <a:lstStyle/>
          <a:p>
            <a:pPr lvl="0" algn="ctr">
              <a:buNone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214282" y="714356"/>
            <a:ext cx="4143404" cy="2330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3643314"/>
            <a:ext cx="4272619" cy="2403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 flipV="1">
            <a:off x="5556836" y="-199042"/>
            <a:ext cx="2357454" cy="41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643314"/>
            <a:ext cx="418356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Слово «кластер» происходит от английского «</a:t>
            </a:r>
            <a:r>
              <a:rPr lang="ru-RU" sz="3200" b="1" i="1" dirty="0" err="1" smtClean="0">
                <a:latin typeface="Times New Roman" pitchFamily="18" charset="0"/>
                <a:cs typeface="Times New Roman" pitchFamily="18" charset="0"/>
              </a:rPr>
              <a:t>cluster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» - группа, рой, пачка, скопление, сгусток, связка.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4" name="Овал 3"/>
          <p:cNvSpPr/>
          <p:nvPr/>
        </p:nvSpPr>
        <p:spPr>
          <a:xfrm>
            <a:off x="3071802" y="2643182"/>
            <a:ext cx="2857520" cy="2428892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5720" y="1285860"/>
            <a:ext cx="2357454" cy="2071702"/>
          </a:xfrm>
          <a:prstGeom prst="ellipse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357950" y="1357298"/>
            <a:ext cx="2428892" cy="22145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85720" y="4500570"/>
            <a:ext cx="2286016" cy="2071702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143636" y="4500570"/>
            <a:ext cx="2500330" cy="21431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2920077">
            <a:off x="2293191" y="3005940"/>
            <a:ext cx="66769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093838">
            <a:off x="5797476" y="2859938"/>
            <a:ext cx="62121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815804">
            <a:off x="2290664" y="4435980"/>
            <a:ext cx="69265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2537325">
            <a:off x="5797223" y="4503633"/>
            <a:ext cx="62121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0"/>
            <a:ext cx="550072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Бывало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он ещё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постеле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Ему записочки несут.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Что? Приглашенья? В самом деле,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Три дома на вечер зовут.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Там будет бал, там детский праздник.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Куда ж поскачет мой проказник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Надев широкий боливар,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Онегин едет на бульвар…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3" name="Picture 5" descr="Хандр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  <a:lum bright="-12000" contrast="36000"/>
          </a:blip>
          <a:srcRect/>
          <a:stretch>
            <a:fillRect/>
          </a:stretch>
        </p:blipFill>
        <p:spPr bwMode="auto">
          <a:xfrm>
            <a:off x="609600" y="3429000"/>
            <a:ext cx="3390900" cy="3097213"/>
          </a:xfrm>
          <a:prstGeom prst="rect">
            <a:avLst/>
          </a:prstGeom>
          <a:noFill/>
        </p:spPr>
      </p:pic>
      <p:pic>
        <p:nvPicPr>
          <p:cNvPr id="7174" name="Picture 6" descr="Ба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285992"/>
            <a:ext cx="3694107" cy="4408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42918"/>
            <a:ext cx="5105400" cy="30908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Пред ним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roast-beef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окровавленный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трюфли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роскошь юных лет,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Французской кухни лучший цвет,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Страсбурга пирог нетленный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Меж сыром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лимбургским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живым 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ананасом золотым…</a:t>
            </a:r>
          </a:p>
        </p:txBody>
      </p:sp>
      <p:pic>
        <p:nvPicPr>
          <p:cNvPr id="10245" name="Picture 5" descr="натюрмор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3657600"/>
            <a:ext cx="2268538" cy="2838450"/>
          </a:xfrm>
          <a:prstGeom prst="rect">
            <a:avLst/>
          </a:prstGeom>
          <a:noFill/>
        </p:spPr>
      </p:pic>
      <p:pic>
        <p:nvPicPr>
          <p:cNvPr id="10246" name="Picture 6" descr="ростбиф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1524000"/>
            <a:ext cx="4271963" cy="3019425"/>
          </a:xfrm>
          <a:prstGeom prst="rect">
            <a:avLst/>
          </a:prstGeom>
          <a:noFill/>
        </p:spPr>
      </p:pic>
      <p:pic>
        <p:nvPicPr>
          <p:cNvPr id="10247" name="Picture 7" descr="трюфл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2030413"/>
            <a:ext cx="4191000" cy="2808287"/>
          </a:xfrm>
          <a:prstGeom prst="rect">
            <a:avLst/>
          </a:prstGeom>
          <a:noFill/>
        </p:spPr>
      </p:pic>
      <p:pic>
        <p:nvPicPr>
          <p:cNvPr id="10248" name="Picture 8" descr="пирог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600" y="2508250"/>
            <a:ext cx="3733800" cy="2828925"/>
          </a:xfrm>
          <a:prstGeom prst="rect">
            <a:avLst/>
          </a:prstGeom>
          <a:noFill/>
        </p:spPr>
      </p:pic>
      <p:pic>
        <p:nvPicPr>
          <p:cNvPr id="10249" name="Picture 9" descr="сыр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67200" y="3048000"/>
            <a:ext cx="3200400" cy="3200400"/>
          </a:xfrm>
          <a:prstGeom prst="rect">
            <a:avLst/>
          </a:prstGeom>
          <a:noFill/>
        </p:spPr>
      </p:pic>
      <p:pic>
        <p:nvPicPr>
          <p:cNvPr id="10250" name="Picture 10" descr="ananas350-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5200" y="3429000"/>
            <a:ext cx="333375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02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80"/>
                            </p:stCondLst>
                            <p:childTnLst>
                              <p:par>
                                <p:cTn id="2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40"/>
                            </p:stCondLst>
                            <p:childTnLst>
                              <p:par>
                                <p:cTn id="2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1024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2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360"/>
                            </p:stCondLst>
                            <p:childTnLst>
                              <p:par>
                                <p:cTn id="4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400"/>
                            </p:stCondLst>
                            <p:childTnLst>
                              <p:par>
                                <p:cTn id="4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1024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400"/>
                            </p:stCondLst>
                            <p:childTnLst>
                              <p:par>
                                <p:cTn id="5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400"/>
                            </p:stCondLst>
                            <p:childTnLst>
                              <p:par>
                                <p:cTn id="65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770" decel="100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770" decel="100000"/>
                                        <p:tgtEl>
                                          <p:spTgt spid="1024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0" dur="77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2" dur="77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400"/>
                            </p:stCondLst>
                            <p:childTnLst>
                              <p:par>
                                <p:cTn id="7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120"/>
                            </p:stCondLst>
                            <p:childTnLst>
                              <p:par>
                                <p:cTn id="8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385" decel="100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385" decel="100000"/>
                                        <p:tgtEl>
                                          <p:spTgt spid="1025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6" dur="385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8" dur="385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4348" y="214290"/>
            <a:ext cx="5267332" cy="28194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Блистательна, полувоздушна.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Смычку волшебному послушна,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Толпою нимф окружена.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Стоит Истомина; она, 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Одной ногой касаясь пола,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Другою медленно кружит,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вдруг прыжок. И вдруг летит,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Летит, как пух от уст Эола;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 стан совьёт, то разовьёт</a:t>
            </a:r>
          </a:p>
          <a:p>
            <a:pPr>
              <a:lnSpc>
                <a:spcPct val="8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быстрой ножкой ножку бьёт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3318" name="Picture 6" descr="балерина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C9942"/>
              </a:clrFrom>
              <a:clrTo>
                <a:srgbClr val="DC994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142984"/>
            <a:ext cx="3351229" cy="4719648"/>
          </a:xfrm>
          <a:prstGeom prst="rect">
            <a:avLst/>
          </a:prstGeom>
          <a:noFill/>
        </p:spPr>
      </p:pic>
      <p:pic>
        <p:nvPicPr>
          <p:cNvPr id="13319" name="Picture 7" descr="истоми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857628"/>
            <a:ext cx="1806575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3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3" dur="10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янтарная труб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500042"/>
            <a:ext cx="3294063" cy="1785938"/>
          </a:xfrm>
          <a:prstGeom prst="rect">
            <a:avLst/>
          </a:prstGeom>
          <a:noFill/>
        </p:spPr>
      </p:pic>
      <p:pic>
        <p:nvPicPr>
          <p:cNvPr id="14343" name="Picture 7" descr="бронза"/>
          <p:cNvPicPr>
            <a:picLocks noChangeAspect="1" noChangeArrowheads="1"/>
          </p:cNvPicPr>
          <p:nvPr/>
        </p:nvPicPr>
        <p:blipFill>
          <a:blip r:embed="rId3">
            <a:lum contrast="6000"/>
          </a:blip>
          <a:srcRect/>
          <a:stretch>
            <a:fillRect/>
          </a:stretch>
        </p:blipFill>
        <p:spPr bwMode="auto">
          <a:xfrm>
            <a:off x="2786050" y="3500438"/>
            <a:ext cx="3695700" cy="3200400"/>
          </a:xfrm>
          <a:prstGeom prst="rect">
            <a:avLst/>
          </a:prstGeom>
          <a:noFill/>
        </p:spPr>
      </p:pic>
      <p:pic>
        <p:nvPicPr>
          <p:cNvPr id="14344" name="Picture 8" descr="духи"/>
          <p:cNvPicPr>
            <a:picLocks noChangeAspect="1" noChangeArrowheads="1"/>
          </p:cNvPicPr>
          <p:nvPr/>
        </p:nvPicPr>
        <p:blipFill>
          <a:blip r:embed="rId4">
            <a:lum bright="-6000" contrast="12000"/>
          </a:blip>
          <a:srcRect/>
          <a:stretch>
            <a:fillRect/>
          </a:stretch>
        </p:blipFill>
        <p:spPr bwMode="auto">
          <a:xfrm>
            <a:off x="6357950" y="2214554"/>
            <a:ext cx="2500298" cy="250029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64291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Изображу ль в картине верной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Уединенный кабинет…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Янтарь на трубках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Цареграда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Фарфор и бронза на столе,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И, чувств изнеженных отрада,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Духи в гранёном хрустале…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5" descr="Онегин перед зеркалом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16885"/>
            <a:ext cx="2809869" cy="3941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800" decel="100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800" decel="100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00948" cy="1011222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своей одежде был педант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то, что мы назвали франт.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84" y="1285861"/>
            <a:ext cx="4786346" cy="192882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Описывать моё же дело:</a:t>
            </a:r>
          </a:p>
          <a:p>
            <a:pPr>
              <a:lnSpc>
                <a:spcPct val="9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 панталоны, фрак, жилет,</a:t>
            </a:r>
          </a:p>
          <a:p>
            <a:pPr>
              <a:lnSpc>
                <a:spcPct val="90000"/>
              </a:lnSpc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Всех этих слов на русском нет…</a:t>
            </a:r>
          </a:p>
        </p:txBody>
      </p:sp>
      <p:pic>
        <p:nvPicPr>
          <p:cNvPr id="16388" name="Picture 4" descr="мода муж1"/>
          <p:cNvPicPr>
            <a:picLocks noChangeAspect="1" noChangeArrowheads="1"/>
          </p:cNvPicPr>
          <p:nvPr/>
        </p:nvPicPr>
        <p:blipFill>
          <a:blip r:embed="rId2">
            <a:lum bright="-6000" contrast="12000"/>
          </a:blip>
          <a:srcRect/>
          <a:stretch>
            <a:fillRect/>
          </a:stretch>
        </p:blipFill>
        <p:spPr bwMode="auto">
          <a:xfrm>
            <a:off x="285720" y="2500306"/>
            <a:ext cx="2258851" cy="4048120"/>
          </a:xfrm>
          <a:prstGeom prst="rect">
            <a:avLst/>
          </a:prstGeom>
          <a:noFill/>
        </p:spPr>
      </p:pic>
      <p:pic>
        <p:nvPicPr>
          <p:cNvPr id="16389" name="Picture 5" descr="Мода муж 2"/>
          <p:cNvPicPr>
            <a:picLocks noChangeAspect="1" noChangeArrowheads="1"/>
          </p:cNvPicPr>
          <p:nvPr/>
        </p:nvPicPr>
        <p:blipFill>
          <a:blip r:embed="rId3">
            <a:lum bright="-6000" contrast="12000"/>
          </a:blip>
          <a:srcRect/>
          <a:stretch>
            <a:fillRect/>
          </a:stretch>
        </p:blipFill>
        <p:spPr bwMode="auto">
          <a:xfrm>
            <a:off x="6572264" y="2285992"/>
            <a:ext cx="2343148" cy="4244833"/>
          </a:xfrm>
          <a:prstGeom prst="rect">
            <a:avLst/>
          </a:prstGeom>
          <a:noFill/>
        </p:spPr>
      </p:pic>
      <p:pic>
        <p:nvPicPr>
          <p:cNvPr id="16390" name="Picture 6" descr="47748596_115"/>
          <p:cNvPicPr>
            <a:picLocks noChangeAspect="1" noChangeArrowheads="1"/>
          </p:cNvPicPr>
          <p:nvPr/>
        </p:nvPicPr>
        <p:blipFill>
          <a:blip r:embed="rId4"/>
          <a:srcRect l="8624" b="3500"/>
          <a:stretch>
            <a:fillRect/>
          </a:stretch>
        </p:blipFill>
        <p:spPr bwMode="auto">
          <a:xfrm>
            <a:off x="3500430" y="3429000"/>
            <a:ext cx="2511425" cy="32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57864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Уж мой Онегин поскакал.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Перед померкшими домами…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…Усеян плошками кругом,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Блестит великолепный дом…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Вот наш герой подъехал к сеням;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Швейцара мимо он стрелой 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Взлетел по мраморным ступеням…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Лучший учитель конкурс\Учитель Республика\2018\361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2857496"/>
            <a:ext cx="5357850" cy="3810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46" y="2661313"/>
            <a:ext cx="8188657" cy="3117854"/>
          </a:xfrm>
        </p:spPr>
        <p:txBody>
          <a:bodyPr/>
          <a:lstStyle/>
          <a:p>
            <a:pPr algn="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в количестве знаний заключается образование, а в полном понимании и искусном применении всего того, что знаешь.</a:t>
            </a:r>
          </a:p>
          <a:p>
            <a:pPr algn="r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Г.Гегель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2669" y="446965"/>
            <a:ext cx="7654351" cy="2159757"/>
          </a:xfrm>
        </p:spPr>
        <p:txBody>
          <a:bodyPr/>
          <a:lstStyle/>
          <a:p>
            <a:pPr algn="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Для жизни, а не для школы учимся мы. </a:t>
            </a:r>
          </a:p>
          <a:p>
            <a:pPr algn="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Сенека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Лучший учитель конкурс\Учитель года город\2018\Мастер-класс\Фото для презентации\20171006_1045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28670"/>
            <a:ext cx="4445032" cy="2500330"/>
          </a:xfrm>
          <a:prstGeom prst="rect">
            <a:avLst/>
          </a:prstGeom>
          <a:noFill/>
        </p:spPr>
      </p:pic>
      <p:pic>
        <p:nvPicPr>
          <p:cNvPr id="2050" name="Picture 2" descr="D:\Лучший учитель конкурс\Учитель года город\2018\Мастер-класс\Фото для презентации\20171209_0919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000108"/>
            <a:ext cx="4318031" cy="2428892"/>
          </a:xfrm>
          <a:prstGeom prst="rect">
            <a:avLst/>
          </a:prstGeom>
          <a:noFill/>
        </p:spPr>
      </p:pic>
      <p:pic>
        <p:nvPicPr>
          <p:cNvPr id="8" name="Picture 4" descr="D:\Лучший учитель конкурс\Учитель года город\2018\Мастер-класс\Фото для презентации\20171209_0957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3643314"/>
            <a:ext cx="5207035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Лучший учитель конкурс\Учитель года город\2018\Мастер-класс\Фото для презентации\IMG-20171221-WA00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96431"/>
            <a:ext cx="6000792" cy="3375445"/>
          </a:xfrm>
          <a:prstGeom prst="rect">
            <a:avLst/>
          </a:prstGeom>
          <a:noFill/>
        </p:spPr>
      </p:pic>
      <p:pic>
        <p:nvPicPr>
          <p:cNvPr id="6147" name="Picture 3" descr="D:\Лучший учитель конкурс\Учитель года город\2018\Мастер-класс\Фото для презентации\IMG-20171221-WA004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643314"/>
            <a:ext cx="5445120" cy="3062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Лучший учитель конкурс\Учитель года город\2018\Мастер-класс\Фото для презентации\20170323_1928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928670"/>
            <a:ext cx="3071834" cy="5461038"/>
          </a:xfrm>
          <a:prstGeom prst="rect">
            <a:avLst/>
          </a:prstGeom>
          <a:noFill/>
        </p:spPr>
      </p:pic>
      <p:pic>
        <p:nvPicPr>
          <p:cNvPr id="1030" name="Picture 6" descr="D:\Лучший учитель конкурс\Учитель года город\2018\Мастер-класс\Фото для презентации\20171209_0913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1071546"/>
            <a:ext cx="3013791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:\Лучший учитель конкурс\Учитель года город\2018\Мастер-класс\Фото для презентации\20171204_0958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857628"/>
            <a:ext cx="4699033" cy="2643206"/>
          </a:xfrm>
          <a:prstGeom prst="rect">
            <a:avLst/>
          </a:prstGeom>
          <a:noFill/>
        </p:spPr>
      </p:pic>
      <p:pic>
        <p:nvPicPr>
          <p:cNvPr id="4098" name="Picture 2" descr="D:\Лучший учитель конкурс\Учитель года город\2018\Мастер-класс\Фото для презентации\20161111_133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642918"/>
            <a:ext cx="5384729" cy="3028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Лучший учитель конкурс\Учитель года город\2018\Мастер-класс\Фото для презентации\20171216_0944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357166"/>
            <a:ext cx="5842041" cy="3286148"/>
          </a:xfrm>
          <a:prstGeom prst="rect">
            <a:avLst/>
          </a:prstGeom>
          <a:noFill/>
        </p:spPr>
      </p:pic>
      <p:pic>
        <p:nvPicPr>
          <p:cNvPr id="5123" name="Picture 3" descr="D:\Лучший учитель конкурс\Учитель года город\2018\Мастер-класс\Фото для презентации\20171216_0951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786190"/>
            <a:ext cx="4122658" cy="2318995"/>
          </a:xfrm>
          <a:prstGeom prst="rect">
            <a:avLst/>
          </a:prstGeom>
          <a:noFill/>
        </p:spPr>
      </p:pic>
      <p:pic>
        <p:nvPicPr>
          <p:cNvPr id="5124" name="Picture 4" descr="D:\Лучший учитель конкурс\Учитель года город\2018\Мастер-класс\Фото для презентации\20171216_094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786190"/>
            <a:ext cx="4191029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Лучший учитель конкурс\Учитель года город\2018\Мастер-класс\Фото для презентации\20171209_095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285860"/>
            <a:ext cx="8255056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D:\Лучший учитель конкурс\Учитель года город\2018\Мастер-класс\Фото для презентации\20171209_0919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8636062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Лучший учитель конкурс\Учитель года город\2018\Мастер-класс\Фото для презентации\20171209_0946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5461039" cy="3071834"/>
          </a:xfrm>
          <a:prstGeom prst="rect">
            <a:avLst/>
          </a:prstGeom>
          <a:noFill/>
        </p:spPr>
      </p:pic>
      <p:pic>
        <p:nvPicPr>
          <p:cNvPr id="3077" name="Picture 5" descr="D:\Лучший учитель конкурс\Учитель года город\2018\Мастер-класс\Фото для презентации\20171209_120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571876"/>
            <a:ext cx="5548351" cy="3120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Прием «Облако тегов»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Теги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выбранные ключевые слова, словосочетания, которые позволяют систематизировать и запоминать изученный материал.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Правила тегов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выбрать слова и словосочетания, но не предложения, при оформлении не разделять теги точками, использовать разные шрифты и маркировку, оформлять в определенной форме облака.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М.Ю. Лермонтов «Демон»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3490" name="Picture 2" descr="D:\Лучший учитель конкурс\Курсы город 2018-2019\image (26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5344" y="1132760"/>
            <a:ext cx="7356144" cy="55171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194" y="292100"/>
            <a:ext cx="8461612" cy="4307196"/>
          </a:xfrm>
        </p:spPr>
        <p:txBody>
          <a:bodyPr/>
          <a:lstStyle/>
          <a:p>
            <a:pPr algn="ctr"/>
            <a:r>
              <a:rPr lang="ru-RU" sz="5400" b="1" i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Путь, ведущий к знаниям</a:t>
            </a: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или</a:t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Пути реализации </a:t>
            </a:r>
            <a:br>
              <a:rPr lang="ru-RU" b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системно-деятельностного</a:t>
            </a:r>
            <a:r>
              <a:rPr lang="ru-RU" b="1" dirty="0" smtClean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подхода в обучении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Ф.М.Достоевский «Бесы»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D:\Лучший учитель конкурс\Курсы город 2018-2019\image (28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0879" y="1149825"/>
            <a:ext cx="6951258" cy="5213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Н.В.Гоголь «Мертвые души»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D:\Лучший учитель конкурс\Курсы город 2018-2019\image (27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229" y="982640"/>
            <a:ext cx="8306634" cy="5840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4842" y="2442949"/>
            <a:ext cx="8598089" cy="3734014"/>
          </a:xfrm>
        </p:spPr>
        <p:txBody>
          <a:bodyPr/>
          <a:lstStyle/>
          <a:p>
            <a:pPr>
              <a:buClr>
                <a:schemeClr val="tx1"/>
              </a:buClr>
              <a:buNone/>
            </a:pPr>
            <a:endParaRPr lang="ru-RU" sz="4400" dirty="0"/>
          </a:p>
        </p:txBody>
      </p:sp>
      <p:pic>
        <p:nvPicPr>
          <p:cNvPr id="40961" name="Picture 1" descr="D:\Лучший учитель конкурс\Курсы город 2018-2019\IMG-20181028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898" y="174010"/>
            <a:ext cx="8545203" cy="6408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D:\Лучший учитель конкурс\Курсы город 2018-2019\IMG-20181028-WA0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192" y="259307"/>
            <a:ext cx="8543499" cy="6407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D:\Лучший учитель конкурс\Курсы город 2018-2019\IMG-20181028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614" y="272954"/>
            <a:ext cx="8395079" cy="62963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D:\Лучший учитель конкурс\Курсы город 2018-2019\IMG-20181028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923" y="426492"/>
            <a:ext cx="7876463" cy="59073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D:\Лучший учитель конкурс\Курсы город 2018-2019\IMG-20181028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4843" y="245659"/>
            <a:ext cx="8558852" cy="64191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0658" name="Picture 2" descr="D:\Лучший учитель конкурс\Курсы город 2018-2019\IMG-20181024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0761" y="600502"/>
            <a:ext cx="7740553" cy="5805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1400" dirty="0">
              <a:solidFill>
                <a:srgbClr val="000000"/>
              </a:solidFill>
              <a:ea typeface="AR PL UMing HK"/>
              <a:cs typeface="AR PL UMing HK"/>
            </a:endParaRPr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 rot="21196947" flipV="1">
            <a:off x="127431" y="3965125"/>
            <a:ext cx="4423900" cy="2438400"/>
          </a:xfrm>
          <a:prstGeom prst="cloudCallout">
            <a:avLst>
              <a:gd name="adj1" fmla="val 92259"/>
              <a:gd name="adj2" fmla="val 193750"/>
            </a:avLst>
          </a:prstGeom>
          <a:solidFill>
            <a:schemeClr val="accent4">
              <a:lumMod val="40000"/>
              <a:lumOff val="60000"/>
            </a:schemeClr>
          </a:solidFill>
          <a:ln w="9360" cap="rnd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 rot="-10165348">
            <a:off x="4973638" y="3340100"/>
            <a:ext cx="4129087" cy="2970213"/>
          </a:xfrm>
          <a:prstGeom prst="cloudCallout">
            <a:avLst>
              <a:gd name="adj1" fmla="val 856"/>
              <a:gd name="adj2" fmla="val 127167"/>
            </a:avLst>
          </a:prstGeom>
          <a:solidFill>
            <a:srgbClr val="92D050">
              <a:alpha val="85881"/>
            </a:srgbClr>
          </a:solidFill>
          <a:ln w="9360" cap="rnd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rot="10800000" wrap="none" anchor="ctr"/>
          <a:lstStyle/>
          <a:p>
            <a:endParaRPr lang="ru-RU" altLang="ru-RU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 flipH="1">
            <a:off x="2200898" y="1850966"/>
            <a:ext cx="4325937" cy="2265362"/>
          </a:xfrm>
          <a:prstGeom prst="cloudCallout">
            <a:avLst>
              <a:gd name="adj1" fmla="val -129083"/>
              <a:gd name="adj2" fmla="val -41944"/>
            </a:avLst>
          </a:prstGeom>
          <a:solidFill>
            <a:schemeClr val="accent2">
              <a:lumMod val="60000"/>
              <a:lumOff val="40000"/>
            </a:schemeClr>
          </a:solidFill>
          <a:ln w="9360" cap="rnd">
            <a:solidFill>
              <a:srgbClr val="80808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 dirty="0">
              <a:solidFill>
                <a:schemeClr val="accent2"/>
              </a:solidFill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 rot="-352491">
            <a:off x="302528" y="3700960"/>
            <a:ext cx="4264068" cy="304916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latin typeface="Times New Roman" pitchFamily="18" charset="0"/>
                <a:ea typeface="AR PL UMing HK"/>
                <a:cs typeface="Times New Roman" pitchFamily="18" charset="0"/>
              </a:rPr>
              <a:t>Коммуникативные умения (умение дискутировать, умение слушать  и слышать товарищей, отстаивать свою точку зрения, умение находить компромисс с собеседником)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630377" y="1423834"/>
            <a:ext cx="3767138" cy="231050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latin typeface="Times New Roman" pitchFamily="18" charset="0"/>
                <a:ea typeface="AR PL UMing HK"/>
                <a:cs typeface="Times New Roman" pitchFamily="18" charset="0"/>
              </a:rPr>
              <a:t>Интеллектуальные умения (работа с информацией, анализ, обобщение, выводы; работа со справочной литературой)</a:t>
            </a: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4899546" y="4102100"/>
            <a:ext cx="4015855" cy="267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ctr">
              <a:spcBef>
                <a:spcPts val="10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400" b="1" dirty="0">
                <a:latin typeface="Times New Roman" pitchFamily="18" charset="0"/>
                <a:ea typeface="AR PL UMing HK"/>
                <a:cs typeface="Times New Roman" pitchFamily="18" charset="0"/>
              </a:rPr>
              <a:t>Творческие умения (умение генерировать идеи, находить не одно, а несколько решений одной и той же проблемы, прогнозировать последствия</a:t>
            </a:r>
          </a:p>
        </p:txBody>
      </p:sp>
      <p:sp>
        <p:nvSpPr>
          <p:cNvPr id="38923" name="Rectangle 9"/>
          <p:cNvSpPr>
            <a:spLocks noChangeArrowheads="1"/>
          </p:cNvSpPr>
          <p:nvPr/>
        </p:nvSpPr>
        <p:spPr bwMode="auto">
          <a:xfrm>
            <a:off x="232012" y="313508"/>
            <a:ext cx="8748215" cy="107939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 smtClean="0">
                <a:latin typeface="Times New Roman" pitchFamily="18" charset="0"/>
                <a:cs typeface="Times New Roman" pitchFamily="18" charset="0"/>
              </a:rPr>
              <a:t>Используя такие приемы, учитель формирует у обучающихся </a:t>
            </a:r>
            <a:endParaRPr lang="ru-RU" alt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med" advTm="19657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/>
          <p:cNvSpPr txBox="1">
            <a:spLocks noChangeArrowheads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98CFD96-19DB-4A95-AE84-8B5C02AA33AA}" type="slidenum">
              <a:rPr lang="ru-RU" altLang="ru-RU" sz="1400">
                <a:solidFill>
                  <a:srgbClr val="000000"/>
                </a:solidFill>
                <a:ea typeface="AR PL UMing HK"/>
                <a:cs typeface="AR PL UMing HK"/>
              </a:rPr>
              <a:pPr algn="r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39</a:t>
            </a:fld>
            <a:endParaRPr lang="ru-RU" altLang="ru-RU" sz="1400">
              <a:solidFill>
                <a:srgbClr val="000000"/>
              </a:solidFill>
              <a:ea typeface="AR PL UMing HK"/>
              <a:cs typeface="AR PL UMing HK"/>
            </a:endParaRP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 flipH="1">
            <a:off x="3779838" y="4625975"/>
            <a:ext cx="581025" cy="1049338"/>
          </a:xfrm>
          <a:prstGeom prst="line">
            <a:avLst/>
          </a:prstGeom>
          <a:noFill/>
          <a:ln w="152280" cap="sq">
            <a:solidFill>
              <a:srgbClr val="FF33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 flipV="1">
            <a:off x="3787775" y="2654300"/>
            <a:ext cx="573088" cy="839788"/>
          </a:xfrm>
          <a:prstGeom prst="line">
            <a:avLst/>
          </a:prstGeom>
          <a:noFill/>
          <a:ln w="152280" cap="sq">
            <a:solidFill>
              <a:srgbClr val="FF33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V="1">
            <a:off x="4660900" y="2716213"/>
            <a:ext cx="719138" cy="798512"/>
          </a:xfrm>
          <a:prstGeom prst="line">
            <a:avLst/>
          </a:prstGeom>
          <a:noFill/>
          <a:ln w="152280" cap="sq">
            <a:solidFill>
              <a:srgbClr val="FF33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4660900" y="4625975"/>
            <a:ext cx="682625" cy="1047750"/>
          </a:xfrm>
          <a:prstGeom prst="line">
            <a:avLst/>
          </a:prstGeom>
          <a:noFill/>
          <a:ln w="152280" cap="sq">
            <a:solidFill>
              <a:srgbClr val="FF3300"/>
            </a:solidFill>
            <a:miter lim="800000"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0" y="1214422"/>
            <a:ext cx="3578225" cy="2941638"/>
          </a:xfrm>
          <a:prstGeom prst="horizontalScroll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163774" y="1746250"/>
            <a:ext cx="3534770" cy="17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25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РЕГУЛЯТИВНЫЕ</a:t>
            </a: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 </a:t>
            </a:r>
          </a:p>
          <a:p>
            <a:pPr algn="ctr" eaLnBrk="1" hangingPunct="1">
              <a:spcBef>
                <a:spcPts val="1000"/>
              </a:spcBef>
              <a:defRPr/>
            </a:pP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Умение организовывать свою деятельность: ставить цель, планировать, получать результат </a:t>
            </a: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5489575" y="1189038"/>
            <a:ext cx="3578225" cy="2940050"/>
          </a:xfrm>
          <a:prstGeom prst="horizontalScroll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76200"/>
            <a:ext cx="9067800" cy="1182688"/>
          </a:xfrm>
          <a:prstGeom prst="rect">
            <a:avLst/>
          </a:prstGeom>
          <a:noFill/>
          <a:ln w="38160" cap="sq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НОВЫЙ РЕЗУЛЬТАТ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приобретение </a:t>
            </a: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умений  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5554640" y="1682750"/>
            <a:ext cx="3484586" cy="176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25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ПОЗНАВАТЕЛЬНЫЕ</a:t>
            </a: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 </a:t>
            </a:r>
          </a:p>
          <a:p>
            <a:pPr algn="ctr" eaLnBrk="1" hangingPunct="1">
              <a:spcBef>
                <a:spcPts val="1000"/>
              </a:spcBef>
              <a:defRPr/>
            </a:pP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Умение добывать, преобразовывать и представлять информацию </a:t>
            </a:r>
          </a:p>
        </p:txBody>
      </p:sp>
      <p:sp>
        <p:nvSpPr>
          <p:cNvPr id="26" name="Горизонтальный свиток 25"/>
          <p:cNvSpPr/>
          <p:nvPr/>
        </p:nvSpPr>
        <p:spPr>
          <a:xfrm>
            <a:off x="34925" y="3916363"/>
            <a:ext cx="3578225" cy="2941637"/>
          </a:xfrm>
          <a:prstGeom prst="horizontalScroll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379413" y="4419600"/>
            <a:ext cx="3171825" cy="206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25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ЛИЧНОСТНЫЕ</a:t>
            </a: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 </a:t>
            </a:r>
          </a:p>
          <a:p>
            <a:pPr algn="ctr" eaLnBrk="1" hangingPunct="1">
              <a:spcBef>
                <a:spcPts val="1000"/>
              </a:spcBef>
              <a:defRPr/>
            </a:pP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Умение оценивать свои и чужие поступки, стремление к созидательной деятельности </a:t>
            </a:r>
          </a:p>
        </p:txBody>
      </p:sp>
      <p:sp>
        <p:nvSpPr>
          <p:cNvPr id="27" name="Горизонтальный свиток 26"/>
          <p:cNvSpPr/>
          <p:nvPr/>
        </p:nvSpPr>
        <p:spPr>
          <a:xfrm>
            <a:off x="5565775" y="3916362"/>
            <a:ext cx="3578225" cy="2941638"/>
          </a:xfrm>
          <a:prstGeom prst="horizontalScroll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5445458" y="4573588"/>
            <a:ext cx="3593768" cy="176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3465A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1250"/>
              </a:spcBef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КОММУНИКАТИВНЫЕ</a:t>
            </a: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 </a:t>
            </a:r>
          </a:p>
          <a:p>
            <a:pPr algn="ctr" eaLnBrk="1" hangingPunct="1">
              <a:spcBef>
                <a:spcPts val="1000"/>
              </a:spcBef>
              <a:defRPr/>
            </a:pPr>
            <a:r>
              <a:rPr lang="ru-RU" sz="2000" b="1" dirty="0" smtClean="0">
                <a:latin typeface="Times New Roman" pitchFamily="18" charset="0"/>
                <a:ea typeface="AR PL UMing HK"/>
                <a:cs typeface="Times New Roman" pitchFamily="18" charset="0"/>
              </a:rPr>
              <a:t>Умение донести свою позицию, понять других, договориться, чтобы сделать что-то сообща</a:t>
            </a: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3825875" y="3673475"/>
            <a:ext cx="1600200" cy="8334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ts val="17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4800" b="1" dirty="0">
                <a:solidFill>
                  <a:srgbClr val="000000"/>
                </a:solidFill>
                <a:latin typeface="Times New Roman" pitchFamily="18" charset="0"/>
                <a:ea typeface="AR PL UMing HK"/>
                <a:cs typeface="Times New Roman" pitchFamily="18" charset="0"/>
              </a:rPr>
              <a:t>УУД</a:t>
            </a:r>
          </a:p>
        </p:txBody>
      </p:sp>
    </p:spTree>
    <p:custDataLst>
      <p:tags r:id="rId1"/>
    </p:custDataLst>
  </p:cSld>
  <p:clrMapOvr>
    <a:masterClrMapping/>
  </p:clrMapOvr>
  <p:transition spd="med" advTm="4769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 выбранной темы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Arial Narrow" pitchFamily="34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Факторы, оказавшие влияние на возникновение и становление педагогического опыта: 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внедрение новых ФГОС;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курсовая подготовка;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опыта коллег;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изучение литературы по теме;</a:t>
            </a:r>
          </a:p>
          <a:p>
            <a:pPr>
              <a:buFontTx/>
              <a:buChar char="-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мониторинг собственного опыта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1194" y="4899546"/>
            <a:ext cx="82568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 Narrow" pitchFamily="34" charset="0"/>
                <a:cs typeface="Times New Roman" pitchFamily="18" charset="0"/>
              </a:rPr>
              <a:t>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Актуальность темы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обусловлена потребностями современного общества к выпускнику школы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Админ\Desktop\iCA16UTH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6600" y="2664333"/>
            <a:ext cx="2361697" cy="209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2706" name="Picture 2" descr="C:\Users\Admin\Downloads\IMG-20171221-WA00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3123" y="1296536"/>
            <a:ext cx="8052178" cy="46948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682" name="Picture 2" descr="C:\Users\Admin\Downloads\1_JwMatux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600" y="552450"/>
            <a:ext cx="7670800" cy="575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Системный подход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Подход, при котором любая система рассматривается как совокупность взаимосвязанных элементов. Умение увидеть задачу с разных сторон, проанализировать множество решений, из единого целого выделить составляющие или из разрозненных фактов собрать целостную картину будет помогать не только на уроках, но и в обычной жизни.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Деятельностный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подход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4716" y="1187355"/>
            <a:ext cx="8939284" cy="539086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 обучения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при котором ребенок не получает знания в готовом виде, а добывает их сам в процессе собственной учебно-познавательной деятельности.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Именно на уроках русского языка и литературы происходит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таких базовых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компетенций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как общекультурной, информационной, коммуникативной.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Понять, принять, переработать, уметь осмыслить и применить содержание текста – главная и одновременно сложная задача, стоящая перед современным школьником.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2"/>
          </p:nvPr>
        </p:nvSpPr>
        <p:spPr>
          <a:xfrm>
            <a:off x="371219" y="538697"/>
            <a:ext cx="5906751" cy="445638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Если человека постоянно приучать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усваивать знания и </a:t>
            </a: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умения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в готовом виде, </a:t>
            </a:r>
            <a:b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можно и притупить его природные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 творческие способности – </a:t>
            </a:r>
            <a:b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«разучить» думать самостоятельно.</a:t>
            </a:r>
            <a:b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                                А</a:t>
            </a:r>
            <a:r>
              <a:rPr lang="ru-RU" sz="28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sz="2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Дистервег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sz="2800" dirty="0"/>
          </a:p>
        </p:txBody>
      </p:sp>
      <p:pic>
        <p:nvPicPr>
          <p:cNvPr id="2050" name="Picture 2" descr="D:\Вебинар\УУД мой доклад\0016-005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39199" y="3160372"/>
            <a:ext cx="2238375" cy="2857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7892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Идея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46" y="1050878"/>
            <a:ext cx="8488908" cy="5126085"/>
          </a:xfrm>
        </p:spPr>
        <p:txBody>
          <a:bodyPr/>
          <a:lstStyle/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Состоит в том, что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новые знания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даются детям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в готовом виде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Дети «открывают» их сами в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процессе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самостоятельной деятельности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Задача учителя заключается в обучении деятельности, то есть в такой организации работы, которая позволит обучающимся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самостоятельно ставить цели, организовывать свою деятельность для их достижения и оценивать результаты своих действий в соответствии с целями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</a:t>
            </a:r>
            <a:b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деятельностного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подхода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деятельности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непрерывности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целостности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психологической комфортности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вариативности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Принцип творчества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3.1|3.7|1.7|1.7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6|0.9|6|0.9|2.6|1.8|3|1.5|6.2|0.9|0.6|2|1.6|6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5495</TotalTime>
  <Words>757</Words>
  <Application>Microsoft Office PowerPoint</Application>
  <PresentationFormat>Экран (4:3)</PresentationFormat>
  <Paragraphs>104</Paragraphs>
  <Slides>41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Office Theme</vt:lpstr>
      <vt:lpstr>МБОУ Школа №127 городского округа город Уфа Республики Башкортостан</vt:lpstr>
      <vt:lpstr>Слайд 2</vt:lpstr>
      <vt:lpstr>Путь, ведущий к знаниям, или  Пути реализации  системно-деятельностного подхода в обучении</vt:lpstr>
      <vt:lpstr>Актуальность выбранной темы</vt:lpstr>
      <vt:lpstr>Системный подход</vt:lpstr>
      <vt:lpstr>Деятельностный подход</vt:lpstr>
      <vt:lpstr>Слайд 7</vt:lpstr>
      <vt:lpstr>Идея деятельностного подхода</vt:lpstr>
      <vt:lpstr>Принципы  деятельностного подхода</vt:lpstr>
      <vt:lpstr>Слайд 10</vt:lpstr>
      <vt:lpstr>Цель мастер-класса</vt:lpstr>
      <vt:lpstr>Слайд 12</vt:lpstr>
      <vt:lpstr>Слово «кластер» происходит от английского «cluster» - группа, рой, пачка, скопление, сгусток, связка. </vt:lpstr>
      <vt:lpstr>Слайд 14</vt:lpstr>
      <vt:lpstr>Слайд 15</vt:lpstr>
      <vt:lpstr>Слайд 16</vt:lpstr>
      <vt:lpstr>Слайд 17</vt:lpstr>
      <vt:lpstr>…В своей одежде был педант и то, что мы назвали франт.</vt:lpstr>
      <vt:lpstr>Слайд 19</vt:lpstr>
      <vt:lpstr>Слайд 20</vt:lpstr>
      <vt:lpstr>Слайд 21</vt:lpstr>
      <vt:lpstr> </vt:lpstr>
      <vt:lpstr>Слайд 23</vt:lpstr>
      <vt:lpstr>Слайд 24</vt:lpstr>
      <vt:lpstr>Слайд 25</vt:lpstr>
      <vt:lpstr>Слайд 26</vt:lpstr>
      <vt:lpstr>Слайд 27</vt:lpstr>
      <vt:lpstr>Прием «Облако тегов»</vt:lpstr>
      <vt:lpstr>М.Ю. Лермонтов «Демон»</vt:lpstr>
      <vt:lpstr>Ф.М.Достоевский «Бесы»</vt:lpstr>
      <vt:lpstr>Н.В.Гоголь «Мертвые души»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Admin</cp:lastModifiedBy>
  <cp:revision>117</cp:revision>
  <dcterms:created xsi:type="dcterms:W3CDTF">2016-11-18T14:12:19Z</dcterms:created>
  <dcterms:modified xsi:type="dcterms:W3CDTF">2018-11-06T13:04:26Z</dcterms:modified>
</cp:coreProperties>
</file>