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57" r:id="rId3"/>
    <p:sldId id="276" r:id="rId4"/>
    <p:sldId id="261" r:id="rId5"/>
    <p:sldId id="260" r:id="rId6"/>
    <p:sldId id="264" r:id="rId7"/>
    <p:sldId id="263" r:id="rId8"/>
    <p:sldId id="272" r:id="rId9"/>
    <p:sldId id="280" r:id="rId10"/>
    <p:sldId id="281" r:id="rId11"/>
    <p:sldId id="278" r:id="rId12"/>
    <p:sldId id="279" r:id="rId13"/>
    <p:sldId id="262" r:id="rId14"/>
    <p:sldId id="265" r:id="rId15"/>
    <p:sldId id="269" r:id="rId16"/>
    <p:sldId id="270" r:id="rId17"/>
    <p:sldId id="271" r:id="rId18"/>
    <p:sldId id="273" r:id="rId19"/>
    <p:sldId id="282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8832183249821048"/>
          <c:h val="0.9231017447520636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10</c:v>
                </c:pt>
                <c:pt idx="1">
                  <c:v>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440349560"/>
        <c:axId val="440349952"/>
      </c:barChart>
      <c:catAx>
        <c:axId val="44034956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sz="24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РАСХОД</a:t>
                </a:r>
                <a:r>
                  <a:rPr lang="ru-RU" sz="2400" baseline="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ВРЕМЕНИ</a:t>
                </a:r>
                <a:endParaRPr lang="ru-RU" sz="24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>
            <c:manualLayout>
              <c:xMode val="edge"/>
              <c:yMode val="edge"/>
              <c:x val="3.6861789333086092E-2"/>
              <c:y val="0.9258346245950134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40349952"/>
        <c:crosses val="autoZero"/>
        <c:auto val="1"/>
        <c:lblAlgn val="ctr"/>
        <c:lblOffset val="100"/>
        <c:noMultiLvlLbl val="0"/>
      </c:catAx>
      <c:valAx>
        <c:axId val="44034995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40349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ED7C1-84BF-4FA1-8553-C6D78A0D445F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84CE8-84F9-44D1-9EFA-57A13E8503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186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ED7C1-84BF-4FA1-8553-C6D78A0D445F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84CE8-84F9-44D1-9EFA-57A13E8503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250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ED7C1-84BF-4FA1-8553-C6D78A0D445F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84CE8-84F9-44D1-9EFA-57A13E8503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196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ED7C1-84BF-4FA1-8553-C6D78A0D445F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84CE8-84F9-44D1-9EFA-57A13E8503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853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ED7C1-84BF-4FA1-8553-C6D78A0D445F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84CE8-84F9-44D1-9EFA-57A13E8503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982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ED7C1-84BF-4FA1-8553-C6D78A0D445F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84CE8-84F9-44D1-9EFA-57A13E8503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666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ED7C1-84BF-4FA1-8553-C6D78A0D445F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84CE8-84F9-44D1-9EFA-57A13E8503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6833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ED7C1-84BF-4FA1-8553-C6D78A0D445F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84CE8-84F9-44D1-9EFA-57A13E8503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77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ED7C1-84BF-4FA1-8553-C6D78A0D445F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84CE8-84F9-44D1-9EFA-57A13E8503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643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ED7C1-84BF-4FA1-8553-C6D78A0D445F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84CE8-84F9-44D1-9EFA-57A13E8503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060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ED7C1-84BF-4FA1-8553-C6D78A0D445F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84CE8-84F9-44D1-9EFA-57A13E8503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5548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ED7C1-84BF-4FA1-8553-C6D78A0D445F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984CE8-84F9-44D1-9EFA-57A13E8503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3582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jpe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gif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g"/><Relationship Id="rId13" Type="http://schemas.openxmlformats.org/officeDocument/2006/relationships/image" Target="../media/image44.jp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8.jpg"/><Relationship Id="rId12" Type="http://schemas.openxmlformats.org/officeDocument/2006/relationships/image" Target="../media/image43.jpg"/><Relationship Id="rId2" Type="http://schemas.microsoft.com/office/2007/relationships/media" Target="../media/media3.m4a"/><Relationship Id="rId1" Type="http://schemas.openxmlformats.org/officeDocument/2006/relationships/audio" Target="NULL" TargetMode="External"/><Relationship Id="rId6" Type="http://schemas.openxmlformats.org/officeDocument/2006/relationships/image" Target="../media/image37.jpg"/><Relationship Id="rId11" Type="http://schemas.openxmlformats.org/officeDocument/2006/relationships/image" Target="../media/image42.jpg"/><Relationship Id="rId5" Type="http://schemas.openxmlformats.org/officeDocument/2006/relationships/image" Target="../media/image36.jpg"/><Relationship Id="rId10" Type="http://schemas.openxmlformats.org/officeDocument/2006/relationships/image" Target="../media/image41.jpg"/><Relationship Id="rId4" Type="http://schemas.openxmlformats.org/officeDocument/2006/relationships/image" Target="../media/image35.jpg"/><Relationship Id="rId9" Type="http://schemas.openxmlformats.org/officeDocument/2006/relationships/image" Target="../media/image40.jpg"/><Relationship Id="rId14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gif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54.png"/><Relationship Id="rId4" Type="http://schemas.openxmlformats.org/officeDocument/2006/relationships/image" Target="../media/image53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padlet.com/kordinal/6wtia44kt6cv" TargetMode="External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hyperlink" Target="https://learningapps.org/watch?v=p4t0yhncj17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hyperlink" Target="http://triv.in/60188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jpe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gif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g"/><Relationship Id="rId13" Type="http://schemas.openxmlformats.org/officeDocument/2006/relationships/image" Target="../media/image44.jp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8.jpg"/><Relationship Id="rId12" Type="http://schemas.openxmlformats.org/officeDocument/2006/relationships/image" Target="../media/image43.jp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7.jpg"/><Relationship Id="rId11" Type="http://schemas.openxmlformats.org/officeDocument/2006/relationships/image" Target="../media/image42.jpg"/><Relationship Id="rId5" Type="http://schemas.openxmlformats.org/officeDocument/2006/relationships/image" Target="../media/image36.jpg"/><Relationship Id="rId15" Type="http://schemas.openxmlformats.org/officeDocument/2006/relationships/image" Target="../media/image46.gif"/><Relationship Id="rId10" Type="http://schemas.openxmlformats.org/officeDocument/2006/relationships/image" Target="../media/image41.jpg"/><Relationship Id="rId4" Type="http://schemas.openxmlformats.org/officeDocument/2006/relationships/image" Target="../media/image35.jpg"/><Relationship Id="rId9" Type="http://schemas.openxmlformats.org/officeDocument/2006/relationships/image" Target="../media/image40.jpg"/><Relationship Id="rId14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Рисунок 36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132" y="0"/>
            <a:ext cx="12323697" cy="6858000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32817"/>
            <a:ext cx="12264786" cy="29225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6924" y="50799"/>
            <a:ext cx="1052830" cy="10541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243" y="5559833"/>
            <a:ext cx="873828" cy="78198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1973" y="5182816"/>
            <a:ext cx="1476454" cy="132103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5759" y="5113241"/>
            <a:ext cx="1873439" cy="167516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320" y="5974289"/>
            <a:ext cx="952733" cy="85342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935" y="4316511"/>
            <a:ext cx="1759382" cy="157525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80" y="58921"/>
            <a:ext cx="1131456" cy="101180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000" y="5057037"/>
            <a:ext cx="973250" cy="87061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010" y="4061428"/>
            <a:ext cx="939090" cy="83881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288" y="4369072"/>
            <a:ext cx="1291849" cy="115568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8965" y="5123610"/>
            <a:ext cx="1958956" cy="175180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992" y="4556628"/>
            <a:ext cx="1405025" cy="1258038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12" y="5980706"/>
            <a:ext cx="984724" cy="88067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548" y="5205238"/>
            <a:ext cx="1427280" cy="127619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3832" y="4224206"/>
            <a:ext cx="1899722" cy="169950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7219" y="3983670"/>
            <a:ext cx="1290865" cy="1153711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11" y="4058226"/>
            <a:ext cx="853911" cy="763723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790" y="1115019"/>
            <a:ext cx="934845" cy="835936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991" y="593184"/>
            <a:ext cx="1026672" cy="918203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27" y="1554690"/>
            <a:ext cx="1079748" cy="967027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545" y="999252"/>
            <a:ext cx="1136246" cy="1015654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" t="-352" r="1" b="14753"/>
          <a:stretch/>
        </p:blipFill>
        <p:spPr>
          <a:xfrm>
            <a:off x="6274175" y="5893739"/>
            <a:ext cx="1250996" cy="955817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627" y="38633"/>
            <a:ext cx="1043466" cy="935301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77337" y="2617031"/>
            <a:ext cx="1153241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Особенности применения ИКТ </a:t>
            </a:r>
            <a:r>
              <a:rPr lang="ru-RU" sz="4400" b="1" dirty="0" smtClean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на </a:t>
            </a:r>
            <a:r>
              <a:rPr lang="ru-RU" sz="4400" b="1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различных этапах </a:t>
            </a:r>
            <a:r>
              <a:rPr lang="ru-RU" sz="4400" b="1" dirty="0" smtClean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урока</a:t>
            </a:r>
            <a:endParaRPr lang="ru-RU" sz="4400" b="1" dirty="0">
              <a:solidFill>
                <a:srgbClr val="7030A0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9198" y="198369"/>
            <a:ext cx="1777726" cy="59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212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516" y="2092"/>
            <a:ext cx="9147484" cy="6855908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763" y="1039621"/>
            <a:ext cx="2184194" cy="145612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2671" y="1039621"/>
            <a:ext cx="2184194" cy="14561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580" y="1039730"/>
            <a:ext cx="2184194" cy="145612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392" y="1039621"/>
            <a:ext cx="2184194" cy="145612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333" y="2699016"/>
            <a:ext cx="2184194" cy="145612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2671" y="2698901"/>
            <a:ext cx="2184194" cy="145612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580" y="2698901"/>
            <a:ext cx="2184194" cy="145612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392" y="2698900"/>
            <a:ext cx="2184194" cy="145612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763" y="4358411"/>
            <a:ext cx="2184194" cy="145612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15335" y="1039621"/>
            <a:ext cx="33727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1</a:t>
            </a:r>
            <a:endParaRPr lang="ru-RU" sz="2700" dirty="0">
              <a:solidFill>
                <a:srgbClr val="C0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62986" y="1043423"/>
            <a:ext cx="33727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2</a:t>
            </a:r>
            <a:endParaRPr lang="ru-RU" sz="2700" dirty="0">
              <a:solidFill>
                <a:srgbClr val="C0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02580" y="1054667"/>
            <a:ext cx="33727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3</a:t>
            </a:r>
            <a:endParaRPr lang="ru-RU" sz="2700" dirty="0">
              <a:solidFill>
                <a:srgbClr val="C0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418203" y="1039620"/>
            <a:ext cx="33727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4</a:t>
            </a:r>
            <a:endParaRPr lang="ru-RU" sz="2700" dirty="0">
              <a:solidFill>
                <a:srgbClr val="C0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15335" y="2739065"/>
            <a:ext cx="33727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5</a:t>
            </a:r>
            <a:endParaRPr lang="ru-RU" sz="2700" dirty="0">
              <a:solidFill>
                <a:srgbClr val="C0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52673" y="2664054"/>
            <a:ext cx="33727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6</a:t>
            </a:r>
            <a:endParaRPr lang="ru-RU" sz="2700" dirty="0">
              <a:solidFill>
                <a:srgbClr val="C0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102580" y="2981439"/>
            <a:ext cx="33727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7</a:t>
            </a:r>
            <a:endParaRPr lang="ru-RU" sz="2700" dirty="0">
              <a:solidFill>
                <a:srgbClr val="C0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399352" y="3466187"/>
            <a:ext cx="33727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8</a:t>
            </a:r>
            <a:endParaRPr lang="ru-RU" sz="2700" dirty="0">
              <a:solidFill>
                <a:srgbClr val="C0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15335" y="4378436"/>
            <a:ext cx="33727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9</a:t>
            </a:r>
            <a:endParaRPr lang="ru-RU" sz="2700" dirty="0">
              <a:solidFill>
                <a:srgbClr val="C0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530579" y="332657"/>
            <a:ext cx="9144000" cy="43088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РАСПОЛОЖИТЕ ЭТАПЫ УРОКА ПО ФГОС В ПОРЯДКЕ ИХ ПРОВЕДЕНИЯ:</a:t>
            </a:r>
          </a:p>
        </p:txBody>
      </p:sp>
      <p:pic>
        <p:nvPicPr>
          <p:cNvPr id="22" name="кто хочет стать миллионером - правильно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157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948986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590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65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8485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авнобедренный треугольник 5"/>
          <p:cNvSpPr/>
          <p:nvPr/>
        </p:nvSpPr>
        <p:spPr>
          <a:xfrm>
            <a:off x="2867493" y="2286003"/>
            <a:ext cx="6189065" cy="3689037"/>
          </a:xfrm>
          <a:prstGeom prst="triangl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141" y="936886"/>
            <a:ext cx="1349117" cy="134911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43160" y="3137941"/>
            <a:ext cx="21276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46599" y="3989881"/>
            <a:ext cx="32702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796764" y="4896892"/>
            <a:ext cx="43698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68905" y="822600"/>
            <a:ext cx="2655716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5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70828" y="822600"/>
            <a:ext cx="2655716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5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РЕЗУЬТАТ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726787" y="1916833"/>
            <a:ext cx="44972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dirty="0">
                <a:solidFill>
                  <a:srgbClr val="00B05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«получить систематизированные сведения о дробях» (математика);</a:t>
            </a:r>
          </a:p>
          <a:p>
            <a:endParaRPr lang="ru-RU" sz="2100" dirty="0">
              <a:solidFill>
                <a:srgbClr val="00B05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ru-RU" sz="2100" dirty="0">
                <a:solidFill>
                  <a:srgbClr val="00B05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«сформировать у детей историческое мышление» (история);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223988" y="1916833"/>
            <a:ext cx="436569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0066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«описать полученные с помощью наблюдения факты о кристаллах сахара» (физика); </a:t>
            </a:r>
          </a:p>
          <a:p>
            <a:endParaRPr lang="ru-RU" sz="2000" dirty="0">
              <a:solidFill>
                <a:srgbClr val="000066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ru-RU" sz="2000" dirty="0">
                <a:solidFill>
                  <a:srgbClr val="000066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«выявить и изобразить логическую структуру понятия «человек» (философия); </a:t>
            </a:r>
          </a:p>
          <a:p>
            <a:endParaRPr lang="ru-RU" sz="2000" dirty="0">
              <a:solidFill>
                <a:srgbClr val="000066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ru-RU" sz="2000" dirty="0">
                <a:solidFill>
                  <a:srgbClr val="000066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«построить классификацию культурных традиций русского народа» (история);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832" y="4326809"/>
            <a:ext cx="4191000" cy="24765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8897" y="4581129"/>
            <a:ext cx="4944549" cy="2600833"/>
          </a:xfrm>
          <a:prstGeom prst="rect">
            <a:avLst/>
          </a:prstGeom>
        </p:spPr>
      </p:pic>
      <p:grpSp>
        <p:nvGrpSpPr>
          <p:cNvPr id="15" name="Группа 14"/>
          <p:cNvGrpSpPr/>
          <p:nvPr/>
        </p:nvGrpSpPr>
        <p:grpSpPr>
          <a:xfrm>
            <a:off x="1502742" y="-15386"/>
            <a:ext cx="9165259" cy="409200"/>
            <a:chOff x="0" y="0"/>
            <a:chExt cx="4169324" cy="2346526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0" y="0"/>
              <a:ext cx="4169324" cy="213285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9318" y="228620"/>
              <a:ext cx="2138401" cy="2117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ЭТАП МОТИВАЦИОННЫЙ</a:t>
              </a:r>
              <a:r>
                <a:rPr lang="en-US" b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/</a:t>
              </a:r>
              <a:r>
                <a:rPr lang="ru-RU" b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ЦЕЛЕПОЛАГАНИЕ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1510466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/>
      <p:bldP spid="7" grpId="0"/>
      <p:bldP spid="8" grpId="0"/>
      <p:bldP spid="9" grpId="0"/>
      <p:bldP spid="10" grpId="0"/>
      <p:bldP spid="2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864" y="2132856"/>
            <a:ext cx="2304256" cy="2304256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1502742" y="-15386"/>
            <a:ext cx="9165259" cy="409200"/>
            <a:chOff x="-21259" y="-15386"/>
            <a:chExt cx="9165259" cy="40920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-21259" y="-15386"/>
              <a:ext cx="9165259" cy="37193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-776" y="24482"/>
              <a:ext cx="47007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ЭТАП МОТИВАЦИОННЫЙ</a:t>
              </a:r>
              <a:r>
                <a:rPr lang="en-US" b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/</a:t>
              </a:r>
              <a:r>
                <a:rPr lang="ru-RU" b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ЦЕЛЕПОЛАГАНИЕ </a:t>
              </a: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4075853" y="1599184"/>
            <a:ext cx="38079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мотивационная роль цели</a:t>
            </a:r>
            <a:endParaRPr lang="ru-RU" sz="2400" dirty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138206" y="4653137"/>
            <a:ext cx="37715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дидактическая ценность 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конкретной учебной цели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502741" y="2553126"/>
            <a:ext cx="364652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сложность цели должна 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соответствовать 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индивидуальным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особенностям учеников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320137" y="2703314"/>
            <a:ext cx="263629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конечный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образовательный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продукт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177" y="4407608"/>
            <a:ext cx="3361785" cy="2689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898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1967" y="666065"/>
            <a:ext cx="3141134" cy="314113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92100" y="342900"/>
            <a:ext cx="42199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ТРУДОЁМКОСТЬ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3883671545"/>
              </p:ext>
            </p:extLst>
          </p:nvPr>
        </p:nvGraphicFramePr>
        <p:xfrm>
          <a:off x="416650" y="1485416"/>
          <a:ext cx="6320366" cy="5239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9947" y="1485416"/>
            <a:ext cx="3354137" cy="18208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98" b="96246" l="0" r="100000">
                        <a14:foregroundMark x1="65227" y1="61775" x2="78864" y2="72696"/>
                        <a14:foregroundMark x1="71364" y1="74403" x2="76136" y2="761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300" y="2620434"/>
            <a:ext cx="6794500" cy="4529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0737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Graphic spid="11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Группа 34"/>
          <p:cNvGrpSpPr/>
          <p:nvPr/>
        </p:nvGrpSpPr>
        <p:grpSpPr>
          <a:xfrm>
            <a:off x="3013022" y="1274163"/>
            <a:ext cx="5891135" cy="4437089"/>
            <a:chOff x="3567659" y="854439"/>
            <a:chExt cx="4601980" cy="4002374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801193" y="854439"/>
              <a:ext cx="14990" cy="2098623"/>
            </a:xfrm>
            <a:prstGeom prst="line">
              <a:avLst/>
            </a:prstGeom>
            <a:ln w="76200">
              <a:solidFill>
                <a:srgbClr val="002060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 flipH="1">
              <a:off x="5786205" y="2128603"/>
              <a:ext cx="2383434" cy="824459"/>
            </a:xfrm>
            <a:prstGeom prst="line">
              <a:avLst/>
            </a:prstGeom>
            <a:ln w="76200">
              <a:solidFill>
                <a:srgbClr val="002060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1"/>
            <p:cNvCxnSpPr/>
            <p:nvPr/>
          </p:nvCxnSpPr>
          <p:spPr>
            <a:xfrm>
              <a:off x="3567659" y="2128603"/>
              <a:ext cx="2233534" cy="824459"/>
            </a:xfrm>
            <a:prstGeom prst="line">
              <a:avLst/>
            </a:prstGeom>
            <a:ln w="76200">
              <a:solidFill>
                <a:srgbClr val="002060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 flipH="1">
              <a:off x="4242216" y="2953062"/>
              <a:ext cx="1573967" cy="1903751"/>
            </a:xfrm>
            <a:prstGeom prst="line">
              <a:avLst/>
            </a:prstGeom>
            <a:ln w="76200">
              <a:solidFill>
                <a:srgbClr val="002060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/>
            <p:cNvCxnSpPr/>
            <p:nvPr/>
          </p:nvCxnSpPr>
          <p:spPr>
            <a:xfrm>
              <a:off x="5816183" y="2953061"/>
              <a:ext cx="1573968" cy="1903752"/>
            </a:xfrm>
            <a:prstGeom prst="line">
              <a:avLst/>
            </a:prstGeom>
            <a:ln w="76200">
              <a:solidFill>
                <a:srgbClr val="002060"/>
              </a:solidFill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39" name="TextBox 38"/>
          <p:cNvSpPr txBox="1"/>
          <p:nvPr/>
        </p:nvSpPr>
        <p:spPr>
          <a:xfrm>
            <a:off x="3753168" y="855478"/>
            <a:ext cx="41997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ИНФОРМАТИВНОСТЬ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485723" y="5621312"/>
            <a:ext cx="43471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УВЛЕКАТЕЛЬНОСТЬ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108672" y="5621312"/>
            <a:ext cx="43471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ИНСТРУКТИВНОСТЬ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535710" y="2250784"/>
            <a:ext cx="48602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СБАЛАНСИРОВАННОСТЬ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288304" y="2235400"/>
            <a:ext cx="34494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СТРУКТУРНОСТЬ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4" name="Рисунок 43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937" y="2747110"/>
            <a:ext cx="1588957" cy="1588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2673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/>
      <p:bldP spid="42" grpId="0"/>
      <p:bldP spid="4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9851"/>
            <a:ext cx="12192000" cy="4857697"/>
          </a:xfrm>
          <a:prstGeom prst="rect">
            <a:avLst/>
          </a:prstGeom>
        </p:spPr>
      </p:pic>
      <p:pic>
        <p:nvPicPr>
          <p:cNvPr id="1026" name="Picture 2" descr="Clip2net_171022174040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26" y="176837"/>
            <a:ext cx="4079967" cy="1382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11909" y="176837"/>
            <a:ext cx="723525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u="sng" dirty="0" err="1" smtClean="0">
                <a:solidFill>
                  <a:srgbClr val="20124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Padlet</a:t>
            </a:r>
            <a:r>
              <a:rPr lang="ru-RU" sz="2800" b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это интуитивный, удобный и многофункциональный сервис для хранения, организации и совместной работы с различными материалами. </a:t>
            </a:r>
            <a:endParaRPr lang="ru-RU" sz="2800" b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9851"/>
            <a:ext cx="12192000" cy="485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1417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lip2net_171022182955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55" y="141986"/>
            <a:ext cx="4512039" cy="1221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161612" y="408960"/>
            <a:ext cx="70303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u="none" strike="noStrike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LearningApps</a:t>
            </a:r>
            <a:r>
              <a:rPr lang="ru-RU" sz="2800" b="1" u="none" strike="noStrike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none" strike="noStrike" dirty="0" smtClean="0">
                <a:solidFill>
                  <a:srgbClr val="0C343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400" b="1" u="none" strike="noStrike" dirty="0" smtClean="0">
                <a:solidFill>
                  <a:srgbClr val="0C343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u="none" strike="noStrike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 интерактивных заданий 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97"/>
          <a:stretch/>
        </p:blipFill>
        <p:spPr>
          <a:xfrm>
            <a:off x="1893757" y="1363067"/>
            <a:ext cx="8664315" cy="5506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4340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lip2net_171022224421.png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9860"/>
            <a:ext cx="5456420" cy="123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156617" y="579092"/>
            <a:ext cx="67355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3200" b="0" i="0" u="none" strike="noStrike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нлайн-конструктор тестов </a:t>
            </a:r>
            <a:r>
              <a:rPr lang="ru-RU" sz="3200" b="1" i="0" u="none" strike="noStrike" dirty="0" err="1" smtClean="0">
                <a:solidFill>
                  <a:srgbClr val="0C343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Triventy</a:t>
            </a:r>
            <a:r>
              <a:rPr lang="ru-RU" sz="3200" b="1" i="0" u="none" strike="noStrike" dirty="0" smtClean="0">
                <a:solidFill>
                  <a:srgbClr val="0C343D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16" y="1274165"/>
            <a:ext cx="11909685" cy="55838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35" y="1274165"/>
            <a:ext cx="11909685" cy="55838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87" y="1386948"/>
            <a:ext cx="11719810" cy="52874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364" y="1411306"/>
            <a:ext cx="11684834" cy="5414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9189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8513" y="134911"/>
            <a:ext cx="11348803" cy="650573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Жалко тратить ценное время общения на рисование, черчение и написание;</a:t>
            </a:r>
          </a:p>
          <a:p>
            <a:pPr algn="just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должна описывать результат влияния ИКТ на аудиторию;</a:t>
            </a:r>
          </a:p>
          <a:p>
            <a:pPr algn="just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ИКТ на уроке это не самоцель, а эффективное средство;</a:t>
            </a:r>
          </a:p>
          <a:p>
            <a:pPr algn="just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Есть другой способ - выбери наилучший;</a:t>
            </a:r>
          </a:p>
          <a:p>
            <a:pPr algn="just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Перенос традиционных материалов в новую среду бесперспективен;</a:t>
            </a:r>
          </a:p>
          <a:p>
            <a:pPr algn="just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Выбирая средства обучения придерживайтесь аспектов: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Социальных;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Методических;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Технических.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797201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Рисунок 36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132" y="0"/>
            <a:ext cx="12323697" cy="6858000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32817"/>
            <a:ext cx="12264786" cy="29225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6924" y="50799"/>
            <a:ext cx="1052830" cy="10541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243" y="5559833"/>
            <a:ext cx="873828" cy="78198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1973" y="5182816"/>
            <a:ext cx="1476454" cy="132103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5759" y="5113241"/>
            <a:ext cx="1873439" cy="167516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320" y="5974289"/>
            <a:ext cx="952733" cy="85342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935" y="4316511"/>
            <a:ext cx="1759382" cy="157525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80" y="58921"/>
            <a:ext cx="1131456" cy="101180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000" y="5057037"/>
            <a:ext cx="973250" cy="87061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010" y="4061428"/>
            <a:ext cx="939090" cy="83881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288" y="4369072"/>
            <a:ext cx="1291849" cy="115568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8965" y="5123610"/>
            <a:ext cx="1958956" cy="175180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992" y="4556628"/>
            <a:ext cx="1405025" cy="1258038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12" y="5980706"/>
            <a:ext cx="984724" cy="88067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548" y="5205238"/>
            <a:ext cx="1427280" cy="127619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3832" y="4224206"/>
            <a:ext cx="1899722" cy="169950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7219" y="3983670"/>
            <a:ext cx="1290865" cy="1153711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11" y="4058226"/>
            <a:ext cx="853911" cy="763723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790" y="1115019"/>
            <a:ext cx="934845" cy="835936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991" y="593184"/>
            <a:ext cx="1026672" cy="918203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27" y="1554690"/>
            <a:ext cx="1079748" cy="967027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545" y="999252"/>
            <a:ext cx="1136246" cy="1015654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" t="-352" r="1" b="14753"/>
          <a:stretch/>
        </p:blipFill>
        <p:spPr>
          <a:xfrm>
            <a:off x="6274175" y="5893739"/>
            <a:ext cx="1250996" cy="955817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627" y="38633"/>
            <a:ext cx="1043466" cy="935301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77337" y="2617031"/>
            <a:ext cx="1153241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Особенности применения ИКТ </a:t>
            </a:r>
            <a:r>
              <a:rPr lang="ru-RU" sz="4400" b="1" dirty="0" smtClean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на </a:t>
            </a:r>
            <a:r>
              <a:rPr lang="ru-RU" sz="4400" b="1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различных этапах </a:t>
            </a:r>
            <a:r>
              <a:rPr lang="ru-RU" sz="4400" b="1" dirty="0" smtClean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урока</a:t>
            </a:r>
            <a:endParaRPr lang="ru-RU" sz="4400" b="1" dirty="0">
              <a:solidFill>
                <a:srgbClr val="7030A0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9198" y="198369"/>
            <a:ext cx="1777726" cy="59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039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10529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«Меловой период»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45" b="6530"/>
          <a:stretch/>
        </p:blipFill>
        <p:spPr>
          <a:xfrm>
            <a:off x="0" y="1851023"/>
            <a:ext cx="6050202" cy="370840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0202" y="1851024"/>
            <a:ext cx="6141156" cy="3708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3716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012164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 стрелкой 6"/>
          <p:cNvCxnSpPr/>
          <p:nvPr/>
        </p:nvCxnSpPr>
        <p:spPr>
          <a:xfrm flipH="1" flipV="1">
            <a:off x="406400" y="355600"/>
            <a:ext cx="25400" cy="5854700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381000" y="6235700"/>
            <a:ext cx="11404600" cy="1270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33400" y="170934"/>
            <a:ext cx="2298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Сложность</a:t>
            </a:r>
            <a:endParaRPr lang="ru-RU" sz="24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801100" y="6396335"/>
            <a:ext cx="317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Интерактивность</a:t>
            </a:r>
            <a:endParaRPr lang="ru-RU" sz="24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Блок-схема: узел 13"/>
          <p:cNvSpPr/>
          <p:nvPr/>
        </p:nvSpPr>
        <p:spPr>
          <a:xfrm>
            <a:off x="482600" y="4478636"/>
            <a:ext cx="2019300" cy="1689100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ТЕКСТ</a:t>
            </a:r>
            <a:endParaRPr lang="ru-RU" sz="2800" b="1" dirty="0">
              <a:solidFill>
                <a:srgbClr val="C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15" name="Блок-схема: узел 14"/>
          <p:cNvSpPr/>
          <p:nvPr/>
        </p:nvSpPr>
        <p:spPr>
          <a:xfrm>
            <a:off x="1968500" y="3077518"/>
            <a:ext cx="2260600" cy="2044700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ПРЕЗЕНТАЦИЯ</a:t>
            </a:r>
            <a:endParaRPr lang="ru-RU" sz="2000" b="1" dirty="0">
              <a:solidFill>
                <a:srgbClr val="C00000"/>
              </a:solidFill>
              <a:latin typeface="Book Antiqua" panose="02040602050305030304" pitchFamily="18" charset="0"/>
            </a:endParaRPr>
          </a:p>
        </p:txBody>
      </p:sp>
      <p:sp>
        <p:nvSpPr>
          <p:cNvPr id="16" name="Блок-схема: узел 15"/>
          <p:cNvSpPr/>
          <p:nvPr/>
        </p:nvSpPr>
        <p:spPr>
          <a:xfrm>
            <a:off x="4064000" y="3496618"/>
            <a:ext cx="1714500" cy="1574800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Book Antiqua" panose="02040602050305030304" pitchFamily="18" charset="0"/>
              </a:rPr>
              <a:t>ТЕСТЫ</a:t>
            </a:r>
          </a:p>
        </p:txBody>
      </p:sp>
      <p:sp>
        <p:nvSpPr>
          <p:cNvPr id="17" name="Блок-схема: узел 16"/>
          <p:cNvSpPr/>
          <p:nvPr/>
        </p:nvSpPr>
        <p:spPr>
          <a:xfrm>
            <a:off x="552450" y="723731"/>
            <a:ext cx="2190750" cy="2032170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Book Antiqua" panose="02040602050305030304" pitchFamily="18" charset="0"/>
              </a:rPr>
              <a:t>Видео-</a:t>
            </a:r>
          </a:p>
          <a:p>
            <a:pPr algn="ctr"/>
            <a:r>
              <a:rPr lang="ru-RU" sz="2000" b="1" dirty="0" smtClean="0">
                <a:latin typeface="Book Antiqua" panose="02040602050305030304" pitchFamily="18" charset="0"/>
              </a:rPr>
              <a:t>лекция</a:t>
            </a:r>
            <a:endParaRPr lang="ru-RU" sz="2000" b="1" dirty="0">
              <a:latin typeface="Book Antiqua" panose="02040602050305030304" pitchFamily="18" charset="0"/>
            </a:endParaRPr>
          </a:p>
        </p:txBody>
      </p:sp>
      <p:sp>
        <p:nvSpPr>
          <p:cNvPr id="18" name="Блок-схема: узел 17"/>
          <p:cNvSpPr/>
          <p:nvPr/>
        </p:nvSpPr>
        <p:spPr>
          <a:xfrm>
            <a:off x="3133725" y="835798"/>
            <a:ext cx="2190750" cy="2032170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Book Antiqua" panose="02040602050305030304" pitchFamily="18" charset="0"/>
              </a:rPr>
              <a:t>ВЕБИНАР</a:t>
            </a:r>
            <a:endParaRPr lang="ru-RU" sz="2000" b="1" dirty="0">
              <a:latin typeface="Book Antiqua" panose="02040602050305030304" pitchFamily="18" charset="0"/>
            </a:endParaRPr>
          </a:p>
        </p:txBody>
      </p:sp>
      <p:sp>
        <p:nvSpPr>
          <p:cNvPr id="19" name="Блок-схема: узел 18"/>
          <p:cNvSpPr/>
          <p:nvPr/>
        </p:nvSpPr>
        <p:spPr>
          <a:xfrm>
            <a:off x="5534024" y="624017"/>
            <a:ext cx="2289175" cy="2131884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Book Antiqua" panose="02040602050305030304" pitchFamily="18" charset="0"/>
              </a:rPr>
              <a:t>Цифровые пособия </a:t>
            </a:r>
          </a:p>
          <a:p>
            <a:pPr algn="ctr"/>
            <a:r>
              <a:rPr lang="ru-RU" sz="2000" b="1" dirty="0" smtClean="0">
                <a:latin typeface="Book Antiqua" panose="02040602050305030304" pitchFamily="18" charset="0"/>
              </a:rPr>
              <a:t>с обратной связью</a:t>
            </a:r>
            <a:endParaRPr lang="ru-RU" sz="2000" b="1" dirty="0">
              <a:latin typeface="Book Antiqua" panose="02040602050305030304" pitchFamily="18" charset="0"/>
            </a:endParaRPr>
          </a:p>
        </p:txBody>
      </p:sp>
      <p:sp>
        <p:nvSpPr>
          <p:cNvPr id="20" name="Блок-схема: узел 19"/>
          <p:cNvSpPr/>
          <p:nvPr/>
        </p:nvSpPr>
        <p:spPr>
          <a:xfrm>
            <a:off x="8061322" y="192218"/>
            <a:ext cx="2708276" cy="2563683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Book Antiqua" panose="02040602050305030304" pitchFamily="18" charset="0"/>
              </a:rPr>
              <a:t>Электронные курсы в </a:t>
            </a:r>
          </a:p>
          <a:p>
            <a:pPr algn="ctr"/>
            <a:r>
              <a:rPr lang="en-US" sz="2000" b="1" dirty="0" smtClean="0">
                <a:latin typeface="Book Antiqua" panose="02040602050305030304" pitchFamily="18" charset="0"/>
              </a:rPr>
              <a:t>LMS </a:t>
            </a:r>
            <a:r>
              <a:rPr lang="ru-RU" sz="2000" b="1" dirty="0" smtClean="0">
                <a:latin typeface="Book Antiqua" panose="02040602050305030304" pitchFamily="18" charset="0"/>
              </a:rPr>
              <a:t>и </a:t>
            </a:r>
            <a:r>
              <a:rPr lang="en-US" sz="2000" b="1" dirty="0" smtClean="0">
                <a:latin typeface="Book Antiqua" panose="02040602050305030304" pitchFamily="18" charset="0"/>
              </a:rPr>
              <a:t>MOOCS</a:t>
            </a:r>
            <a:endParaRPr lang="ru-RU" sz="2000" b="1" dirty="0">
              <a:latin typeface="Book Antiqua" panose="0204060205030503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192960" y="3748554"/>
            <a:ext cx="432594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СИСТЕМНОСТЬ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ВОСПРОИЗВОДИМОСТЬ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АНАЛИТИКА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ОБРАТНАЯ СВЯЗЬ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ТЕХНОЛОГИЧНОСТЬ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10601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800" y="609601"/>
            <a:ext cx="11849100" cy="1777999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не буду бороться с будущим 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Прогресс - прогрессом, а лифт ломается чаще лестницы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2390" y="2633092"/>
            <a:ext cx="6259610" cy="351790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" t="19188" r="18350" b="5044"/>
          <a:stretch/>
        </p:blipFill>
        <p:spPr>
          <a:xfrm>
            <a:off x="-25400" y="2633092"/>
            <a:ext cx="5969000" cy="3513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191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Путин озадачил школьников необычным рисунком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604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4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347540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521" y="112908"/>
            <a:ext cx="9781082" cy="6745092"/>
          </a:xfrm>
        </p:spPr>
      </p:pic>
      <p:sp>
        <p:nvSpPr>
          <p:cNvPr id="5" name="Овал 4"/>
          <p:cNvSpPr/>
          <p:nvPr/>
        </p:nvSpPr>
        <p:spPr>
          <a:xfrm>
            <a:off x="7525063" y="112908"/>
            <a:ext cx="3222885" cy="2645282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8516912" y="2758190"/>
            <a:ext cx="3222885" cy="2645282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491521" y="2728210"/>
            <a:ext cx="3222885" cy="2645282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6744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528" y="4347877"/>
            <a:ext cx="2184194" cy="145612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7947" y="2680333"/>
            <a:ext cx="2184194" cy="14561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742" y="2675658"/>
            <a:ext cx="2184194" cy="145612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9538" y="2699016"/>
            <a:ext cx="2184194" cy="145612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333" y="2699016"/>
            <a:ext cx="2184194" cy="145612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7947" y="1039736"/>
            <a:ext cx="2184194" cy="145612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2209" y="1050978"/>
            <a:ext cx="2184194" cy="145612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9538" y="1050155"/>
            <a:ext cx="2184194" cy="145612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5624" y="1051003"/>
            <a:ext cx="2184194" cy="1456129"/>
          </a:xfrm>
          <a:prstGeom prst="rect">
            <a:avLst/>
          </a:prstGeom>
        </p:spPr>
      </p:pic>
      <p:pic>
        <p:nvPicPr>
          <p:cNvPr id="3" name="Кто хочет стать миллионером - Сложный вопрос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952541" y="6230180"/>
            <a:ext cx="609600" cy="6096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524000" y="297040"/>
            <a:ext cx="9144000" cy="43088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РАСПОЛОЖИТЕ ЭТАПЫ УРОКА ПО ФГОС В ПОРЯДКЕ ИХ ПРОВЕДЕНИЯ: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5251" y="5142494"/>
            <a:ext cx="2287343" cy="171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276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2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3333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264</Words>
  <Application>Microsoft Office PowerPoint</Application>
  <PresentationFormat>Широкоэкранный</PresentationFormat>
  <Paragraphs>78</Paragraphs>
  <Slides>19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8" baseType="lpstr">
      <vt:lpstr>Arial</vt:lpstr>
      <vt:lpstr>Arial Black</vt:lpstr>
      <vt:lpstr>Bahnschrift SemiBold Condensed</vt:lpstr>
      <vt:lpstr>Book Antiqua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«Меловой период»</vt:lpstr>
      <vt:lpstr>Презентация PowerPoint</vt:lpstr>
      <vt:lpstr>Презентация PowerPoint</vt:lpstr>
      <vt:lpstr>Я не буду бороться с будущим  или  Прогресс - прогрессом, а лифт ломается чаще лестницы?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Сергей Переверзев</dc:creator>
  <cp:lastModifiedBy>Сергей Переверзев</cp:lastModifiedBy>
  <cp:revision>25</cp:revision>
  <dcterms:created xsi:type="dcterms:W3CDTF">2017-10-29T18:12:41Z</dcterms:created>
  <dcterms:modified xsi:type="dcterms:W3CDTF">2018-11-07T19:54:45Z</dcterms:modified>
</cp:coreProperties>
</file>