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5" r:id="rId5"/>
    <p:sldId id="271" r:id="rId6"/>
    <p:sldId id="266" r:id="rId7"/>
    <p:sldId id="272" r:id="rId8"/>
    <p:sldId id="273" r:id="rId9"/>
    <p:sldId id="258" r:id="rId10"/>
    <p:sldId id="259" r:id="rId11"/>
    <p:sldId id="260" r:id="rId12"/>
    <p:sldId id="261" r:id="rId13"/>
    <p:sldId id="267" r:id="rId14"/>
    <p:sldId id="269" r:id="rId15"/>
    <p:sldId id="257" r:id="rId16"/>
    <p:sldId id="268" r:id="rId17"/>
    <p:sldId id="270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6A5-AC7F-40BC-91EF-D9168843D7C7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0DDDF-DF4E-4095-AE58-F693DDCF5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6A5-AC7F-40BC-91EF-D9168843D7C7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0DDDF-DF4E-4095-AE58-F693DDCF5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6A5-AC7F-40BC-91EF-D9168843D7C7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0DDDF-DF4E-4095-AE58-F693DDCF5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68358" y="465736"/>
            <a:ext cx="6614970" cy="81887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body" sz="half" idx="1"/>
          </p:nvPr>
        </p:nvSpPr>
        <p:spPr>
          <a:xfrm>
            <a:off x="964730" y="2300419"/>
            <a:ext cx="7222226" cy="335225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" name="Shape 3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6A5-AC7F-40BC-91EF-D9168843D7C7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0DDDF-DF4E-4095-AE58-F693DDCF5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6A5-AC7F-40BC-91EF-D9168843D7C7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0DDDF-DF4E-4095-AE58-F693DDCF5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6A5-AC7F-40BC-91EF-D9168843D7C7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0DDDF-DF4E-4095-AE58-F693DDCF5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6A5-AC7F-40BC-91EF-D9168843D7C7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0DDDF-DF4E-4095-AE58-F693DDCF5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6A5-AC7F-40BC-91EF-D9168843D7C7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0DDDF-DF4E-4095-AE58-F693DDCF5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6A5-AC7F-40BC-91EF-D9168843D7C7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0DDDF-DF4E-4095-AE58-F693DDCF5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6A5-AC7F-40BC-91EF-D9168843D7C7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0DDDF-DF4E-4095-AE58-F693DDCF5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6A5-AC7F-40BC-91EF-D9168843D7C7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0DDDF-DF4E-4095-AE58-F693DDCF5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D36A5-AC7F-40BC-91EF-D9168843D7C7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0DDDF-DF4E-4095-AE58-F693DDCF55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Самые востребованные профессии через </a:t>
            </a:r>
            <a:r>
              <a:rPr lang="ru-RU" dirty="0" smtClean="0"/>
              <a:t>5 лет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Прогноз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75656" y="5805264"/>
            <a:ext cx="6456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Высоцкий Вячеслав Борисович, кандидат психологических наук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5716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Будущее грядет…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en-US" i="1" dirty="0" smtClean="0"/>
              <a:t> Brave New World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3911609"/>
          </a:xfrm>
        </p:spPr>
        <p:txBody>
          <a:bodyPr/>
          <a:lstStyle/>
          <a:p>
            <a:r>
              <a:rPr lang="ru-RU" b="1" dirty="0" err="1" smtClean="0"/>
              <a:t>Биохакер</a:t>
            </a:r>
            <a:r>
              <a:rPr lang="ru-RU" b="1" dirty="0" smtClean="0"/>
              <a:t> на </a:t>
            </a:r>
            <a:r>
              <a:rPr lang="ru-RU" b="1" dirty="0" err="1" smtClean="0"/>
              <a:t>фрилансе</a:t>
            </a:r>
            <a:endParaRPr lang="ru-RU" b="1" dirty="0" smtClean="0"/>
          </a:p>
          <a:p>
            <a:r>
              <a:rPr lang="ru-RU" b="1" dirty="0" smtClean="0"/>
              <a:t>Дизайнер человеческого тела</a:t>
            </a:r>
          </a:p>
          <a:p>
            <a:r>
              <a:rPr lang="ru-RU" b="1" dirty="0" smtClean="0"/>
              <a:t>Сити-фермер</a:t>
            </a:r>
          </a:p>
          <a:p>
            <a:r>
              <a:rPr lang="ru-RU" b="1" dirty="0" smtClean="0"/>
              <a:t>Менеджер </a:t>
            </a:r>
            <a:r>
              <a:rPr lang="ru-RU" b="1" dirty="0" err="1" smtClean="0"/>
              <a:t>космотуризма</a:t>
            </a:r>
            <a:endParaRPr lang="ru-RU" b="1" dirty="0" smtClean="0"/>
          </a:p>
          <a:p>
            <a:r>
              <a:rPr lang="ru-RU" b="1" dirty="0" smtClean="0"/>
              <a:t>…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Требования рынка…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Настоящее и будущее. Есть профессии вечные? Абсолютно новые?</a:t>
            </a:r>
          </a:p>
          <a:p>
            <a:r>
              <a:rPr lang="ru-RU" dirty="0" smtClean="0"/>
              <a:t>А судьи кто? Источники-эксперты</a:t>
            </a:r>
          </a:p>
          <a:p>
            <a:pPr lvl="1"/>
            <a:r>
              <a:rPr lang="ru-RU" dirty="0" smtClean="0"/>
              <a:t>Государство</a:t>
            </a:r>
          </a:p>
          <a:p>
            <a:pPr lvl="1"/>
            <a:r>
              <a:rPr lang="ru-RU" dirty="0" smtClean="0"/>
              <a:t>Работодатели</a:t>
            </a:r>
          </a:p>
          <a:p>
            <a:pPr lvl="1"/>
            <a:r>
              <a:rPr lang="ru-RU" dirty="0" smtClean="0"/>
              <a:t>Наука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Поиск удачи…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Востребованность</a:t>
            </a:r>
            <a:endParaRPr lang="ru-RU" dirty="0" smtClean="0"/>
          </a:p>
          <a:p>
            <a:r>
              <a:rPr lang="ru-RU" dirty="0" smtClean="0"/>
              <a:t>Возможности </a:t>
            </a:r>
          </a:p>
          <a:p>
            <a:r>
              <a:rPr lang="ru-RU" dirty="0" smtClean="0"/>
              <a:t>Я и «надо»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Кристофер </a:t>
            </a:r>
            <a:r>
              <a:rPr lang="ru-RU" dirty="0" err="1" smtClean="0"/>
              <a:t>Писсаридес</a:t>
            </a:r>
            <a:r>
              <a:rPr lang="ru-RU" dirty="0" smtClean="0"/>
              <a:t>, нобелевский лауреат по экономике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в лекции «Человеческий капитал после четвертой индустриальной революции» (</a:t>
            </a:r>
            <a:r>
              <a:rPr lang="ru-RU" sz="2400" dirty="0" err="1" smtClean="0"/>
              <a:t>Human</a:t>
            </a:r>
            <a:r>
              <a:rPr lang="ru-RU" sz="2400" dirty="0" smtClean="0"/>
              <a:t> </a:t>
            </a:r>
            <a:r>
              <a:rPr lang="ru-RU" sz="2400" dirty="0" err="1" smtClean="0"/>
              <a:t>Capital</a:t>
            </a:r>
            <a:r>
              <a:rPr lang="ru-RU" sz="2400" dirty="0" smtClean="0"/>
              <a:t> </a:t>
            </a:r>
            <a:r>
              <a:rPr lang="ru-RU" sz="2400" dirty="0" err="1" smtClean="0"/>
              <a:t>in</a:t>
            </a:r>
            <a:r>
              <a:rPr lang="ru-RU" sz="2400" dirty="0" smtClean="0"/>
              <a:t> </a:t>
            </a:r>
            <a:r>
              <a:rPr lang="ru-RU" sz="2400" dirty="0" err="1" smtClean="0"/>
              <a:t>the</a:t>
            </a:r>
            <a:r>
              <a:rPr lang="ru-RU" sz="2400" dirty="0" smtClean="0"/>
              <a:t> </a:t>
            </a:r>
            <a:r>
              <a:rPr lang="ru-RU" sz="2400" dirty="0" err="1" smtClean="0"/>
              <a:t>Fourth</a:t>
            </a:r>
            <a:r>
              <a:rPr lang="ru-RU" sz="2400" dirty="0" smtClean="0"/>
              <a:t> </a:t>
            </a:r>
            <a:r>
              <a:rPr lang="ru-RU" sz="2400" dirty="0" err="1" smtClean="0"/>
              <a:t>Industrial</a:t>
            </a:r>
            <a:r>
              <a:rPr lang="ru-RU" sz="2400" dirty="0" smtClean="0"/>
              <a:t> </a:t>
            </a:r>
            <a:r>
              <a:rPr lang="ru-RU" sz="2400" dirty="0" err="1" smtClean="0"/>
              <a:t>Revolution</a:t>
            </a:r>
            <a:r>
              <a:rPr lang="ru-RU" sz="2400" dirty="0" smtClean="0"/>
              <a:t>), говорит что осталось совсем немного областей, где человека вскоре не вытеснят роботы.</a:t>
            </a:r>
          </a:p>
          <a:p>
            <a:pPr lvl="0"/>
            <a:r>
              <a:rPr lang="ru-RU" sz="2400" dirty="0" smtClean="0"/>
              <a:t>Медицина.</a:t>
            </a:r>
          </a:p>
          <a:p>
            <a:pPr lvl="0"/>
            <a:r>
              <a:rPr lang="ru-RU" sz="2400" dirty="0" smtClean="0"/>
              <a:t>Образование.</a:t>
            </a:r>
          </a:p>
          <a:p>
            <a:pPr lvl="0"/>
            <a:r>
              <a:rPr lang="ru-RU" sz="2400" dirty="0" smtClean="0"/>
              <a:t>Недвижимость.</a:t>
            </a:r>
          </a:p>
          <a:p>
            <a:pPr lvl="0"/>
            <a:r>
              <a:rPr lang="ru-RU" sz="2400" dirty="0" smtClean="0"/>
              <a:t>Домохозяйство.</a:t>
            </a:r>
          </a:p>
          <a:p>
            <a:pPr lvl="0"/>
            <a:r>
              <a:rPr lang="ru-RU" sz="2400" dirty="0" smtClean="0"/>
              <a:t>Гостеприимство.</a:t>
            </a:r>
          </a:p>
          <a:p>
            <a:pPr lvl="0"/>
            <a:r>
              <a:rPr lang="ru-RU" sz="2400" dirty="0" smtClean="0"/>
              <a:t>Персональные услуги.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Аналитический центр НАФИ.</a:t>
            </a:r>
            <a:br>
              <a:rPr lang="ru-RU" dirty="0" smtClean="0"/>
            </a:br>
            <a:r>
              <a:rPr lang="ru-RU" dirty="0" smtClean="0"/>
              <a:t>Доходы по отраслям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Финансы</a:t>
            </a:r>
          </a:p>
          <a:p>
            <a:r>
              <a:rPr lang="ru-RU" dirty="0" smtClean="0"/>
              <a:t>ДПИ</a:t>
            </a:r>
          </a:p>
          <a:p>
            <a:r>
              <a:rPr lang="ru-RU" dirty="0" smtClean="0"/>
              <a:t>….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 направлений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</a:t>
            </a:r>
            <a:endParaRPr lang="ru-RU" dirty="0" smtClean="0"/>
          </a:p>
          <a:p>
            <a:r>
              <a:rPr lang="ru-RU" dirty="0" smtClean="0"/>
              <a:t>Технологии, </a:t>
            </a:r>
            <a:r>
              <a:rPr lang="ru-RU" dirty="0" err="1" smtClean="0"/>
              <a:t>инженерое</a:t>
            </a:r>
            <a:r>
              <a:rPr lang="ru-RU" dirty="0" smtClean="0"/>
              <a:t> дело, робототехника</a:t>
            </a:r>
          </a:p>
          <a:p>
            <a:r>
              <a:rPr lang="ru-RU" dirty="0" smtClean="0"/>
              <a:t>Биология и медицина</a:t>
            </a:r>
            <a:endParaRPr lang="en-US" dirty="0" smtClean="0"/>
          </a:p>
          <a:p>
            <a:r>
              <a:rPr lang="ru-RU" dirty="0" smtClean="0"/>
              <a:t>Сервис</a:t>
            </a:r>
          </a:p>
          <a:p>
            <a:r>
              <a:rPr lang="ru-RU" dirty="0" err="1" smtClean="0"/>
              <a:t>Маркетология</a:t>
            </a:r>
            <a:r>
              <a:rPr lang="ru-RU" dirty="0" smtClean="0"/>
              <a:t> и продажи</a:t>
            </a:r>
          </a:p>
          <a:p>
            <a:pPr algn="r">
              <a:buNone/>
            </a:pPr>
            <a:r>
              <a:rPr lang="ru-RU" dirty="0" smtClean="0"/>
              <a:t>СПО?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</a:t>
            </a:r>
            <a:r>
              <a:rPr lang="ru-RU" dirty="0" smtClean="0"/>
              <a:t>порные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Экология</a:t>
            </a:r>
          </a:p>
          <a:p>
            <a:r>
              <a:rPr lang="ru-RU" dirty="0" smtClean="0"/>
              <a:t>Психология</a:t>
            </a:r>
          </a:p>
          <a:p>
            <a:r>
              <a:rPr lang="ru-RU" dirty="0" smtClean="0"/>
              <a:t>Реклама и </a:t>
            </a:r>
            <a:r>
              <a:rPr lang="en-US" dirty="0" smtClean="0"/>
              <a:t>PR</a:t>
            </a:r>
            <a:endParaRPr lang="ru-RU" dirty="0" smtClean="0"/>
          </a:p>
          <a:p>
            <a:r>
              <a:rPr lang="ru-RU" dirty="0" smtClean="0"/>
              <a:t>Химия</a:t>
            </a:r>
          </a:p>
          <a:p>
            <a:r>
              <a:rPr lang="ru-RU" dirty="0" smtClean="0"/>
              <a:t>Право</a:t>
            </a:r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делать?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Хочу, </a:t>
            </a:r>
            <a:endParaRPr lang="ru-RU" dirty="0" smtClean="0"/>
          </a:p>
          <a:p>
            <a:r>
              <a:rPr lang="ru-RU" dirty="0" smtClean="0"/>
              <a:t>могу</a:t>
            </a:r>
          </a:p>
          <a:p>
            <a:r>
              <a:rPr lang="ru-RU" dirty="0" smtClean="0"/>
              <a:t>надо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663" y="804040"/>
            <a:ext cx="6331667" cy="167114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60E9F"/>
                </a:solidFill>
                <a:latin typeface="Arial Narrow" panose="020B0606020202030204" pitchFamily="34" charset="0"/>
                <a:ea typeface="Arial"/>
                <a:cs typeface="Arial"/>
                <a:sym typeface="Arial"/>
              </a:rPr>
              <a:t>ЦТР «Гуманитарные технологии»</a:t>
            </a:r>
            <a:br>
              <a:rPr lang="ru-RU" sz="3600" b="1" dirty="0" smtClean="0">
                <a:solidFill>
                  <a:srgbClr val="060E9F"/>
                </a:solidFill>
                <a:latin typeface="Arial Narrow" panose="020B0606020202030204" pitchFamily="34" charset="0"/>
                <a:ea typeface="Arial"/>
                <a:cs typeface="Arial"/>
                <a:sym typeface="Arial"/>
              </a:rPr>
            </a:br>
            <a:r>
              <a:rPr lang="ru-RU" sz="3600" b="1" dirty="0" smtClean="0">
                <a:solidFill>
                  <a:srgbClr val="060E9F"/>
                </a:solidFill>
                <a:latin typeface="Arial Narrow" panose="020B0606020202030204" pitchFamily="34" charset="0"/>
                <a:ea typeface="Arial"/>
                <a:cs typeface="Arial"/>
                <a:sym typeface="Arial"/>
              </a:rPr>
              <a:t>г. Уфа</a:t>
            </a:r>
            <a:endParaRPr lang="ru-RU" sz="3600" b="1" dirty="0">
              <a:solidFill>
                <a:srgbClr val="060E9F"/>
              </a:solidFill>
              <a:latin typeface="Arial Narrow" panose="020B060602020203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3429000"/>
            <a:ext cx="83582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г. Уфа 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Верхнеторговая</a:t>
            </a:r>
            <a:r>
              <a:rPr lang="ru-RU" sz="3200" dirty="0" smtClean="0"/>
              <a:t> 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плошадь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1, 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Гостиный двор  2 этаж 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(вход со стороны К.Маркса)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Тел. +7 927-329-64-86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+7 987-136-39-06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УМСО – напротив зала «РАМИ ГАРИПОВ»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7" r="20653" b="10919"/>
          <a:stretch/>
        </p:blipFill>
        <p:spPr>
          <a:xfrm>
            <a:off x="500034" y="1142984"/>
            <a:ext cx="290613" cy="417295"/>
          </a:xfrm>
          <a:prstGeom prst="rect">
            <a:avLst/>
          </a:prstGeom>
        </p:spPr>
      </p:pic>
      <p:pic>
        <p:nvPicPr>
          <p:cNvPr id="6" name="Рисунок 5" descr="30416b7212a3dce0491160227dad1fe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00826" y="285728"/>
            <a:ext cx="228600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514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571744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/>
              <a:t>Кто мы?</a:t>
            </a:r>
            <a:endParaRPr lang="ru-RU" sz="7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85">
            <a:extLst>
              <a:ext uri="{FF2B5EF4-FFF2-40B4-BE49-F238E27FC236}">
                <a16:creationId xmlns:a16="http://schemas.microsoft.com/office/drawing/2014/main" id="{3F69D15C-C392-4BDA-96C8-237D1CC15959}"/>
              </a:ext>
            </a:extLst>
          </p:cNvPr>
          <p:cNvSpPr txBox="1">
            <a:spLocks/>
          </p:cNvSpPr>
          <p:nvPr/>
        </p:nvSpPr>
        <p:spPr>
          <a:xfrm>
            <a:off x="943460" y="215768"/>
            <a:ext cx="7440225" cy="3834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Autofit/>
          </a:bodyPr>
          <a:lstStyle>
            <a:lvl1pPr marL="0" marR="5080" indent="0" algn="l" defTabSz="914400" rtl="0" latinLnBrk="0">
              <a:lnSpc>
                <a:spcPct val="14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929396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2286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2pPr>
            <a:lvl3pPr marL="0" marR="0" indent="4572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3pPr>
            <a:lvl4pPr marL="0" marR="0" indent="6858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4pPr>
            <a:lvl5pPr marL="0" marR="0" indent="9144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5pPr>
            <a:lvl6pPr marL="0" marR="0" indent="11430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6pPr>
            <a:lvl7pPr marL="0" marR="0" indent="13716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7pPr>
            <a:lvl8pPr marL="0" marR="0" indent="16002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8pPr>
            <a:lvl9pPr marL="0" marR="0" indent="18288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9pPr>
          </a:lstStyle>
          <a:p>
            <a:r>
              <a:rPr lang="ru-RU" sz="3600" dirty="0">
                <a:solidFill>
                  <a:srgbClr val="060E9F"/>
                </a:solidFill>
                <a:latin typeface="Arial Narrow" panose="020B0606020202030204" pitchFamily="34" charset="0"/>
              </a:rPr>
              <a:t>Центр тестирования и развития</a:t>
            </a:r>
          </a:p>
        </p:txBody>
      </p:sp>
      <p:sp>
        <p:nvSpPr>
          <p:cNvPr id="33" name="Shape 86">
            <a:extLst>
              <a:ext uri="{FF2B5EF4-FFF2-40B4-BE49-F238E27FC236}">
                <a16:creationId xmlns:a16="http://schemas.microsoft.com/office/drawing/2014/main" id="{41C657FC-1A5D-4628-87B5-6D2837A955D7}"/>
              </a:ext>
            </a:extLst>
          </p:cNvPr>
          <p:cNvSpPr/>
          <p:nvPr/>
        </p:nvSpPr>
        <p:spPr>
          <a:xfrm>
            <a:off x="8666062" y="6328823"/>
            <a:ext cx="302077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 marR="24765">
              <a:defRPr sz="1500" b="1">
                <a:solidFill>
                  <a:srgbClr val="92939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endParaRPr lang="ru-RU" sz="18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F10639-D62D-4FA8-8FA7-288409F0527D}"/>
              </a:ext>
            </a:extLst>
          </p:cNvPr>
          <p:cNvSpPr txBox="1"/>
          <p:nvPr/>
        </p:nvSpPr>
        <p:spPr>
          <a:xfrm>
            <a:off x="309229" y="929553"/>
            <a:ext cx="8242691" cy="54388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7080" tIns="87080" rIns="87080" bIns="87080" numCol="1" spcCol="48985" rtlCol="0" anchor="ctr">
            <a:spAutoFit/>
          </a:bodyPr>
          <a:lstStyle/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ЦТР «Гуманитарные технологии» основан в 1996 году на базе факультета психологии МГУ им. М.В. Ломоносова.</a:t>
            </a:r>
          </a:p>
          <a:p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Научный руководитель Центра – профессор МГУ, доктор психологических наук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А.Г.Шмелев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один из ведущих российских специалистов в областях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тестологии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 и 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психометрики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Центр является признанным лидером российского рынка образования в сфере профориентационной диагностики и карьерного консультирования, разработки и внедрения методик оценки и развития профессионально важных компетенций, проведения развивающих и обучающих программ.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7" r="20653" b="10919"/>
          <a:stretch/>
        </p:blipFill>
        <p:spPr>
          <a:xfrm>
            <a:off x="447922" y="407495"/>
            <a:ext cx="290613" cy="41729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25306C6-61AE-4511-8A1E-750AF9EA4E5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149134"/>
            <a:ext cx="9144000" cy="164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85620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663" y="804040"/>
            <a:ext cx="6331667" cy="167114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60E9F"/>
                </a:solidFill>
                <a:latin typeface="Arial Narrow" panose="020B0606020202030204" pitchFamily="34" charset="0"/>
                <a:ea typeface="Arial"/>
                <a:cs typeface="Arial"/>
                <a:sym typeface="Arial"/>
              </a:rPr>
              <a:t>ЦТР «Гуманитарные технологии»</a:t>
            </a:r>
            <a:br>
              <a:rPr lang="ru-RU" sz="3600" b="1" dirty="0" smtClean="0">
                <a:solidFill>
                  <a:srgbClr val="060E9F"/>
                </a:solidFill>
                <a:latin typeface="Arial Narrow" panose="020B0606020202030204" pitchFamily="34" charset="0"/>
                <a:ea typeface="Arial"/>
                <a:cs typeface="Arial"/>
                <a:sym typeface="Arial"/>
              </a:rPr>
            </a:br>
            <a:r>
              <a:rPr lang="ru-RU" sz="3600" b="1" dirty="0" smtClean="0">
                <a:solidFill>
                  <a:srgbClr val="060E9F"/>
                </a:solidFill>
                <a:latin typeface="Arial Narrow" panose="020B0606020202030204" pitchFamily="34" charset="0"/>
                <a:ea typeface="Arial"/>
                <a:cs typeface="Arial"/>
                <a:sym typeface="Arial"/>
              </a:rPr>
              <a:t>г. Уфа</a:t>
            </a:r>
            <a:endParaRPr lang="ru-RU" sz="3600" b="1" dirty="0">
              <a:solidFill>
                <a:srgbClr val="060E9F"/>
              </a:solidFill>
              <a:latin typeface="Arial Narrow" panose="020B060602020203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3429000"/>
            <a:ext cx="83582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г. Уфа 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Верхнеторговая</a:t>
            </a:r>
            <a:r>
              <a:rPr lang="ru-RU" sz="3200" dirty="0" smtClean="0"/>
              <a:t> 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плошадь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1, 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Гостиный двор  2 этаж 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(вход со стороны К.Маркса)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Тел. +7 927-329-64-86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+7 987-136-39-06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УМСО – напротив зала «РАМИ ГАРИПОВ»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7" r="20653" b="10919"/>
          <a:stretch/>
        </p:blipFill>
        <p:spPr>
          <a:xfrm>
            <a:off x="500034" y="1142984"/>
            <a:ext cx="290613" cy="417295"/>
          </a:xfrm>
          <a:prstGeom prst="rect">
            <a:avLst/>
          </a:prstGeom>
        </p:spPr>
      </p:pic>
      <p:pic>
        <p:nvPicPr>
          <p:cNvPr id="6" name="Рисунок 5" descr="30416b7212a3dce0491160227dad1fe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00826" y="285728"/>
            <a:ext cx="2286000" cy="30670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Востребованные профессии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285852" y="2285992"/>
            <a:ext cx="5643602" cy="3643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Font typeface="Arial" pitchFamily="34" charset="0"/>
            </a:pPr>
            <a:r>
              <a:rPr lang="ru-RU" sz="3200" dirty="0" smtClean="0"/>
              <a:t>Каковы критерии?</a:t>
            </a:r>
          </a:p>
          <a:p>
            <a:pPr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dirty="0" smtClean="0"/>
              <a:t>Количество</a:t>
            </a:r>
          </a:p>
          <a:p>
            <a:pPr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dirty="0" smtClean="0"/>
              <a:t>Доходы</a:t>
            </a:r>
          </a:p>
          <a:p>
            <a:pPr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dirty="0" smtClean="0"/>
              <a:t>Профессиональный успех</a:t>
            </a:r>
          </a:p>
          <a:p>
            <a:pPr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dirty="0" smtClean="0"/>
              <a:t>Другие?</a:t>
            </a:r>
          </a:p>
          <a:p>
            <a:pPr>
              <a:spcBef>
                <a:spcPct val="20000"/>
              </a:spcBef>
              <a:buFont typeface="Arial" pitchFamily="34" charset="0"/>
            </a:pPr>
            <a:endParaRPr lang="ru-RU" sz="3200" dirty="0" smtClean="0"/>
          </a:p>
          <a:p>
            <a:pPr>
              <a:spcBef>
                <a:spcPct val="20000"/>
              </a:spcBef>
              <a:buFont typeface="Arial" pitchFamily="34" charset="0"/>
            </a:pPr>
            <a:endParaRPr lang="ru-RU" sz="32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Профессия. Что это?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/>
              <a:t>Профе́ссия</a:t>
            </a:r>
            <a:r>
              <a:rPr lang="ru-RU" dirty="0" smtClean="0"/>
              <a:t> (лат. </a:t>
            </a:r>
            <a:r>
              <a:rPr lang="ru-RU" dirty="0" err="1" smtClean="0"/>
              <a:t>professio</a:t>
            </a:r>
            <a:r>
              <a:rPr lang="ru-RU" dirty="0" smtClean="0"/>
              <a:t>; от </a:t>
            </a:r>
            <a:r>
              <a:rPr lang="ru-RU" dirty="0" err="1" smtClean="0"/>
              <a:t>profiteor</a:t>
            </a:r>
            <a:r>
              <a:rPr lang="ru-RU" dirty="0" smtClean="0"/>
              <a:t> — «объявляю своим делом») — род трудовой деятельности человека, обычно его источник существования.</a:t>
            </a:r>
          </a:p>
          <a:p>
            <a:r>
              <a:rPr lang="ru-RU" dirty="0" smtClean="0"/>
              <a:t>ВО – ОГС, специальность, специализация, образовательная программа</a:t>
            </a:r>
          </a:p>
          <a:p>
            <a:r>
              <a:rPr lang="ru-RU" dirty="0" err="1" smtClean="0"/>
              <a:t>Профессиограмма</a:t>
            </a:r>
            <a:endParaRPr lang="ru-RU" dirty="0" smtClean="0"/>
          </a:p>
          <a:p>
            <a:r>
              <a:rPr lang="ru-RU" dirty="0" smtClean="0"/>
              <a:t>Компетенции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Прогноз – это прогноз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Критерии</a:t>
            </a:r>
          </a:p>
          <a:p>
            <a:pPr lvl="1"/>
            <a:endParaRPr lang="ru-RU" dirty="0" smtClean="0"/>
          </a:p>
          <a:p>
            <a:r>
              <a:rPr lang="ru-RU" dirty="0" smtClean="0"/>
              <a:t>Достоверность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2005 - 2015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Космические рабочие</a:t>
            </a:r>
          </a:p>
          <a:p>
            <a:r>
              <a:rPr lang="ru-RU" dirty="0" err="1" smtClean="0"/>
              <a:t>Маркетологи</a:t>
            </a:r>
            <a:endParaRPr lang="ru-RU" dirty="0" smtClean="0"/>
          </a:p>
          <a:p>
            <a:r>
              <a:rPr lang="ru-RU" smtClean="0"/>
              <a:t>Нанотехнологи</a:t>
            </a:r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Подходы к прогнозу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«Футуристические»</a:t>
            </a:r>
          </a:p>
          <a:p>
            <a:pPr lvl="1"/>
            <a:r>
              <a:rPr lang="ru-RU" dirty="0" smtClean="0"/>
              <a:t>Профессии, которых не было, но будут</a:t>
            </a:r>
          </a:p>
          <a:p>
            <a:r>
              <a:rPr lang="ru-RU" dirty="0" smtClean="0"/>
              <a:t>Практико-ориентированные</a:t>
            </a:r>
          </a:p>
          <a:p>
            <a:pPr lvl="1"/>
            <a:r>
              <a:rPr lang="ru-RU" dirty="0" smtClean="0"/>
              <a:t>«Дефицитные»</a:t>
            </a:r>
          </a:p>
          <a:p>
            <a:pPr lvl="1"/>
            <a:r>
              <a:rPr lang="ru-RU" dirty="0" smtClean="0"/>
              <a:t>«Массовые»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1927</TotalTime>
  <Words>353</Words>
  <Application>Microsoft Office PowerPoint</Application>
  <PresentationFormat>Экран (4:3)</PresentationFormat>
  <Paragraphs>100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Arial Narrow</vt:lpstr>
      <vt:lpstr>Calibri</vt:lpstr>
      <vt:lpstr>Тема Office</vt:lpstr>
      <vt:lpstr>Самые востребованные профессии через 5 лет</vt:lpstr>
      <vt:lpstr>Кто мы?</vt:lpstr>
      <vt:lpstr>Презентация PowerPoint</vt:lpstr>
      <vt:lpstr>ЦТР «Гуманитарные технологии» г. Уфа</vt:lpstr>
      <vt:lpstr>Востребованные профессии</vt:lpstr>
      <vt:lpstr>Профессия. Что это?</vt:lpstr>
      <vt:lpstr>Прогноз – это прогноз</vt:lpstr>
      <vt:lpstr>2005 - 2015</vt:lpstr>
      <vt:lpstr>Подходы к прогнозу</vt:lpstr>
      <vt:lpstr>Будущее грядет…    Brave New World</vt:lpstr>
      <vt:lpstr>Требования рынка…</vt:lpstr>
      <vt:lpstr>Поиск удачи…</vt:lpstr>
      <vt:lpstr>Кристофер Писсаридес, нобелевский лауреат по экономике</vt:lpstr>
      <vt:lpstr>Аналитический центр НАФИ. Доходы по отраслям</vt:lpstr>
      <vt:lpstr>5 направлений</vt:lpstr>
      <vt:lpstr>Спорные</vt:lpstr>
      <vt:lpstr>Что делать?</vt:lpstr>
      <vt:lpstr>ЦТР «Гуманитарные технологии» г. Уфа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Вячеслав</dc:creator>
  <cp:lastModifiedBy>user</cp:lastModifiedBy>
  <cp:revision>131</cp:revision>
  <dcterms:created xsi:type="dcterms:W3CDTF">2018-11-05T07:16:50Z</dcterms:created>
  <dcterms:modified xsi:type="dcterms:W3CDTF">2018-11-08T09:50:27Z</dcterms:modified>
</cp:coreProperties>
</file>