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mp4" ContentType="video/mp4"/>
  <Default Extension="jpeg" ContentType="image/jpeg"/>
  <Default Extension="rels" ContentType="application/vnd.openxmlformats-package.relationships+xml"/>
  <Default Extension="mov" ContentType="video/quicktime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312" r:id="rId2"/>
    <p:sldId id="284" r:id="rId3"/>
    <p:sldId id="286" r:id="rId4"/>
    <p:sldId id="287" r:id="rId5"/>
    <p:sldId id="258" r:id="rId6"/>
    <p:sldId id="259" r:id="rId7"/>
    <p:sldId id="261" r:id="rId8"/>
    <p:sldId id="301" r:id="rId9"/>
    <p:sldId id="293" r:id="rId10"/>
    <p:sldId id="263" r:id="rId11"/>
    <p:sldId id="264" r:id="rId12"/>
    <p:sldId id="302" r:id="rId13"/>
    <p:sldId id="266" r:id="rId14"/>
    <p:sldId id="265" r:id="rId15"/>
    <p:sldId id="303" r:id="rId16"/>
    <p:sldId id="304" r:id="rId17"/>
    <p:sldId id="289" r:id="rId18"/>
    <p:sldId id="267" r:id="rId19"/>
    <p:sldId id="268" r:id="rId20"/>
    <p:sldId id="271" r:id="rId21"/>
    <p:sldId id="288" r:id="rId22"/>
    <p:sldId id="273" r:id="rId23"/>
    <p:sldId id="298" r:id="rId24"/>
    <p:sldId id="299" r:id="rId25"/>
    <p:sldId id="300" r:id="rId26"/>
    <p:sldId id="291" r:id="rId27"/>
    <p:sldId id="277" r:id="rId28"/>
    <p:sldId id="278" r:id="rId29"/>
    <p:sldId id="279" r:id="rId30"/>
    <p:sldId id="280" r:id="rId31"/>
    <p:sldId id="282" r:id="rId32"/>
    <p:sldId id="283" r:id="rId33"/>
    <p:sldId id="294" r:id="rId34"/>
    <p:sldId id="295" r:id="rId35"/>
    <p:sldId id="296" r:id="rId36"/>
    <p:sldId id="297" r:id="rId37"/>
    <p:sldId id="307" r:id="rId38"/>
    <p:sldId id="309" r:id="rId39"/>
    <p:sldId id="305" r:id="rId40"/>
    <p:sldId id="306" r:id="rId41"/>
    <p:sldId id="292" r:id="rId42"/>
    <p:sldId id="272" r:id="rId43"/>
    <p:sldId id="274" r:id="rId44"/>
    <p:sldId id="275" r:id="rId45"/>
    <p:sldId id="313" r:id="rId46"/>
    <p:sldId id="314" r:id="rId47"/>
    <p:sldId id="315" r:id="rId48"/>
    <p:sldId id="316" r:id="rId49"/>
    <p:sldId id="317" r:id="rId50"/>
    <p:sldId id="319" r:id="rId51"/>
    <p:sldId id="320" r:id="rId52"/>
    <p:sldId id="321" r:id="rId53"/>
    <p:sldId id="322" r:id="rId54"/>
    <p:sldId id="323" r:id="rId55"/>
    <p:sldId id="318" r:id="rId56"/>
    <p:sldId id="276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851"/>
    <a:srgbClr val="000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43"/>
    <p:restoredTop sz="92574"/>
  </p:normalViewPr>
  <p:slideViewPr>
    <p:cSldViewPr snapToGrid="0" snapToObjects="1">
      <p:cViewPr>
        <p:scale>
          <a:sx n="100" d="100"/>
          <a:sy n="100" d="100"/>
        </p:scale>
        <p:origin x="156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ABCBD-8088-5B45-8047-BE00D7FFDE27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3445-3DDE-D845-BAF5-F40776F8D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3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B23445-3DDE-D845-BAF5-F40776F8DED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5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B23445-3DDE-D845-BAF5-F40776F8DED4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8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6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82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3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430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95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23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86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5AB46-B123-424C-94ED-BA19B2AB55BC}" type="datetimeFigureOut">
              <a:rPr lang="ru-RU" smtClean="0"/>
              <a:t>01.11.18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CCD59-3684-6B40-A5C1-FDD18E2A2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Relationship Id="rId3" Type="http://schemas.openxmlformats.org/officeDocument/2006/relationships/image" Target="../media/image37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tiff"/><Relationship Id="rId3" Type="http://schemas.openxmlformats.org/officeDocument/2006/relationships/image" Target="../media/image39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tif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2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tiff"/><Relationship Id="rId3" Type="http://schemas.openxmlformats.org/officeDocument/2006/relationships/image" Target="../media/image47.tif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Relationship Id="rId3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9.jpeg"/><Relationship Id="rId6" Type="http://schemas.openxmlformats.org/officeDocument/2006/relationships/image" Target="../media/image52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4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9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8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6781800" cy="52244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44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ctr">
              <a:buNone/>
            </a:pPr>
            <a:r>
              <a:rPr lang="ru-RU" sz="4400" b="1" smtClean="0">
                <a:latin typeface="Times New Roman" charset="0"/>
                <a:ea typeface="Times New Roman" charset="0"/>
                <a:cs typeface="Times New Roman" charset="0"/>
              </a:rPr>
              <a:t>Каримова</a:t>
            </a:r>
            <a:r>
              <a:rPr lang="ru-RU" sz="4400" b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4400" b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4400" b="1" dirty="0">
                <a:latin typeface="Times New Roman" charset="0"/>
                <a:ea typeface="Times New Roman" charset="0"/>
                <a:cs typeface="Times New Roman" charset="0"/>
              </a:rPr>
              <a:t>Мария</a:t>
            </a:r>
            <a:r>
              <a:rPr lang="ru-RU" sz="4400" b="1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44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4400" b="1" smtClean="0">
                <a:latin typeface="Times New Roman" charset="0"/>
                <a:ea typeface="Times New Roman" charset="0"/>
                <a:cs typeface="Times New Roman" charset="0"/>
              </a:rPr>
              <a:t>Ахатовна</a:t>
            </a:r>
            <a:r>
              <a:rPr lang="ru-RU" b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b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учитель английского </a:t>
            </a: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языка</a:t>
            </a:r>
          </a:p>
          <a:p>
            <a:pPr marL="0" indent="0" algn="ctr">
              <a:buNone/>
            </a:pP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абсолютный победитель конкурса «Учитель года столицы </a:t>
            </a: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Башкортостана -2017 »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победитель конкурса «Молодой Учитель года Республики </a:t>
            </a: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Башкортостан - 2017»</a:t>
            </a:r>
          </a:p>
          <a:p>
            <a:pPr marL="0" indent="0" algn="ctr">
              <a:buNone/>
            </a:pP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Финалист конкурса </a:t>
            </a:r>
            <a:endParaRPr lang="ru-RU" i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ctr">
              <a:buNone/>
            </a:pP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«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Учитель года </a:t>
            </a:r>
            <a:r>
              <a:rPr lang="ru-RU" i="1" dirty="0" smtClean="0">
                <a:latin typeface="Times New Roman" charset="0"/>
                <a:ea typeface="Times New Roman" charset="0"/>
                <a:cs typeface="Times New Roman" charset="0"/>
              </a:rPr>
              <a:t>России -2017»</a:t>
            </a:r>
            <a:r>
              <a:rPr lang="ru-RU" sz="17200" i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sz="17200" i="1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ru-RU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/>
          <a:stretch/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6" r="19062" b="64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692900" y="419100"/>
            <a:ext cx="5384800" cy="6019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/>
              <a:t># 1492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/>
              <a:t>#</a:t>
            </a:r>
            <a:r>
              <a:rPr lang="en-US" sz="4000" b="1" dirty="0"/>
              <a:t> </a:t>
            </a:r>
            <a:r>
              <a:rPr lang="en-US" sz="4000" b="1" dirty="0" err="1" smtClean="0"/>
              <a:t>CristoferColumbus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smtClean="0"/>
              <a:t>India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/>
              <a:t>#</a:t>
            </a:r>
            <a:r>
              <a:rPr lang="en-US" sz="4000" b="1" dirty="0" err="1" smtClean="0"/>
              <a:t>native_Americans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smtClean="0"/>
              <a:t>tribes</a:t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err="1" smtClean="0"/>
              <a:t>theNewWorld</a:t>
            </a:r>
            <a:endParaRPr lang="en-US" sz="4000" b="1" dirty="0" smtClean="0"/>
          </a:p>
          <a:p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76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"/>
            <a:ext cx="12192000" cy="683418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500" y="1206500"/>
            <a:ext cx="5829300" cy="22733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Открытие Америки </a:t>
            </a:r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2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6" r="19062" b="64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692900" y="419100"/>
            <a:ext cx="5384800" cy="6019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/>
              <a:t># 1492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/>
              <a:t>#</a:t>
            </a:r>
            <a:r>
              <a:rPr lang="en-US" sz="4000" b="1" dirty="0"/>
              <a:t> </a:t>
            </a:r>
            <a:r>
              <a:rPr lang="en-US" sz="4000" b="1" dirty="0" err="1" smtClean="0"/>
              <a:t>CristoferColumbus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smtClean="0"/>
              <a:t>India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/>
              <a:t>#</a:t>
            </a:r>
            <a:r>
              <a:rPr lang="en-US" sz="4000" b="1" dirty="0" err="1" smtClean="0"/>
              <a:t>native_Americans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smtClean="0"/>
              <a:t>tribes</a:t>
            </a:r>
            <a:br>
              <a:rPr lang="en-US" sz="4000" b="1" dirty="0" smtClean="0"/>
            </a:br>
            <a:r>
              <a:rPr lang="en-US" sz="4000" b="1" dirty="0"/>
              <a:t>#</a:t>
            </a:r>
            <a:r>
              <a:rPr lang="en-US" sz="4000" b="1" dirty="0" err="1" smtClean="0"/>
              <a:t>theNewWorld</a:t>
            </a:r>
            <a:endParaRPr lang="en-US" sz="4000" b="1" dirty="0" smtClean="0"/>
          </a:p>
          <a:p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24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77800" y="4627564"/>
            <a:ext cx="11645900" cy="2230436"/>
          </a:xfrm>
        </p:spPr>
        <p:txBody>
          <a:bodyPr>
            <a:noAutofit/>
          </a:bodyPr>
          <a:lstStyle/>
          <a:p>
            <a:r>
              <a:rPr lang="ru-RU" sz="4000" dirty="0"/>
              <a:t>#</a:t>
            </a:r>
            <a:r>
              <a:rPr lang="ru-RU" sz="4000" dirty="0" err="1" smtClean="0"/>
              <a:t>АртурКонанДойл</a:t>
            </a:r>
            <a:r>
              <a:rPr lang="ru-RU" sz="4000" dirty="0" smtClean="0"/>
              <a:t>  #Лондон  #Дедукция/Индукция</a:t>
            </a:r>
          </a:p>
          <a:p>
            <a:r>
              <a:rPr lang="ru-RU" sz="4000" dirty="0" smtClean="0"/>
              <a:t>#</a:t>
            </a:r>
            <a:r>
              <a:rPr lang="ru-RU" sz="4000" dirty="0" err="1" smtClean="0"/>
              <a:t>ДжонВатсон</a:t>
            </a:r>
            <a:r>
              <a:rPr lang="ru-RU" sz="4000" dirty="0" smtClean="0"/>
              <a:t>  #Бейкер-стрит</a:t>
            </a:r>
            <a:br>
              <a:rPr lang="ru-RU" sz="4000" dirty="0" smtClean="0"/>
            </a:br>
            <a:r>
              <a:rPr lang="ru-RU" sz="4000" dirty="0"/>
              <a:t>#</a:t>
            </a:r>
            <a:r>
              <a:rPr lang="ru-RU" sz="4000" dirty="0" err="1" smtClean="0"/>
              <a:t>Мориарти</a:t>
            </a:r>
            <a:r>
              <a:rPr lang="ru-RU" sz="4000" dirty="0" smtClean="0"/>
              <a:t>   #Расследование</a:t>
            </a:r>
            <a:endParaRPr lang="ru-RU" sz="40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4"/>
          <a:stretch/>
        </p:blipFill>
        <p:spPr>
          <a:xfrm>
            <a:off x="0" y="-96837"/>
            <a:ext cx="12192000" cy="47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6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1"/>
          <a:stretch/>
        </p:blipFill>
        <p:spPr>
          <a:xfrm>
            <a:off x="6800056" y="2976950"/>
            <a:ext cx="4452144" cy="3881049"/>
          </a:xfrm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96056" y="4927600"/>
            <a:ext cx="5493544" cy="3124199"/>
          </a:xfrm>
        </p:spPr>
        <p:txBody>
          <a:bodyPr>
            <a:normAutofit fontScale="40000" lnSpcReduction="20000"/>
          </a:bodyPr>
          <a:lstStyle/>
          <a:p>
            <a:r>
              <a:rPr lang="en-US" sz="8600" dirty="0" smtClean="0"/>
              <a:t>#democrat</a:t>
            </a:r>
            <a:endParaRPr lang="ru-RU" sz="8600" dirty="0" smtClean="0"/>
          </a:p>
          <a:p>
            <a:r>
              <a:rPr lang="en-US" sz="8600" dirty="0" smtClean="0"/>
              <a:t>#35president</a:t>
            </a:r>
          </a:p>
          <a:p>
            <a:r>
              <a:rPr lang="mr-IN" sz="8600" dirty="0" smtClean="0"/>
              <a:t>#1961/1963</a:t>
            </a:r>
            <a:endParaRPr lang="en-US" sz="8600" dirty="0" smtClean="0"/>
          </a:p>
          <a:p>
            <a:r>
              <a:rPr lang="en-US" sz="8600" dirty="0" smtClean="0">
                <a:solidFill>
                  <a:srgbClr val="FF0000"/>
                </a:solidFill>
              </a:rPr>
              <a:t>#assassinated</a:t>
            </a:r>
          </a:p>
          <a:p>
            <a:r>
              <a:rPr lang="en-US" sz="8600" dirty="0" smtClean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en-US" sz="8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8600" dirty="0" err="1" smtClean="0">
                <a:solidFill>
                  <a:schemeClr val="accent6">
                    <a:lumMod val="75000"/>
                  </a:schemeClr>
                </a:solidFill>
              </a:rPr>
              <a:t>The_Cuban_Missile_Crisis</a:t>
            </a:r>
            <a:endParaRPr lang="en-US" sz="8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8600" dirty="0" smtClean="0">
                <a:solidFill>
                  <a:srgbClr val="7030A0"/>
                </a:solidFill>
              </a:rPr>
              <a:t>#</a:t>
            </a:r>
            <a:r>
              <a:rPr lang="en-US" sz="8600" dirty="0">
                <a:solidFill>
                  <a:srgbClr val="7030A0"/>
                </a:solidFill>
              </a:rPr>
              <a:t>Civil Rights Movement</a:t>
            </a:r>
          </a:p>
          <a:p>
            <a:endParaRPr lang="en-US" sz="8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18100" cy="3666730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5561012" y="127000"/>
            <a:ext cx="6542088" cy="3784600"/>
          </a:xfrm>
        </p:spPr>
        <p:txBody>
          <a:bodyPr>
            <a:normAutofit fontScale="92500" lnSpcReduction="20000"/>
          </a:bodyPr>
          <a:lstStyle/>
          <a:p>
            <a:r>
              <a:rPr lang="en-US" sz="4600" dirty="0" smtClean="0"/>
              <a:t># republican</a:t>
            </a:r>
          </a:p>
          <a:p>
            <a:r>
              <a:rPr lang="en-US" sz="4600" dirty="0" smtClean="0"/>
              <a:t>#16president</a:t>
            </a:r>
          </a:p>
          <a:p>
            <a:r>
              <a:rPr lang="de-DE" sz="4600" dirty="0" smtClean="0"/>
              <a:t>#1861/1865</a:t>
            </a:r>
          </a:p>
          <a:p>
            <a:r>
              <a:rPr lang="en-US" sz="4600" dirty="0" smtClean="0">
                <a:solidFill>
                  <a:srgbClr val="FF0000"/>
                </a:solidFill>
              </a:rPr>
              <a:t>#assassinated</a:t>
            </a:r>
          </a:p>
          <a:p>
            <a:r>
              <a:rPr lang="en-US" sz="4500" dirty="0" smtClean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en-US" sz="4500" dirty="0" err="1" smtClean="0">
                <a:solidFill>
                  <a:schemeClr val="accent6">
                    <a:lumMod val="75000"/>
                  </a:schemeClr>
                </a:solidFill>
              </a:rPr>
              <a:t>The_American_Civil_War</a:t>
            </a:r>
            <a:endParaRPr lang="en-US" sz="45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600" dirty="0" smtClean="0">
                <a:solidFill>
                  <a:srgbClr val="7030A0"/>
                </a:solidFill>
              </a:rPr>
              <a:t># </a:t>
            </a:r>
            <a:r>
              <a:rPr lang="en-US" sz="4500" dirty="0" smtClean="0">
                <a:solidFill>
                  <a:srgbClr val="7030A0"/>
                </a:solidFill>
              </a:rPr>
              <a:t>Slavery</a:t>
            </a:r>
            <a:endParaRPr lang="en-US" sz="4500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8475"/>
          </a:xfrm>
        </p:spPr>
      </p:pic>
    </p:spTree>
    <p:extLst>
      <p:ext uri="{BB962C8B-B14F-4D97-AF65-F5344CB8AC3E}">
        <p14:creationId xmlns:p14="http://schemas.microsoft.com/office/powerpoint/2010/main" val="2741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75f1ad3f08.72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105743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38200" y="1531144"/>
            <a:ext cx="101981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rgbClr val="000851"/>
                </a:solidFill>
              </a:rPr>
              <a:t>Связывать</a:t>
            </a:r>
            <a:r>
              <a:rPr lang="ru-RU" sz="4400" dirty="0">
                <a:solidFill>
                  <a:srgbClr val="000851"/>
                </a:solidFill>
              </a:rPr>
              <a:t> – все значения слова или  разрозненную информацию по общим признакам</a:t>
            </a:r>
          </a:p>
          <a:p>
            <a:pPr algn="just"/>
            <a:r>
              <a:rPr lang="ru-RU" sz="4400" b="1" dirty="0">
                <a:solidFill>
                  <a:srgbClr val="000851"/>
                </a:solidFill>
              </a:rPr>
              <a:t>Сделать  общим</a:t>
            </a:r>
            <a:r>
              <a:rPr lang="ru-RU" sz="4400" dirty="0">
                <a:solidFill>
                  <a:srgbClr val="000851"/>
                </a:solidFill>
              </a:rPr>
              <a:t>   -  темы предметов, помогает увидеть </a:t>
            </a:r>
            <a:r>
              <a:rPr lang="ru-RU" sz="4400" dirty="0" err="1">
                <a:solidFill>
                  <a:srgbClr val="000851"/>
                </a:solidFill>
              </a:rPr>
              <a:t>межпредметные</a:t>
            </a:r>
            <a:r>
              <a:rPr lang="ru-RU" sz="4400" dirty="0">
                <a:solidFill>
                  <a:srgbClr val="000851"/>
                </a:solidFill>
              </a:rPr>
              <a:t> связи </a:t>
            </a:r>
          </a:p>
          <a:p>
            <a:pPr algn="just"/>
            <a:r>
              <a:rPr lang="ru-RU" sz="4400" b="1" dirty="0">
                <a:solidFill>
                  <a:srgbClr val="000851"/>
                </a:solidFill>
              </a:rPr>
              <a:t>Помогает  общению </a:t>
            </a:r>
            <a:r>
              <a:rPr lang="ru-RU" sz="4400" dirty="0">
                <a:solidFill>
                  <a:srgbClr val="000851"/>
                </a:solidFill>
              </a:rPr>
              <a:t> – учитель – ученик, ученик - ученик, ученик – весь мир 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  </a:t>
            </a:r>
            <a:r>
              <a:rPr lang="en-US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# </a:t>
            </a:r>
            <a:r>
              <a:rPr lang="ru-RU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ХЕШТЕГ </a:t>
            </a:r>
            <a:endParaRPr lang="ru-RU" sz="8000" b="1" dirty="0">
              <a:solidFill>
                <a:srgbClr val="000851"/>
              </a:solidFill>
              <a:ea typeface="Andale Mono" charset="0"/>
              <a:cs typeface="Andale Mono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412" y="0"/>
            <a:ext cx="1690688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8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022350" y="685801"/>
            <a:ext cx="10096500" cy="1333499"/>
          </a:xfrm>
        </p:spPr>
        <p:txBody>
          <a:bodyPr>
            <a:normAutofit/>
          </a:bodyPr>
          <a:lstStyle/>
          <a:p>
            <a:r>
              <a:rPr lang="ru-RU" b="1" dirty="0" err="1"/>
              <a:t>Твит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19100" y="2019300"/>
            <a:ext cx="11303000" cy="32385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термин сервиса </a:t>
            </a:r>
            <a:r>
              <a:rPr lang="ru-RU" sz="4000" dirty="0" err="1" smtClean="0"/>
              <a:t>микроблоггинга</a:t>
            </a:r>
            <a:r>
              <a:rPr lang="ru-RU" sz="4000" dirty="0" smtClean="0"/>
              <a:t> </a:t>
            </a:r>
            <a:r>
              <a:rPr lang="ru-RU" sz="4000" dirty="0" err="1" smtClean="0"/>
              <a:t>Twitter</a:t>
            </a:r>
            <a:r>
              <a:rPr lang="ru-RU" sz="4000" dirty="0" smtClean="0"/>
              <a:t>, обозначающий запись, публикуемую пользователем в его </a:t>
            </a:r>
            <a:r>
              <a:rPr lang="ru-RU" sz="4000" dirty="0" err="1" smtClean="0"/>
              <a:t>твиттере</a:t>
            </a:r>
            <a:r>
              <a:rPr lang="ru-RU" sz="4000" dirty="0" smtClean="0"/>
              <a:t>. </a:t>
            </a:r>
          </a:p>
          <a:p>
            <a:r>
              <a:rPr lang="ru-RU" sz="4000" dirty="0" smtClean="0"/>
              <a:t>Особенностью </a:t>
            </a:r>
            <a:r>
              <a:rPr lang="ru-RU" sz="4000" dirty="0" err="1" smtClean="0"/>
              <a:t>твита</a:t>
            </a:r>
            <a:r>
              <a:rPr lang="ru-RU" sz="4000" dirty="0" smtClean="0"/>
              <a:t> является его длина, которая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не может быть больше 140 знаков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01220"/>
            <a:ext cx="5210550" cy="96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6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1000"/>
          </a:xfrm>
        </p:spPr>
      </p:pic>
    </p:spTree>
    <p:extLst>
      <p:ext uri="{BB962C8B-B14F-4D97-AF65-F5344CB8AC3E}">
        <p14:creationId xmlns:p14="http://schemas.microsoft.com/office/powerpoint/2010/main" val="36881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144"/>
            <a:ext cx="12192000" cy="66167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516982"/>
            <a:ext cx="9144000" cy="1655762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000851"/>
                </a:solidFill>
              </a:rPr>
              <a:t>делаю </a:t>
            </a:r>
            <a:r>
              <a:rPr lang="ru-RU" sz="7200" b="1" dirty="0" smtClean="0">
                <a:solidFill>
                  <a:srgbClr val="000851"/>
                </a:solidFill>
              </a:rPr>
              <a:t>общим</a:t>
            </a:r>
            <a:endParaRPr lang="en-US" sz="7200" b="1" dirty="0">
              <a:solidFill>
                <a:srgbClr val="000851"/>
              </a:solidFill>
            </a:endParaRPr>
          </a:p>
          <a:p>
            <a:r>
              <a:rPr lang="ru-RU" sz="7200" b="1" dirty="0" smtClean="0">
                <a:solidFill>
                  <a:srgbClr val="000851"/>
                </a:solidFill>
              </a:rPr>
              <a:t> связываю</a:t>
            </a:r>
            <a:endParaRPr lang="en-US" sz="7200" b="1" dirty="0" smtClean="0">
              <a:solidFill>
                <a:srgbClr val="000851"/>
              </a:solidFill>
            </a:endParaRPr>
          </a:p>
          <a:p>
            <a:r>
              <a:rPr lang="ru-RU" sz="7200" b="1" dirty="0" smtClean="0">
                <a:solidFill>
                  <a:srgbClr val="000851"/>
                </a:solidFill>
              </a:rPr>
              <a:t> </a:t>
            </a:r>
            <a:r>
              <a:rPr lang="ru-RU" sz="7200" b="1" dirty="0">
                <a:solidFill>
                  <a:srgbClr val="000851"/>
                </a:solidFill>
              </a:rPr>
              <a:t>общаюсь</a:t>
            </a:r>
            <a:r>
              <a:rPr lang="ru-RU" sz="7200" dirty="0">
                <a:solidFill>
                  <a:srgbClr val="000851"/>
                </a:solidFill>
              </a:rPr>
              <a:t>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10668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b="1" dirty="0" smtClean="0">
                <a:solidFill>
                  <a:srgbClr val="000851"/>
                </a:solidFill>
              </a:rPr>
              <a:t>КОММУНИКАЦИЯ</a:t>
            </a:r>
            <a:endParaRPr lang="ru-RU" sz="9600" b="1" dirty="0">
              <a:solidFill>
                <a:srgbClr val="0008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5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500" y="2476500"/>
            <a:ext cx="8940800" cy="2006599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Главный герой влюблён в девушку, но даже баснословное богатство и шумные вечеринки не помогают вернуть её после долгого расставания.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960655"/>
            <a:ext cx="2667000" cy="432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1076325"/>
            <a:ext cx="83185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/>
              <a:t>Главный герой книги сомневается в идеологии своего государства, влюбляется в девушку и ищет пути революции, но все его попытки </a:t>
            </a:r>
            <a:r>
              <a:rPr lang="ru-RU" sz="4400" dirty="0" smtClean="0"/>
              <a:t>увенчиваются </a:t>
            </a:r>
            <a:r>
              <a:rPr lang="ru-RU" sz="4400" dirty="0"/>
              <a:t>потерей любимой и себя.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4912" y="1981200"/>
            <a:ext cx="311708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8448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4553" y="0"/>
            <a:ext cx="479744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56" y="0"/>
            <a:ext cx="436168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0300" y="-152401"/>
            <a:ext cx="5168900" cy="70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900" y="151529"/>
            <a:ext cx="12293600" cy="670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26" t="7672" r="1366"/>
          <a:stretch/>
        </p:blipFill>
        <p:spPr>
          <a:xfrm>
            <a:off x="419100" y="2425700"/>
            <a:ext cx="11607800" cy="4432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95900" y="856039"/>
            <a:ext cx="5791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333333"/>
                </a:solidFill>
                <a:latin typeface="Helvetica Neue" charset="0"/>
              </a:rPr>
              <a:t>A dream becomes a goal when action is taken toward its </a:t>
            </a:r>
            <a:r>
              <a:rPr lang="en-US" sz="3600" b="1" dirty="0" smtClean="0">
                <a:solidFill>
                  <a:srgbClr val="333333"/>
                </a:solidFill>
                <a:latin typeface="Helvetica Neue" charset="0"/>
              </a:rPr>
              <a:t>achievement</a:t>
            </a:r>
          </a:p>
          <a:p>
            <a:r>
              <a:rPr lang="en-US" sz="3600" b="1" dirty="0" smtClean="0">
                <a:solidFill>
                  <a:srgbClr val="333333"/>
                </a:solidFill>
                <a:latin typeface="Helvetica Neue" charset="0"/>
              </a:rPr>
              <a:t> </a:t>
            </a:r>
          </a:p>
          <a:p>
            <a:pPr algn="r"/>
            <a:r>
              <a:rPr lang="en-US" sz="3600" b="1" dirty="0" smtClean="0">
                <a:solidFill>
                  <a:srgbClr val="333333"/>
                </a:solidFill>
                <a:latin typeface="Helvetica Neue" charset="0"/>
              </a:rPr>
              <a:t>Bo </a:t>
            </a:r>
            <a:r>
              <a:rPr lang="en-US" sz="3600" b="1" dirty="0">
                <a:solidFill>
                  <a:srgbClr val="333333"/>
                </a:solidFill>
                <a:latin typeface="Helvetica Neue" charset="0"/>
              </a:rPr>
              <a:t>Bennett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59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b="1" dirty="0" err="1" smtClean="0">
                <a:solidFill>
                  <a:srgbClr val="000851"/>
                </a:solidFill>
              </a:rPr>
              <a:t>Твит</a:t>
            </a:r>
            <a:endParaRPr lang="ru-RU" sz="9600" b="1" dirty="0">
              <a:solidFill>
                <a:srgbClr val="00085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2019300"/>
            <a:ext cx="11061700" cy="419099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4800" b="1" dirty="0">
                <a:solidFill>
                  <a:srgbClr val="000851"/>
                </a:solidFill>
              </a:rPr>
              <a:t>Связать</a:t>
            </a:r>
            <a:r>
              <a:rPr lang="ru-RU" sz="4800" dirty="0">
                <a:solidFill>
                  <a:srgbClr val="000851"/>
                </a:solidFill>
              </a:rPr>
              <a:t> – слова в лаконичные предложения</a:t>
            </a:r>
          </a:p>
          <a:p>
            <a:pPr algn="just"/>
            <a:r>
              <a:rPr lang="ru-RU" sz="4800" b="1" dirty="0">
                <a:solidFill>
                  <a:srgbClr val="000851"/>
                </a:solidFill>
              </a:rPr>
              <a:t>Дать   </a:t>
            </a:r>
            <a:r>
              <a:rPr lang="ru-RU" sz="4800" b="1" dirty="0" smtClean="0">
                <a:solidFill>
                  <a:srgbClr val="000851"/>
                </a:solidFill>
              </a:rPr>
              <a:t>общую</a:t>
            </a:r>
            <a:r>
              <a:rPr lang="ru-RU" sz="4800" dirty="0">
                <a:solidFill>
                  <a:srgbClr val="000851"/>
                </a:solidFill>
              </a:rPr>
              <a:t> – </a:t>
            </a:r>
            <a:r>
              <a:rPr lang="ru-RU" sz="4800" dirty="0" smtClean="0">
                <a:solidFill>
                  <a:srgbClr val="000851"/>
                </a:solidFill>
              </a:rPr>
              <a:t>тему </a:t>
            </a:r>
            <a:r>
              <a:rPr lang="ru-RU" sz="4800" dirty="0">
                <a:solidFill>
                  <a:srgbClr val="000851"/>
                </a:solidFill>
              </a:rPr>
              <a:t>для обсуждения  предметов  </a:t>
            </a:r>
          </a:p>
          <a:p>
            <a:pPr algn="just"/>
            <a:r>
              <a:rPr lang="ru-RU" sz="4800" b="1" dirty="0">
                <a:solidFill>
                  <a:srgbClr val="000851"/>
                </a:solidFill>
              </a:rPr>
              <a:t> И снова Помогает  общению </a:t>
            </a:r>
            <a:r>
              <a:rPr lang="ru-RU" sz="4800" dirty="0">
                <a:solidFill>
                  <a:srgbClr val="000851"/>
                </a:solidFill>
              </a:rPr>
              <a:t> – учитель – ученик, ученик - ученик, ученик – весь мир</a:t>
            </a:r>
            <a:r>
              <a:rPr lang="ru-RU" sz="4800" b="1" dirty="0">
                <a:solidFill>
                  <a:srgbClr val="000851"/>
                </a:solidFill>
              </a:rPr>
              <a:t> </a:t>
            </a:r>
            <a:endParaRPr lang="ru-RU" sz="4800" dirty="0">
              <a:solidFill>
                <a:srgbClr val="00085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74079"/>
            <a:ext cx="2540000" cy="47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2921000" cy="35633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17600" y="106363"/>
            <a:ext cx="9144000" cy="1239837"/>
          </a:xfrm>
        </p:spPr>
        <p:txBody>
          <a:bodyPr/>
          <a:lstStyle/>
          <a:p>
            <a:r>
              <a:rPr lang="ru-RU" sz="7200" b="1" dirty="0">
                <a:latin typeface="+mn-lt"/>
              </a:rPr>
              <a:t>Мем</a:t>
            </a:r>
            <a:r>
              <a:rPr lang="ru-RU" b="1" dirty="0"/>
              <a:t> 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40000" y="1544638"/>
            <a:ext cx="9144000" cy="1655762"/>
          </a:xfrm>
        </p:spPr>
        <p:txBody>
          <a:bodyPr>
            <a:noAutofit/>
          </a:bodyPr>
          <a:lstStyle/>
          <a:p>
            <a:r>
              <a:rPr lang="ru-RU" sz="4000" dirty="0" smtClean="0"/>
              <a:t>единица</a:t>
            </a:r>
            <a:r>
              <a:rPr lang="ru-RU" sz="4000" dirty="0"/>
              <a:t> культурной </a:t>
            </a:r>
            <a:r>
              <a:rPr lang="ru-RU" sz="4000" dirty="0" smtClean="0"/>
              <a:t>информации, которой может </a:t>
            </a:r>
            <a:r>
              <a:rPr lang="ru-RU" sz="4000" dirty="0"/>
              <a:t>считаться любая идея, символ, манера или образ действия, осознанно или неосознанно передаваемые от человека к человеку посредством речи, письма, видео, ритуалов, жестов и т. д.</a:t>
            </a:r>
          </a:p>
        </p:txBody>
      </p:sp>
    </p:spTree>
    <p:extLst>
      <p:ext uri="{BB962C8B-B14F-4D97-AF65-F5344CB8AC3E}">
        <p14:creationId xmlns:p14="http://schemas.microsoft.com/office/powerpoint/2010/main" val="8485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7860"/>
          </a:xfrm>
        </p:spPr>
      </p:pic>
    </p:spTree>
    <p:extLst>
      <p:ext uri="{BB962C8B-B14F-4D97-AF65-F5344CB8AC3E}">
        <p14:creationId xmlns:p14="http://schemas.microsoft.com/office/powerpoint/2010/main" val="28323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9360"/>
          </a:xfrm>
        </p:spPr>
      </p:pic>
    </p:spTree>
    <p:extLst>
      <p:ext uri="{BB962C8B-B14F-4D97-AF65-F5344CB8AC3E}">
        <p14:creationId xmlns:p14="http://schemas.microsoft.com/office/powerpoint/2010/main" val="149841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7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00" y="0"/>
            <a:ext cx="6388100" cy="6805769"/>
          </a:xfrm>
        </p:spPr>
      </p:pic>
    </p:spTree>
    <p:extLst>
      <p:ext uri="{BB962C8B-B14F-4D97-AF65-F5344CB8AC3E}">
        <p14:creationId xmlns:p14="http://schemas.microsoft.com/office/powerpoint/2010/main" val="27849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0"/>
            <a:ext cx="11290300" cy="6860425"/>
          </a:xfrm>
        </p:spPr>
      </p:pic>
    </p:spTree>
    <p:extLst>
      <p:ext uri="{BB962C8B-B14F-4D97-AF65-F5344CB8AC3E}">
        <p14:creationId xmlns:p14="http://schemas.microsoft.com/office/powerpoint/2010/main" val="20065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15" y="365124"/>
            <a:ext cx="11085685" cy="6365876"/>
          </a:xfrm>
        </p:spPr>
      </p:pic>
    </p:spTree>
    <p:extLst>
      <p:ext uri="{BB962C8B-B14F-4D97-AF65-F5344CB8AC3E}">
        <p14:creationId xmlns:p14="http://schemas.microsoft.com/office/powerpoint/2010/main" val="135891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3744127.jpg"/>
          <p:cNvPicPr/>
          <p:nvPr/>
        </p:nvPicPr>
        <p:blipFill rotWithShape="1">
          <a:blip r:embed="rId2" cstate="print"/>
          <a:srcRect r="8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8600" y="3124199"/>
            <a:ext cx="6045200" cy="157956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ЭКОЛОГИЧЕСКИМ </a:t>
            </a:r>
            <a:r>
              <a:rPr lang="ru-RU" sz="6000" b="1" dirty="0">
                <a:solidFill>
                  <a:schemeClr val="bg1"/>
                </a:solidFill>
              </a:rPr>
              <a:t>ТРЕБОВАНИЯМ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24000" y="550863"/>
            <a:ext cx="9144000" cy="1655762"/>
          </a:xfrm>
        </p:spPr>
        <p:txBody>
          <a:bodyPr/>
          <a:lstStyle/>
          <a:p>
            <a:r>
              <a:rPr lang="ru-RU" sz="6000" b="1" dirty="0">
                <a:solidFill>
                  <a:prstClr val="white"/>
                </a:solidFill>
                <a:latin typeface="Calibri Light" panose="020F0302020204030204"/>
              </a:rPr>
              <a:t>ОН ЯВНО СООТВЕТСВУЕТ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ТОРОЙ WBV9AOwFTrU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9469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2903538"/>
            <a:ext cx="9144000" cy="2387600"/>
          </a:xfrm>
        </p:spPr>
        <p:txBody>
          <a:bodyPr>
            <a:normAutofit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53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5400" b="1" dirty="0">
                <a:solidFill>
                  <a:prstClr val="white"/>
                </a:solidFill>
              </a:rPr>
              <a:t>УБИРАЕШЬ МУСОР? …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25600" y="4650582"/>
            <a:ext cx="9144000" cy="1655762"/>
          </a:xfrm>
        </p:spPr>
        <p:txBody>
          <a:bodyPr/>
          <a:lstStyle/>
          <a:p>
            <a:r>
              <a:rPr lang="ru-RU" sz="4800" b="1" dirty="0">
                <a:solidFill>
                  <a:prstClr val="white"/>
                </a:solidFill>
              </a:rPr>
              <a:t>ДЕТКА, ТЫ ПРОСТО КОСМОС </a:t>
            </a:r>
            <a:r>
              <a:rPr lang="ru-RU" sz="5400" dirty="0">
                <a:solidFill>
                  <a:prstClr val="white"/>
                </a:solidFill>
                <a:latin typeface="Calibri Light" panose="020F0302020204030204"/>
              </a:rPr>
              <a:t/>
            </a:r>
            <a:br>
              <a:rPr lang="ru-RU" sz="5400" dirty="0">
                <a:solidFill>
                  <a:prstClr val="white"/>
                </a:solidFill>
                <a:latin typeface="Calibri Light" panose="020F0302020204030204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39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zEZPmU0Juc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2162" y="1360488"/>
            <a:ext cx="8148638" cy="549751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405062" y="474663"/>
            <a:ext cx="7988300" cy="922337"/>
          </a:xfrm>
        </p:spPr>
        <p:txBody>
          <a:bodyPr>
            <a:normAutofit fontScale="90000"/>
          </a:bodyPr>
          <a:lstStyle/>
          <a:p>
            <a:r>
              <a:rPr lang="ru-RU" b="1" smtClean="0"/>
              <a:t>МУСОР </a:t>
            </a:r>
            <a:r>
              <a:rPr lang="ru-RU" b="1" dirty="0"/>
              <a:t>В ЛЕСУ ОСТАВЛЯТЬ </a:t>
            </a: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854200" y="-46037"/>
            <a:ext cx="9144000" cy="1655762"/>
          </a:xfrm>
        </p:spPr>
        <p:txBody>
          <a:bodyPr/>
          <a:lstStyle/>
          <a:p>
            <a:r>
              <a:rPr lang="ru-RU" sz="4400" b="1">
                <a:solidFill>
                  <a:prstClr val="black"/>
                </a:solidFill>
                <a:latin typeface="Calibri Light" panose="020F0302020204030204"/>
              </a:rPr>
              <a:t>НЕ ЦАРСКОЕ ЭТО ДЕЛО –…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1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Вячеслав\Desktop\РТИЩЕВА ЛИНДТ\Новая папка\21034677_1631494783559677_9185545880483849467_n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6921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"/>
            <a:ext cx="70358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984500" y="1735138"/>
            <a:ext cx="7454900" cy="16938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НЕ 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УБРАТЬ ЗА СОБОЙ МУСОР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451100" y="592138"/>
            <a:ext cx="9144000" cy="1655762"/>
          </a:xfrm>
        </p:spPr>
        <p:txBody>
          <a:bodyPr/>
          <a:lstStyle/>
          <a:p>
            <a:r>
              <a:rPr lang="ru-RU" sz="4400" b="1" dirty="0">
                <a:solidFill>
                  <a:prstClr val="white"/>
                </a:solidFill>
              </a:rPr>
              <a:t>НЕЛЬЗЯ ПРОСТО ТАК ВЗЯТЬ И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88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100" y="0"/>
            <a:ext cx="59181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122" y="0"/>
            <a:ext cx="5596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6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344400" cy="695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8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7823200" cy="6798470"/>
          </a:xfrm>
        </p:spPr>
      </p:pic>
    </p:spTree>
    <p:extLst>
      <p:ext uri="{BB962C8B-B14F-4D97-AF65-F5344CB8AC3E}">
        <p14:creationId xmlns:p14="http://schemas.microsoft.com/office/powerpoint/2010/main" val="1180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740"/>
            <a:ext cx="12064604" cy="6510603"/>
          </a:xfrm>
        </p:spPr>
      </p:pic>
    </p:spTree>
    <p:extLst>
      <p:ext uri="{BB962C8B-B14F-4D97-AF65-F5344CB8AC3E}">
        <p14:creationId xmlns:p14="http://schemas.microsoft.com/office/powerpoint/2010/main" val="89199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a3967a2515.72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3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b="1" dirty="0" err="1">
                <a:solidFill>
                  <a:srgbClr val="000851"/>
                </a:solidFill>
              </a:rPr>
              <a:t>Мем</a:t>
            </a:r>
            <a:r>
              <a:rPr lang="ru-RU" sz="9600" b="1" dirty="0">
                <a:solidFill>
                  <a:srgbClr val="000851"/>
                </a:solidFill>
              </a:rPr>
              <a:t> </a:t>
            </a:r>
            <a:endParaRPr lang="ru-RU" sz="9600" dirty="0">
              <a:solidFill>
                <a:srgbClr val="00085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0" y="2106713"/>
            <a:ext cx="10515600" cy="4351338"/>
          </a:xfrm>
        </p:spPr>
        <p:txBody>
          <a:bodyPr/>
          <a:lstStyle/>
          <a:p>
            <a:r>
              <a:rPr lang="ru-RU" sz="3600" b="1" dirty="0">
                <a:solidFill>
                  <a:srgbClr val="000851"/>
                </a:solidFill>
              </a:rPr>
              <a:t>Связать</a:t>
            </a:r>
            <a:r>
              <a:rPr lang="ru-RU" sz="3600" dirty="0">
                <a:solidFill>
                  <a:srgbClr val="000851"/>
                </a:solidFill>
              </a:rPr>
              <a:t> – иллюстрацию и юмористическую подпись, помогая  ученику понять глубину </a:t>
            </a:r>
            <a:r>
              <a:rPr lang="ru-RU" sz="3600" dirty="0" smtClean="0">
                <a:solidFill>
                  <a:srgbClr val="000851"/>
                </a:solidFill>
              </a:rPr>
              <a:t>слова и его связь с контекстом. </a:t>
            </a:r>
            <a:r>
              <a:rPr lang="ru-RU" sz="3600" dirty="0">
                <a:solidFill>
                  <a:srgbClr val="000851"/>
                </a:solidFill>
              </a:rPr>
              <a:t>Его многозначность</a:t>
            </a:r>
          </a:p>
          <a:p>
            <a:r>
              <a:rPr lang="ru-RU" sz="3600" b="1" dirty="0">
                <a:solidFill>
                  <a:srgbClr val="000851"/>
                </a:solidFill>
              </a:rPr>
              <a:t>Дать   общую </a:t>
            </a:r>
            <a:r>
              <a:rPr lang="ru-RU" sz="3600" dirty="0">
                <a:solidFill>
                  <a:srgbClr val="000851"/>
                </a:solidFill>
              </a:rPr>
              <a:t>  тему для проекта: создание </a:t>
            </a:r>
            <a:r>
              <a:rPr lang="ru-RU" sz="3600" dirty="0" err="1">
                <a:solidFill>
                  <a:srgbClr val="000851"/>
                </a:solidFill>
              </a:rPr>
              <a:t>мемов</a:t>
            </a:r>
            <a:r>
              <a:rPr lang="ru-RU" sz="3600" dirty="0">
                <a:solidFill>
                  <a:srgbClr val="000851"/>
                </a:solidFill>
              </a:rPr>
              <a:t> по изученной теме, организация социальных акций  </a:t>
            </a:r>
          </a:p>
          <a:p>
            <a:r>
              <a:rPr lang="ru-RU" sz="3600" b="1" dirty="0">
                <a:solidFill>
                  <a:srgbClr val="000851"/>
                </a:solidFill>
              </a:rPr>
              <a:t> И снова Помогает  общению </a:t>
            </a:r>
            <a:r>
              <a:rPr lang="ru-RU" sz="3600" dirty="0">
                <a:solidFill>
                  <a:srgbClr val="000851"/>
                </a:solidFill>
              </a:rPr>
              <a:t> – учитель – ученик, ученик - ученик, ученик – весь мир</a:t>
            </a:r>
            <a:r>
              <a:rPr lang="ru-RU" sz="3600" b="1" dirty="0">
                <a:solidFill>
                  <a:srgbClr val="000851"/>
                </a:solidFill>
              </a:rPr>
              <a:t> </a:t>
            </a:r>
            <a:endParaRPr lang="ru-RU" sz="3600" dirty="0">
              <a:solidFill>
                <a:srgbClr val="00085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482"/>
            <a:ext cx="2159000" cy="197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4819650"/>
            <a:ext cx="3760788" cy="203835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600" y="195263"/>
            <a:ext cx="9588500" cy="1354137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latin typeface="+mn-lt"/>
              </a:rPr>
              <a:t>Instagram challenge </a:t>
            </a:r>
            <a:endParaRPr lang="ru-RU" sz="6600" b="1" dirty="0">
              <a:latin typeface="+mn-lt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46100" y="1938338"/>
            <a:ext cx="10401300" cy="1655762"/>
          </a:xfrm>
        </p:spPr>
        <p:txBody>
          <a:bodyPr>
            <a:noAutofit/>
          </a:bodyPr>
          <a:lstStyle/>
          <a:p>
            <a:r>
              <a:rPr lang="ru-RU" sz="4400" dirty="0"/>
              <a:t> один из популярных жанров </a:t>
            </a:r>
            <a:r>
              <a:rPr lang="ru-RU" sz="4400" dirty="0" smtClean="0"/>
              <a:t>видео, суть </a:t>
            </a:r>
            <a:r>
              <a:rPr lang="ru-RU" sz="4400" dirty="0"/>
              <a:t>сводится к тому, что человеку предлагается </a:t>
            </a:r>
            <a:r>
              <a:rPr lang="ru-RU" sz="4400" dirty="0" smtClean="0"/>
              <a:t>задание (вызов), и </a:t>
            </a:r>
            <a:r>
              <a:rPr lang="ru-RU" sz="4400" dirty="0"/>
              <a:t>он должен выполнить </a:t>
            </a:r>
            <a:r>
              <a:rPr lang="ru-RU" sz="4400" dirty="0" smtClean="0"/>
              <a:t>его, а потом передать эстафету другому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962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148" y="-77449"/>
            <a:ext cx="4903852" cy="6935449"/>
          </a:xfrm>
        </p:spPr>
      </p:pic>
    </p:spTree>
    <p:extLst>
      <p:ext uri="{BB962C8B-B14F-4D97-AF65-F5344CB8AC3E}">
        <p14:creationId xmlns:p14="http://schemas.microsoft.com/office/powerpoint/2010/main" val="14110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38"/>
          </a:xfrm>
        </p:spPr>
      </p:pic>
    </p:spTree>
    <p:extLst>
      <p:ext uri="{BB962C8B-B14F-4D97-AF65-F5344CB8AC3E}">
        <p14:creationId xmlns:p14="http://schemas.microsoft.com/office/powerpoint/2010/main" val="2962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59" y="0"/>
            <a:ext cx="385048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900" y="0"/>
            <a:ext cx="635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6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0"/>
            <a:ext cx="9156700" cy="6859047"/>
          </a:xfrm>
        </p:spPr>
      </p:pic>
    </p:spTree>
    <p:extLst>
      <p:ext uri="{BB962C8B-B14F-4D97-AF65-F5344CB8AC3E}">
        <p14:creationId xmlns:p14="http://schemas.microsoft.com/office/powerpoint/2010/main" val="171073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2"/>
          <a:stretch/>
        </p:blipFill>
        <p:spPr>
          <a:xfrm rot="698614">
            <a:off x="6288984" y="837425"/>
            <a:ext cx="5436889" cy="418653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5829300" cy="6860223"/>
          </a:xfrm>
        </p:spPr>
      </p:pic>
    </p:spTree>
    <p:extLst>
      <p:ext uri="{BB962C8B-B14F-4D97-AF65-F5344CB8AC3E}">
        <p14:creationId xmlns:p14="http://schemas.microsoft.com/office/powerpoint/2010/main" val="15603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122" y="1816"/>
            <a:ext cx="9152878" cy="68561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0" t="2073" r="13620" b="6735"/>
          <a:stretch/>
        </p:blipFill>
        <p:spPr>
          <a:xfrm>
            <a:off x="0" y="1968500"/>
            <a:ext cx="2899352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8" t="2930" r="15191"/>
          <a:stretch/>
        </p:blipFill>
        <p:spPr>
          <a:xfrm rot="698614">
            <a:off x="7332240" y="1365993"/>
            <a:ext cx="4497361" cy="4049814"/>
          </a:xfrm>
          <a:prstGeom prst="rect">
            <a:avLst/>
          </a:prstGeom>
        </p:spPr>
      </p:pic>
      <p:pic>
        <p:nvPicPr>
          <p:cNvPr id="4" name="44666389_338794486684321_165673027602749645_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0"/>
            <a:ext cx="6781800" cy="6781802"/>
          </a:xfrm>
        </p:spPr>
      </p:pic>
    </p:spTree>
    <p:extLst>
      <p:ext uri="{BB962C8B-B14F-4D97-AF65-F5344CB8AC3E}">
        <p14:creationId xmlns:p14="http://schemas.microsoft.com/office/powerpoint/2010/main" val="14350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40"/>
          </a:xfrm>
        </p:spPr>
      </p:pic>
    </p:spTree>
    <p:extLst>
      <p:ext uri="{BB962C8B-B14F-4D97-AF65-F5344CB8AC3E}">
        <p14:creationId xmlns:p14="http://schemas.microsoft.com/office/powerpoint/2010/main" val="3375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0"/>
            <a:ext cx="2451100" cy="42545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4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7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-88900"/>
            <a:ext cx="9067800" cy="6800850"/>
          </a:xfrm>
        </p:spPr>
      </p:pic>
    </p:spTree>
    <p:extLst>
      <p:ext uri="{BB962C8B-B14F-4D97-AF65-F5344CB8AC3E}">
        <p14:creationId xmlns:p14="http://schemas.microsoft.com/office/powerpoint/2010/main" val="806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816" y="1587"/>
            <a:ext cx="9141884" cy="6856413"/>
          </a:xfrm>
        </p:spPr>
      </p:pic>
    </p:spTree>
    <p:extLst>
      <p:ext uri="{BB962C8B-B14F-4D97-AF65-F5344CB8AC3E}">
        <p14:creationId xmlns:p14="http://schemas.microsoft.com/office/powerpoint/2010/main" val="153132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08" y="0"/>
            <a:ext cx="9225492" cy="6919119"/>
          </a:xfrm>
        </p:spPr>
      </p:pic>
    </p:spTree>
    <p:extLst>
      <p:ext uri="{BB962C8B-B14F-4D97-AF65-F5344CB8AC3E}">
        <p14:creationId xmlns:p14="http://schemas.microsoft.com/office/powerpoint/2010/main" val="4694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103addae-b959-499a-8695-cce8d105fff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5399"/>
            <a:ext cx="12077700" cy="6837047"/>
          </a:xfrm>
        </p:spPr>
      </p:pic>
    </p:spTree>
    <p:extLst>
      <p:ext uri="{BB962C8B-B14F-4D97-AF65-F5344CB8AC3E}">
        <p14:creationId xmlns:p14="http://schemas.microsoft.com/office/powerpoint/2010/main" val="74744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31100" y="1943100"/>
            <a:ext cx="4343400" cy="1143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 contourW="12700"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151" y="0"/>
            <a:ext cx="927419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54000" y="1574800"/>
            <a:ext cx="441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/>
          </a:p>
          <a:p>
            <a:pPr algn="ctr"/>
            <a:r>
              <a:rPr lang="en-US" sz="4400" dirty="0" smtClean="0">
                <a:latin typeface="Bodoni 72 Book" charset="0"/>
                <a:ea typeface="Bodoni 72 Book" charset="0"/>
                <a:cs typeface="Bodoni 72 Book" charset="0"/>
              </a:rPr>
              <a:t>Instagram: </a:t>
            </a:r>
            <a:r>
              <a:rPr lang="en-US" sz="4400" dirty="0" err="1" smtClean="0">
                <a:latin typeface="Bodoni 72 Book" charset="0"/>
                <a:ea typeface="Bodoni 72 Book" charset="0"/>
                <a:cs typeface="Bodoni 72 Book" charset="0"/>
              </a:rPr>
              <a:t>karolinamariya</a:t>
            </a:r>
            <a:endParaRPr lang="en-US" sz="4400" dirty="0" smtClean="0">
              <a:latin typeface="Bodoni 72 Book" charset="0"/>
              <a:ea typeface="Bodoni 72 Book" charset="0"/>
              <a:cs typeface="Bodoni 72 Book" charset="0"/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331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8" y="-91678"/>
            <a:ext cx="5276222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038" y="75804"/>
            <a:ext cx="4046761" cy="3999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2" b="39069"/>
          <a:stretch/>
        </p:blipFill>
        <p:spPr>
          <a:xfrm>
            <a:off x="0" y="4075510"/>
            <a:ext cx="6366270" cy="2122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14875" r="24700" b="15525"/>
          <a:stretch/>
        </p:blipFill>
        <p:spPr>
          <a:xfrm>
            <a:off x="6710209" y="4075510"/>
            <a:ext cx="4999191" cy="199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4188"/>
          </a:xfrm>
        </p:spPr>
      </p:pic>
    </p:spTree>
    <p:extLst>
      <p:ext uri="{BB962C8B-B14F-4D97-AF65-F5344CB8AC3E}">
        <p14:creationId xmlns:p14="http://schemas.microsoft.com/office/powerpoint/2010/main" val="185855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800" y="4254500"/>
            <a:ext cx="2616200" cy="2616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700" y="246063"/>
            <a:ext cx="9144000" cy="1366837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  </a:t>
            </a:r>
            <a:r>
              <a:rPr lang="en-US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# </a:t>
            </a:r>
            <a:r>
              <a:rPr lang="ru-RU" sz="8000" b="1" dirty="0" smtClean="0">
                <a:solidFill>
                  <a:srgbClr val="000851"/>
                </a:solidFill>
                <a:ea typeface="Andale Mono" charset="0"/>
                <a:cs typeface="Andale Mono" charset="0"/>
              </a:rPr>
              <a:t>ХЕШТЕГ </a:t>
            </a:r>
            <a:endParaRPr lang="ru-RU" sz="8000" b="1" dirty="0">
              <a:solidFill>
                <a:srgbClr val="000851"/>
              </a:solidFill>
              <a:ea typeface="Andale Mono" charset="0"/>
              <a:cs typeface="Andale Mono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317500" y="1803400"/>
            <a:ext cx="11315700" cy="4038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0643"/>
                </a:solidFill>
              </a:rPr>
              <a:t> </a:t>
            </a:r>
            <a:r>
              <a:rPr lang="ru-RU" sz="4800" dirty="0" smtClean="0">
                <a:solidFill>
                  <a:srgbClr val="000643"/>
                </a:solidFill>
              </a:rPr>
              <a:t>обозначает </a:t>
            </a:r>
            <a:r>
              <a:rPr lang="ru-RU" sz="4800" b="1" dirty="0" smtClean="0">
                <a:solidFill>
                  <a:srgbClr val="FF0000"/>
                </a:solidFill>
              </a:rPr>
              <a:t>ключевое слово</a:t>
            </a:r>
            <a:r>
              <a:rPr lang="ru-RU" sz="4800" dirty="0" smtClean="0">
                <a:solidFill>
                  <a:srgbClr val="000643"/>
                </a:solidFill>
              </a:rPr>
              <a:t> сообщения, тип пометки или тега, используемый в </a:t>
            </a:r>
            <a:r>
              <a:rPr lang="ru-RU" sz="4800" dirty="0" err="1" smtClean="0">
                <a:solidFill>
                  <a:srgbClr val="000643"/>
                </a:solidFill>
              </a:rPr>
              <a:t>микроблогах</a:t>
            </a:r>
            <a:r>
              <a:rPr lang="ru-RU" sz="4800" dirty="0" smtClean="0">
                <a:solidFill>
                  <a:srgbClr val="000643"/>
                </a:solidFill>
              </a:rPr>
              <a:t> и социальных сетях, облегчающий поиск сообщений по теме или содержанию</a:t>
            </a:r>
            <a:endParaRPr lang="ru-RU" sz="4800" dirty="0">
              <a:solidFill>
                <a:srgbClr val="0006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хэштеги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33565"/>
          </a:xfrm>
        </p:spPr>
      </p:pic>
    </p:spTree>
    <p:extLst>
      <p:ext uri="{BB962C8B-B14F-4D97-AF65-F5344CB8AC3E}">
        <p14:creationId xmlns:p14="http://schemas.microsoft.com/office/powerpoint/2010/main" val="8602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899" t="-3889" r="938" b="31"/>
          <a:stretch/>
        </p:blipFill>
        <p:spPr>
          <a:xfrm>
            <a:off x="0" y="-279400"/>
            <a:ext cx="12192000" cy="713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3800" y="2574970"/>
            <a:ext cx="6083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 smtClean="0">
                <a:solidFill>
                  <a:srgbClr val="000851"/>
                </a:solidFill>
              </a:rPr>
              <a:t>Англия</a:t>
            </a:r>
            <a:endParaRPr lang="ru-RU" sz="13800" b="1" dirty="0">
              <a:solidFill>
                <a:srgbClr val="0008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1403</TotalTime>
  <Words>292</Words>
  <Application>Microsoft Macintosh PowerPoint</Application>
  <PresentationFormat>Широкоэкранный</PresentationFormat>
  <Paragraphs>73</Paragraphs>
  <Slides>56</Slides>
  <Notes>2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5" baseType="lpstr">
      <vt:lpstr>Andale Mono</vt:lpstr>
      <vt:lpstr>Bodoni 72 Book</vt:lpstr>
      <vt:lpstr>Calibri</vt:lpstr>
      <vt:lpstr>Calibri Light</vt:lpstr>
      <vt:lpstr>Helvetica Neue</vt:lpstr>
      <vt:lpstr>Mangal</vt:lpstr>
      <vt:lpstr>Times New Roman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# ХЕШТЕГ </vt:lpstr>
      <vt:lpstr>Презентация PowerPoint</vt:lpstr>
      <vt:lpstr>Презентация PowerPoint</vt:lpstr>
      <vt:lpstr>Презентация PowerPoint</vt:lpstr>
      <vt:lpstr>Открытие Америки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# ХЕШТЕГ </vt:lpstr>
      <vt:lpstr>Твит</vt:lpstr>
      <vt:lpstr>Презентация PowerPoint</vt:lpstr>
      <vt:lpstr>Главный герой влюблён в девушку, но даже баснословное богатство и шумные вечеринки не помогают вернуть её после долгого расставания.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Твит</vt:lpstr>
      <vt:lpstr>Мем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ЭКОЛОГИЧЕСКИМ ТРЕБОВАНИЯМ</vt:lpstr>
      <vt:lpstr> УБИРАЕШЬ МУСОР? … </vt:lpstr>
      <vt:lpstr>МУСОР В ЛЕСУ ОСТАВЛЯТЬ </vt:lpstr>
      <vt:lpstr>НЕ УБРАТЬ ЗА СОБОЙ МУСОР</vt:lpstr>
      <vt:lpstr>Презентация PowerPoint</vt:lpstr>
      <vt:lpstr>Презентация PowerPoint</vt:lpstr>
      <vt:lpstr>Презентация PowerPoint</vt:lpstr>
      <vt:lpstr>Презентация PowerPoint</vt:lpstr>
      <vt:lpstr>Мем </vt:lpstr>
      <vt:lpstr>Instagram challenge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57</cp:revision>
  <dcterms:created xsi:type="dcterms:W3CDTF">2017-08-29T08:30:53Z</dcterms:created>
  <dcterms:modified xsi:type="dcterms:W3CDTF">2018-11-01T17:53:21Z</dcterms:modified>
</cp:coreProperties>
</file>