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5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68358" y="465736"/>
            <a:ext cx="6614970" cy="81887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sz="half" idx="1"/>
          </p:nvPr>
        </p:nvSpPr>
        <p:spPr>
          <a:xfrm>
            <a:off x="964730" y="2300419"/>
            <a:ext cx="7222226" cy="335225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ctrTitle"/>
          </p:nvPr>
        </p:nvSpPr>
        <p:spPr>
          <a:xfrm>
            <a:off x="3786182" y="1681163"/>
            <a:ext cx="4643469" cy="1639887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/>
              <a:t>Как не ошибиться при выборе профессии?</a:t>
            </a:r>
            <a:endParaRPr lang="en-US" sz="2800" b="1" dirty="0" smtClean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20482" name="Subtitle 2"/>
          <p:cNvSpPr>
            <a:spLocks noGrp="1"/>
          </p:cNvSpPr>
          <p:nvPr>
            <p:ph type="subTitle" idx="1"/>
          </p:nvPr>
        </p:nvSpPr>
        <p:spPr>
          <a:xfrm>
            <a:off x="4651375" y="3914775"/>
            <a:ext cx="3706839" cy="5302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1900" dirty="0" smtClean="0">
                <a:latin typeface="Calibri" pitchFamily="34" charset="0"/>
                <a:ea typeface="MS PGothic" pitchFamily="34" charset="-128"/>
              </a:rPr>
              <a:t>Высоцкий Вячеслав Борисович</a:t>
            </a:r>
            <a:endParaRPr lang="en-US" sz="1900" dirty="0" smtClean="0"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9220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681163"/>
            <a:ext cx="2981325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1279525" y="4479925"/>
            <a:ext cx="30861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FFC000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ctr"/>
            <a:r>
              <a:rPr lang="ru-RU" sz="1600" b="1">
                <a:solidFill>
                  <a:srgbClr val="FFC000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 сам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Физические возможности (здоровье)</a:t>
            </a:r>
          </a:p>
          <a:p>
            <a:r>
              <a:rPr lang="ru-RU" dirty="0" smtClean="0"/>
              <a:t>Интересы</a:t>
            </a:r>
          </a:p>
          <a:p>
            <a:r>
              <a:rPr lang="ru-RU" dirty="0" smtClean="0"/>
              <a:t>Общие способности</a:t>
            </a:r>
          </a:p>
          <a:p>
            <a:r>
              <a:rPr lang="ru-RU" dirty="0" smtClean="0"/>
              <a:t>Специальные способности</a:t>
            </a:r>
          </a:p>
          <a:p>
            <a:r>
              <a:rPr lang="ru-RU" dirty="0" smtClean="0"/>
              <a:t>Личностные черты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2386" cy="1143000"/>
          </a:xfrm>
        </p:spPr>
        <p:txBody>
          <a:bodyPr/>
          <a:lstStyle/>
          <a:p>
            <a:r>
              <a:rPr lang="ru-RU" dirty="0" smtClean="0"/>
              <a:t>Физические </a:t>
            </a:r>
            <a:r>
              <a:rPr lang="ru-RU" dirty="0" err="1" smtClean="0"/>
              <a:t>характеристки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Сила</a:t>
            </a:r>
          </a:p>
          <a:p>
            <a:r>
              <a:rPr lang="ru-RU" dirty="0" smtClean="0"/>
              <a:t>Рост</a:t>
            </a:r>
          </a:p>
          <a:p>
            <a:r>
              <a:rPr lang="ru-RU" dirty="0" smtClean="0"/>
              <a:t>Ограничения здоровья</a:t>
            </a:r>
          </a:p>
          <a:p>
            <a:r>
              <a:rPr lang="ru-RU" dirty="0" err="1" smtClean="0"/>
              <a:t>др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Профессиональные (техника)</a:t>
            </a:r>
          </a:p>
          <a:p>
            <a:r>
              <a:rPr lang="ru-RU" dirty="0" smtClean="0"/>
              <a:t>Непрофессиональные (приключения)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Общие</a:t>
            </a:r>
          </a:p>
          <a:p>
            <a:pPr lvl="1"/>
            <a:r>
              <a:rPr lang="ru-RU" dirty="0" smtClean="0"/>
              <a:t>Математические</a:t>
            </a:r>
          </a:p>
          <a:p>
            <a:pPr lvl="1"/>
            <a:r>
              <a:rPr lang="ru-RU" dirty="0" smtClean="0"/>
              <a:t>Лингвистические</a:t>
            </a:r>
          </a:p>
          <a:p>
            <a:r>
              <a:rPr lang="ru-RU" dirty="0" smtClean="0"/>
              <a:t>Специальные</a:t>
            </a:r>
          </a:p>
          <a:p>
            <a:pPr lvl="1"/>
            <a:r>
              <a:rPr lang="ru-RU" dirty="0" smtClean="0"/>
              <a:t>Музыкальные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Личностные черты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Личность - 2, 3, 5, 16, 150 факторов (черт)</a:t>
            </a:r>
          </a:p>
          <a:p>
            <a:endParaRPr lang="ru-RU" dirty="0" smtClean="0"/>
          </a:p>
          <a:p>
            <a:r>
              <a:rPr lang="ru-RU" dirty="0" smtClean="0"/>
              <a:t>2 черты:</a:t>
            </a:r>
          </a:p>
          <a:p>
            <a:pPr lvl="1"/>
            <a:r>
              <a:rPr lang="ru-RU" dirty="0" smtClean="0"/>
              <a:t>Общительность – замкнутость</a:t>
            </a:r>
          </a:p>
          <a:p>
            <a:pPr lvl="1"/>
            <a:r>
              <a:rPr lang="ru-RU" dirty="0" smtClean="0"/>
              <a:t>Чувствительный - уравновешенный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85">
            <a:extLst>
              <a:ext uri="{FF2B5EF4-FFF2-40B4-BE49-F238E27FC236}">
                <a16:creationId xmlns:a16="http://schemas.microsoft.com/office/drawing/2014/main" xmlns="" id="{3F69D15C-C392-4BDA-96C8-237D1CC15959}"/>
              </a:ext>
            </a:extLst>
          </p:cNvPr>
          <p:cNvSpPr txBox="1">
            <a:spLocks/>
          </p:cNvSpPr>
          <p:nvPr/>
        </p:nvSpPr>
        <p:spPr>
          <a:xfrm>
            <a:off x="958788" y="215768"/>
            <a:ext cx="7424897" cy="135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5080" indent="0" algn="l" defTabSz="914400" rtl="0" latinLnBrk="0">
              <a:lnSpc>
                <a:spcPct val="14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929396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0" marR="0" indent="685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0" marR="0" indent="1143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600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endParaRPr lang="ru-RU" sz="3600" dirty="0">
              <a:solidFill>
                <a:srgbClr val="060E9F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Shape 86">
            <a:extLst>
              <a:ext uri="{FF2B5EF4-FFF2-40B4-BE49-F238E27FC236}">
                <a16:creationId xmlns:a16="http://schemas.microsoft.com/office/drawing/2014/main" xmlns="" id="{41C657FC-1A5D-4628-87B5-6D2837A955D7}"/>
              </a:ext>
            </a:extLst>
          </p:cNvPr>
          <p:cNvSpPr/>
          <p:nvPr/>
        </p:nvSpPr>
        <p:spPr>
          <a:xfrm>
            <a:off x="8666062" y="6328823"/>
            <a:ext cx="30207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R="24765">
              <a:defRPr sz="1500" b="1">
                <a:solidFill>
                  <a:srgbClr val="92939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endParaRPr lang="ru-RU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67" r="20653" b="10919"/>
          <a:stretch/>
        </p:blipFill>
        <p:spPr>
          <a:xfrm>
            <a:off x="423371" y="390084"/>
            <a:ext cx="290613" cy="4172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4416D22-E858-44A7-9928-15A247453C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408470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Рынок как основа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Прогноз на будущее</a:t>
            </a:r>
          </a:p>
          <a:p>
            <a:r>
              <a:rPr lang="ru-RU" dirty="0" smtClean="0"/>
              <a:t>Пассивность выбирающего</a:t>
            </a:r>
          </a:p>
          <a:p>
            <a:r>
              <a:rPr lang="ru-RU" dirty="0" smtClean="0"/>
              <a:t>Адаптация к внешним условиям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Мой выбор (призвание)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Самооценка-самоизучение-самоисследование</a:t>
            </a:r>
            <a:endParaRPr lang="ru-RU" dirty="0" smtClean="0"/>
          </a:p>
          <a:p>
            <a:r>
              <a:rPr lang="ru-RU" dirty="0" smtClean="0"/>
              <a:t>Активность выбирающего</a:t>
            </a:r>
          </a:p>
          <a:p>
            <a:pPr lvl="1"/>
            <a:r>
              <a:rPr lang="ru-RU" dirty="0" smtClean="0"/>
              <a:t>Изучение</a:t>
            </a:r>
          </a:p>
          <a:p>
            <a:pPr lvl="1"/>
            <a:r>
              <a:rPr lang="ru-RU" dirty="0" smtClean="0"/>
              <a:t>Изменение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1143000"/>
          </a:xfrm>
        </p:spPr>
        <p:txBody>
          <a:bodyPr/>
          <a:lstStyle/>
          <a:p>
            <a:r>
              <a:rPr lang="ru-RU" dirty="0" smtClean="0"/>
              <a:t>Компромисс возможен?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Смена </a:t>
            </a:r>
            <a:r>
              <a:rPr lang="ru-RU" dirty="0" smtClean="0"/>
              <a:t>профессии</a:t>
            </a:r>
          </a:p>
          <a:p>
            <a:r>
              <a:rPr lang="ru-RU" dirty="0" smtClean="0"/>
              <a:t>Построение карьеры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85">
            <a:extLst>
              <a:ext uri="{FF2B5EF4-FFF2-40B4-BE49-F238E27FC236}">
                <a16:creationId xmlns:a16="http://schemas.microsoft.com/office/drawing/2014/main" xmlns="" id="{3F69D15C-C392-4BDA-96C8-237D1CC15959}"/>
              </a:ext>
            </a:extLst>
          </p:cNvPr>
          <p:cNvSpPr txBox="1">
            <a:spLocks/>
          </p:cNvSpPr>
          <p:nvPr/>
        </p:nvSpPr>
        <p:spPr>
          <a:xfrm>
            <a:off x="943460" y="215768"/>
            <a:ext cx="7440225" cy="383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5080" indent="0" algn="l" defTabSz="914400" rtl="0" latinLnBrk="0">
              <a:lnSpc>
                <a:spcPct val="14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929396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0" marR="0" indent="685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0" marR="0" indent="1143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600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r>
              <a:rPr lang="ru-RU" sz="3600" dirty="0">
                <a:solidFill>
                  <a:srgbClr val="060E9F"/>
                </a:solidFill>
                <a:latin typeface="Arial Narrow" panose="020B0606020202030204" pitchFamily="34" charset="0"/>
              </a:rPr>
              <a:t>Сайт профориентации</a:t>
            </a:r>
          </a:p>
        </p:txBody>
      </p:sp>
      <p:sp>
        <p:nvSpPr>
          <p:cNvPr id="33" name="Shape 86">
            <a:extLst>
              <a:ext uri="{FF2B5EF4-FFF2-40B4-BE49-F238E27FC236}">
                <a16:creationId xmlns:a16="http://schemas.microsoft.com/office/drawing/2014/main" xmlns="" id="{41C657FC-1A5D-4628-87B5-6D2837A955D7}"/>
              </a:ext>
            </a:extLst>
          </p:cNvPr>
          <p:cNvSpPr/>
          <p:nvPr/>
        </p:nvSpPr>
        <p:spPr>
          <a:xfrm>
            <a:off x="8666062" y="6328823"/>
            <a:ext cx="30207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R="24765">
              <a:defRPr sz="1500" b="1">
                <a:solidFill>
                  <a:srgbClr val="92939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endParaRPr lang="ru-RU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67" r="20653" b="10919"/>
          <a:stretch/>
        </p:blipFill>
        <p:spPr>
          <a:xfrm>
            <a:off x="423371" y="390084"/>
            <a:ext cx="290613" cy="41729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F2D1E20-4C8D-4529-AE0D-B6C11A7867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2808"/>
            <a:ext cx="9144000" cy="506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29759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85">
            <a:extLst>
              <a:ext uri="{FF2B5EF4-FFF2-40B4-BE49-F238E27FC236}">
                <a16:creationId xmlns:a16="http://schemas.microsoft.com/office/drawing/2014/main" xmlns="" id="{3F69D15C-C392-4BDA-96C8-237D1CC15959}"/>
              </a:ext>
            </a:extLst>
          </p:cNvPr>
          <p:cNvSpPr txBox="1">
            <a:spLocks/>
          </p:cNvSpPr>
          <p:nvPr/>
        </p:nvSpPr>
        <p:spPr>
          <a:xfrm>
            <a:off x="943460" y="215768"/>
            <a:ext cx="7440225" cy="383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Autofit/>
          </a:bodyPr>
          <a:lstStyle>
            <a:lvl1pPr marL="0" marR="5080" indent="0" algn="l" defTabSz="914400" rtl="0" latinLnBrk="0">
              <a:lnSpc>
                <a:spcPct val="14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929396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2pPr>
            <a:lvl3pPr marL="0" marR="0" indent="457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3pPr>
            <a:lvl4pPr marL="0" marR="0" indent="685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4pPr>
            <a:lvl5pPr marL="0" marR="0" indent="9144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5pPr>
            <a:lvl6pPr marL="0" marR="0" indent="11430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6pPr>
            <a:lvl7pPr marL="0" marR="0" indent="13716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7pPr>
            <a:lvl8pPr marL="0" marR="0" indent="16002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8pPr>
            <a:lvl9pPr marL="0" marR="0" indent="18288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Trebuchet MS"/>
              </a:defRPr>
            </a:lvl9pPr>
          </a:lstStyle>
          <a:p>
            <a:r>
              <a:rPr lang="ru-RU" sz="3600" dirty="0">
                <a:solidFill>
                  <a:srgbClr val="060E9F"/>
                </a:solidFill>
                <a:latin typeface="Arial Narrow" panose="020B0606020202030204" pitchFamily="34" charset="0"/>
              </a:rPr>
              <a:t>Центр тестирования и развития</a:t>
            </a:r>
          </a:p>
        </p:txBody>
      </p:sp>
      <p:sp>
        <p:nvSpPr>
          <p:cNvPr id="33" name="Shape 86">
            <a:extLst>
              <a:ext uri="{FF2B5EF4-FFF2-40B4-BE49-F238E27FC236}">
                <a16:creationId xmlns:a16="http://schemas.microsoft.com/office/drawing/2014/main" xmlns="" id="{41C657FC-1A5D-4628-87B5-6D2837A955D7}"/>
              </a:ext>
            </a:extLst>
          </p:cNvPr>
          <p:cNvSpPr/>
          <p:nvPr/>
        </p:nvSpPr>
        <p:spPr>
          <a:xfrm>
            <a:off x="8666062" y="6328823"/>
            <a:ext cx="30207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R="24765">
              <a:defRPr sz="1500" b="1">
                <a:solidFill>
                  <a:srgbClr val="92939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endParaRPr lang="ru-RU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F10639-D62D-4FA8-8FA7-288409F0527D}"/>
              </a:ext>
            </a:extLst>
          </p:cNvPr>
          <p:cNvSpPr txBox="1"/>
          <p:nvPr/>
        </p:nvSpPr>
        <p:spPr>
          <a:xfrm>
            <a:off x="309229" y="929553"/>
            <a:ext cx="8242691" cy="54388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87080" tIns="87080" rIns="87080" bIns="87080" numCol="1" spcCol="48985" rtlCol="0" anchor="ctr">
            <a:spAutoFit/>
          </a:bodyPr>
          <a:lstStyle/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ЦТР «Гуманитарные технологии» основан в 1996 году на базе факультета психологии МГУ им. М.В. Ломоносова.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Научный руководитель Центра – профессор МГУ, доктор психологических наук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А.Г.Шмелев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один из ведущих российских специалистов в областях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тестологии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 и 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психометрики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Центр является признанным лидером российского рынка образования в сфере профориентационной диагностики и карьерного консультирования, разработки и внедрения методик оценки и развития профессионально важных компетенций, проведения развивающих и обучающих программ.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67" r="20653" b="10919"/>
          <a:stretch/>
        </p:blipFill>
        <p:spPr>
          <a:xfrm>
            <a:off x="447922" y="407495"/>
            <a:ext cx="290613" cy="41729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25306C6-61AE-4511-8A1E-750AF9EA4E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49134"/>
            <a:ext cx="9144000" cy="164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785620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663" y="804040"/>
            <a:ext cx="6331667" cy="167114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ЦТР «Гуманитарные технологии»</a:t>
            </a:r>
            <a:b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</a:br>
            <a:r>
              <a:rPr lang="ru-RU" sz="3600" b="1" dirty="0" smtClean="0">
                <a:solidFill>
                  <a:srgbClr val="060E9F"/>
                </a:solidFill>
                <a:latin typeface="Arial Narrow" panose="020B0606020202030204" pitchFamily="34" charset="0"/>
                <a:ea typeface="Arial"/>
                <a:cs typeface="Arial"/>
                <a:sym typeface="Arial"/>
              </a:rPr>
              <a:t>г. Уфа</a:t>
            </a:r>
            <a:endParaRPr lang="ru-RU" sz="3600" b="1" dirty="0">
              <a:solidFill>
                <a:srgbClr val="060E9F"/>
              </a:solidFill>
              <a:latin typeface="Arial Narrow" panose="020B06060202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3429000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г. Уфа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Верхнеторговая</a:t>
            </a:r>
            <a:r>
              <a:rPr lang="ru-RU" sz="3200" dirty="0" smtClean="0"/>
              <a:t> 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плошадь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Гостиный двор  2 этаж 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(вход со стороны К.Маркса)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Тел. +7 927-329-64-86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+7 987-136-39-06</a:t>
            </a:r>
          </a:p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УМСО – напротив зала «РАМИ ГАРИПОВ»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67" r="20653" b="10919"/>
          <a:stretch/>
        </p:blipFill>
        <p:spPr>
          <a:xfrm>
            <a:off x="500034" y="1142984"/>
            <a:ext cx="290613" cy="417295"/>
          </a:xfrm>
          <a:prstGeom prst="rect">
            <a:avLst/>
          </a:prstGeom>
        </p:spPr>
      </p:pic>
      <p:pic>
        <p:nvPicPr>
          <p:cNvPr id="6" name="Рисунок 5" descr="30416b7212a3dce0491160227dad1f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285728"/>
            <a:ext cx="228600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выбора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Макро-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Государство 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Общество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Реальная экономика (рынок)</a:t>
            </a:r>
          </a:p>
          <a:p>
            <a:r>
              <a:rPr lang="ru-RU" dirty="0" smtClean="0"/>
              <a:t>Микро-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Ближайшее окружение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</a:rPr>
              <a:t>Я сам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Внешние факторы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 smtClean="0">
                <a:solidFill>
                  <a:srgbClr val="FF0000"/>
                </a:solidFill>
              </a:rPr>
              <a:t>Государство 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Общество</a:t>
            </a:r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Реальная экономика (рынок)</a:t>
            </a:r>
            <a:endParaRPr lang="ru-RU" dirty="0" smtClean="0"/>
          </a:p>
          <a:p>
            <a:pPr lvl="1"/>
            <a:r>
              <a:rPr lang="ru-RU" dirty="0" smtClean="0">
                <a:solidFill>
                  <a:srgbClr val="FF0000"/>
                </a:solidFill>
              </a:rPr>
              <a:t>Ближайшее окружение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Экономика</a:t>
            </a:r>
          </a:p>
          <a:p>
            <a:r>
              <a:rPr lang="ru-RU" dirty="0" smtClean="0"/>
              <a:t>Социальная политика</a:t>
            </a:r>
          </a:p>
          <a:p>
            <a:r>
              <a:rPr lang="ru-RU" dirty="0" smtClean="0"/>
              <a:t>«Коррекция» общественных настроений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Мода</a:t>
            </a:r>
          </a:p>
          <a:p>
            <a:pPr lvl="1"/>
            <a:r>
              <a:rPr lang="ru-RU" dirty="0" smtClean="0"/>
              <a:t>СМИ</a:t>
            </a:r>
          </a:p>
          <a:p>
            <a:pPr lvl="1"/>
            <a:r>
              <a:rPr lang="ru-RU" dirty="0" smtClean="0"/>
              <a:t>Субкультура (возраст, регион и др.)</a:t>
            </a:r>
          </a:p>
          <a:p>
            <a:r>
              <a:rPr lang="ru-RU" dirty="0" smtClean="0"/>
              <a:t>Общественная оценка приоритетов развития экономики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Ближайшее окружение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</a:p>
          <a:p>
            <a:pPr lvl="1"/>
            <a:r>
              <a:rPr lang="ru-RU" dirty="0" smtClean="0"/>
              <a:t>Опыт</a:t>
            </a:r>
          </a:p>
          <a:p>
            <a:pPr lvl="1"/>
            <a:r>
              <a:rPr lang="ru-RU" dirty="0" smtClean="0"/>
              <a:t>«Экспертиза»</a:t>
            </a:r>
          </a:p>
          <a:p>
            <a:pPr lvl="1"/>
            <a:r>
              <a:rPr lang="ru-RU" dirty="0" smtClean="0"/>
              <a:t>Чисто субъективные факторы</a:t>
            </a: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Экономист</a:t>
            </a:r>
          </a:p>
          <a:p>
            <a:r>
              <a:rPr lang="ru-RU" dirty="0" smtClean="0"/>
              <a:t>Юрист</a:t>
            </a:r>
          </a:p>
          <a:p>
            <a:r>
              <a:rPr lang="ru-RU" dirty="0" smtClean="0"/>
              <a:t>Инженер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9175" y="328613"/>
            <a:ext cx="1149350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688138" y="6361113"/>
            <a:ext cx="2355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Центр Тестирования и развития</a:t>
            </a:r>
          </a:p>
          <a:p>
            <a:pPr algn="r"/>
            <a:r>
              <a:rPr lang="ru-RU" sz="1200" b="1" dirty="0">
                <a:solidFill>
                  <a:srgbClr val="F18023"/>
                </a:solidFill>
                <a:latin typeface="Calibri" pitchFamily="34" charset="0"/>
              </a:rPr>
              <a:t>«Гуманитарные Технологии»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397</Words>
  <Application>Microsoft Office PowerPoint</Application>
  <PresentationFormat>Экран (4:3)</PresentationFormat>
  <Paragraphs>119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Как не ошибиться при выборе профессии?</vt:lpstr>
      <vt:lpstr>Слайд 2</vt:lpstr>
      <vt:lpstr>ЦТР «Гуманитарные технологии» г. Уфа</vt:lpstr>
      <vt:lpstr>Факторы выбора</vt:lpstr>
      <vt:lpstr>Внешние факторы</vt:lpstr>
      <vt:lpstr>Государство</vt:lpstr>
      <vt:lpstr>Общество</vt:lpstr>
      <vt:lpstr>Ближайшее окружение</vt:lpstr>
      <vt:lpstr>Примеры</vt:lpstr>
      <vt:lpstr>Я сам</vt:lpstr>
      <vt:lpstr>Физические характеристки</vt:lpstr>
      <vt:lpstr>Интересы</vt:lpstr>
      <vt:lpstr>Способности</vt:lpstr>
      <vt:lpstr>Личностные черты</vt:lpstr>
      <vt:lpstr>Слайд 15</vt:lpstr>
      <vt:lpstr>Рынок как основа</vt:lpstr>
      <vt:lpstr>Мой выбор (призвание)</vt:lpstr>
      <vt:lpstr>Компромисс возможен?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Вячеслав</dc:creator>
  <cp:lastModifiedBy>306</cp:lastModifiedBy>
  <cp:revision>8</cp:revision>
  <dcterms:created xsi:type="dcterms:W3CDTF">2018-11-05T10:12:26Z</dcterms:created>
  <dcterms:modified xsi:type="dcterms:W3CDTF">2018-11-09T02:15:44Z</dcterms:modified>
</cp:coreProperties>
</file>