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9" r:id="rId1"/>
    <p:sldMasterId id="2147483809" r:id="rId2"/>
  </p:sldMasterIdLst>
  <p:notesMasterIdLst>
    <p:notesMasterId r:id="rId19"/>
  </p:notesMasterIdLst>
  <p:handoutMasterIdLst>
    <p:handoutMasterId r:id="rId20"/>
  </p:handoutMasterIdLst>
  <p:sldIdLst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5143500" type="screen16x9"/>
  <p:notesSz cx="6858000" cy="9144000"/>
  <p:defaultTextStyle>
    <a:defPPr>
      <a:defRPr lang="en-US"/>
    </a:defPPr>
    <a:lvl1pPr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indent="1143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indent="2286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indent="3429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indent="4572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7D7D"/>
    <a:srgbClr val="1F1F1F"/>
    <a:srgbClr val="494949"/>
    <a:srgbClr val="1F497D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5258" autoAdjust="0"/>
  </p:normalViewPr>
  <p:slideViewPr>
    <p:cSldViewPr snapToGrid="0">
      <p:cViewPr>
        <p:scale>
          <a:sx n="92" d="100"/>
          <a:sy n="92" d="100"/>
        </p:scale>
        <p:origin x="-58" y="16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notesViewPr>
    <p:cSldViewPr snapToGrid="0">
      <p:cViewPr varScale="1">
        <p:scale>
          <a:sx n="57" d="100"/>
          <a:sy n="57" d="100"/>
        </p:scale>
        <p:origin x="28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CF931-397C-4E85-9083-4FE93874B36E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5920FC4-7E89-4FC2-A1D5-B74FC57E1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5770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A908F94-6533-4781-A49F-7016BDC41F1F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52E7A8-8C62-4441-9755-226CB5FE1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403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F3E72D-9861-4A4F-B7DB-B0E157FCC56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52E7A8-8C62-4441-9755-226CB5FE1B9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374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3398"/>
            <a:ext cx="6858000" cy="17907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C1641-2221-477D-A855-8949D0383A96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7C46D-A56E-45AC-B193-59B3E0014F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796E6-16F4-48B5-983A-C773910AB32B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06A17-1285-466B-8F49-0792A789CE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0271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0272"/>
            <a:ext cx="5800725" cy="43588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EB774-C1D3-4CAC-8E39-4F0623E83867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C5913-7193-4D2B-8B0E-C2771D8D2B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45E11-3783-4B4C-B309-E3204CF2C2AC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EECAE-6588-4361-A13C-AA8651FB35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D80E5-6270-496B-B920-0EABC942644F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7A398-6E65-42F5-A561-C62A69B46E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A2780-F4AF-4284-837E-B990A2F3DF8A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52503-6724-4E2F-9116-8BED6B4A5C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17F8C-5D4B-41DA-B9D8-7B08E1384996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050A-AF2B-415F-A14C-09B2567747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8B948-BBF9-4D52-B7A2-ADF90B33F90B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C5C8-D9D2-4CBA-B637-5300EC07CA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E4FE7-376D-4E8E-9CB7-08A93013B3C2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979FE-9FE6-4DEC-8EEA-D1320D825A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30F04-D026-4B1B-B1C7-C38CC40FA0E1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85F4F-6919-4EAB-B24F-2D70C80FFD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A59AB-80E5-4661-9465-559F99A2152D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2FC76-F759-47D0-8453-7FAF7AEED2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475ED-7498-429D-A826-0C51BB41AF10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71D73-7AA2-44E2-978C-68ABC87D8A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3449D-3342-4E75-A6AD-3EF4707BB58B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72195-1476-4F45-98A5-1EC20F824F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EBAA0-7C50-46ED-804F-B57651B307DF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E49EB-7770-43A1-AA6F-C7EAB605DD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B334D-2A39-4D52-9C3D-FD11C0F6B70C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C891C-59C2-4DD4-85D6-D225DB9C24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4317"/>
            <a:ext cx="7886700" cy="2138406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14475"/>
            <a:ext cx="7886700" cy="11251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F5D9B-0C98-4AD1-9A33-E1EE5EF7D772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2EA0A-5285-4CD1-9409-5202374208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37160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160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BE129-7942-4080-BBEE-3852C6CD69CA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53096-5097-4DFC-9E77-ED331C0985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261388"/>
            <a:ext cx="3867150" cy="619274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1880663"/>
            <a:ext cx="3867150" cy="27603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388"/>
            <a:ext cx="3886201" cy="619274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663"/>
            <a:ext cx="3886201" cy="27603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EBE8D-9578-4EB3-9E9E-E900C628A175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BD5E9-3FCB-4394-8710-CB53A973D6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A924D-58E2-4EF7-8D04-7CB850190B93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D734E-5942-4551-BD6D-54BEF018E3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ED222-7FE8-4034-900B-FF36F4394C7C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E9EE9-4711-478E-B8FD-936FE91D5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948940" cy="1200148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2950"/>
            <a:ext cx="4629150" cy="3657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49"/>
            <a:ext cx="2948940" cy="28575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052A2-55D7-48BE-832F-D1C3A41F6E30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AC5CF-B059-42AB-BE10-00543267CD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948940" cy="120015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742950"/>
            <a:ext cx="4629150" cy="36576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50"/>
            <a:ext cx="2948940" cy="28575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CC7CD-13C0-4C40-82BD-A9D0840C7EAA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0275B-4E04-4E76-B9FE-77FF3BE110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33413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3413" y="1371600"/>
            <a:ext cx="78867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F21A9D-3945-402B-9C16-013C074E49AB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4767263"/>
            <a:ext cx="20574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162B1B-0527-49FB-8CE9-96A923E7AB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19" r:id="rId2"/>
    <p:sldLayoutId id="2147483818" r:id="rId3"/>
    <p:sldLayoutId id="2147483817" r:id="rId4"/>
    <p:sldLayoutId id="2147483816" r:id="rId5"/>
    <p:sldLayoutId id="2147483815" r:id="rId6"/>
    <p:sldLayoutId id="2147483814" r:id="rId7"/>
    <p:sldLayoutId id="2147483813" r:id="rId8"/>
    <p:sldLayoutId id="2147483812" r:id="rId9"/>
    <p:sldLayoutId id="2147483811" r:id="rId10"/>
    <p:sldLayoutId id="214748381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B79024-BB8C-48D0-9250-44FE58BF792A}" type="datetime1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85C64F-E94D-4EEF-8254-D37A59365C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0" r:id="rId2"/>
    <p:sldLayoutId id="2147483829" r:id="rId3"/>
    <p:sldLayoutId id="2147483828" r:id="rId4"/>
    <p:sldLayoutId id="2147483827" r:id="rId5"/>
    <p:sldLayoutId id="2147483826" r:id="rId6"/>
    <p:sldLayoutId id="2147483825" r:id="rId7"/>
    <p:sldLayoutId id="2147483824" r:id="rId8"/>
    <p:sldLayoutId id="2147483823" r:id="rId9"/>
    <p:sldLayoutId id="2147483822" r:id="rId10"/>
    <p:sldLayoutId id="214748382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>
          <a:xfrm>
            <a:off x="287338" y="246063"/>
            <a:ext cx="8488362" cy="1677987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latin typeface="Arial" charset="0"/>
                <a:cs typeface="Times New Roman" pitchFamily="18" charset="0"/>
              </a:rPr>
              <a:t>Логопедическая  работа для успешной социализации ребенка с ЗПР  в общеобразовательном учреждении</a:t>
            </a:r>
            <a:endParaRPr lang="ru-RU" sz="3200" b="1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213" y="2373313"/>
            <a:ext cx="8737600" cy="2495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</a:pPr>
            <a:r>
              <a:rPr lang="ru-RU" sz="2600" smtClean="0">
                <a:latin typeface="Arial" charset="0"/>
                <a:cs typeface="Arial" charset="0"/>
              </a:rPr>
              <a:t>Сапожникова Милана Ириковна</a:t>
            </a:r>
          </a:p>
          <a:p>
            <a:pPr eaLnBrk="1" hangingPunct="1">
              <a:lnSpc>
                <a:spcPct val="70000"/>
              </a:lnSpc>
            </a:pPr>
            <a:endParaRPr lang="ru-RU" sz="26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70000"/>
              </a:lnSpc>
            </a:pPr>
            <a:r>
              <a:rPr lang="ru-RU" sz="2600" smtClean="0">
                <a:latin typeface="Arial" charset="0"/>
                <a:cs typeface="Arial" charset="0"/>
              </a:rPr>
              <a:t>       Шмелева Светлана Александровна </a:t>
            </a:r>
          </a:p>
          <a:p>
            <a:pPr eaLnBrk="1" hangingPunct="1">
              <a:lnSpc>
                <a:spcPct val="70000"/>
              </a:lnSpc>
            </a:pPr>
            <a:endParaRPr lang="ru-RU" sz="2600" smtClean="0"/>
          </a:p>
          <a:p>
            <a:pPr eaLnBrk="1" hangingPunct="1">
              <a:lnSpc>
                <a:spcPct val="70000"/>
              </a:lnSpc>
            </a:pPr>
            <a:r>
              <a:rPr lang="ru-RU" i="1" smtClean="0">
                <a:latin typeface="Arial" charset="0"/>
              </a:rPr>
              <a:t>учителя –логопеды МБОУ  «Школа №45 </a:t>
            </a:r>
          </a:p>
          <a:p>
            <a:pPr eaLnBrk="1" hangingPunct="1">
              <a:lnSpc>
                <a:spcPct val="70000"/>
              </a:lnSpc>
            </a:pPr>
            <a:r>
              <a:rPr lang="ru-RU" i="1" smtClean="0">
                <a:latin typeface="Arial" charset="0"/>
              </a:rPr>
              <a:t>с углубленным изучением отдельных предметов» </a:t>
            </a:r>
          </a:p>
          <a:p>
            <a:pPr eaLnBrk="1" hangingPunct="1">
              <a:lnSpc>
                <a:spcPct val="70000"/>
              </a:lnSpc>
            </a:pPr>
            <a:r>
              <a:rPr lang="ru-RU" i="1" smtClean="0">
                <a:latin typeface="Arial" charset="0"/>
              </a:rPr>
              <a:t>городского округа город Уфа РБ</a:t>
            </a:r>
          </a:p>
          <a:p>
            <a:pPr eaLnBrk="1" hangingPunct="1">
              <a:lnSpc>
                <a:spcPct val="70000"/>
              </a:lnSpc>
            </a:pPr>
            <a:r>
              <a:rPr lang="ru-RU" sz="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ъект 2"/>
          <p:cNvSpPr>
            <a:spLocks noGrp="1"/>
          </p:cNvSpPr>
          <p:nvPr>
            <p:ph idx="1"/>
          </p:nvPr>
        </p:nvSpPr>
        <p:spPr>
          <a:xfrm>
            <a:off x="139700" y="203200"/>
            <a:ext cx="8839200" cy="4826000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3600" dirty="0" smtClean="0"/>
              <a:t>                                   </a:t>
            </a:r>
            <a:r>
              <a:rPr lang="ru-RU" sz="5400" dirty="0" smtClean="0">
                <a:latin typeface="Arial" charset="0"/>
                <a:cs typeface="Arial" charset="0"/>
              </a:rPr>
              <a:t>под-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5400" dirty="0" smtClean="0">
                <a:latin typeface="Arial" charset="0"/>
                <a:cs typeface="Arial" charset="0"/>
              </a:rPr>
              <a:t>       по-                      с-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5400" dirty="0">
                <a:latin typeface="Arial" charset="0"/>
                <a:cs typeface="Arial" charset="0"/>
              </a:rPr>
              <a:t>р</a:t>
            </a:r>
            <a:r>
              <a:rPr lang="ru-RU" sz="5400" dirty="0" smtClean="0">
                <a:latin typeface="Arial" charset="0"/>
                <a:cs typeface="Arial" charset="0"/>
              </a:rPr>
              <a:t>аз-         РЕЗАТЬ             у-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5400" dirty="0" smtClean="0">
                <a:latin typeface="Arial" charset="0"/>
                <a:cs typeface="Arial" charset="0"/>
              </a:rPr>
              <a:t>       про-        </a:t>
            </a:r>
            <a:r>
              <a:rPr lang="ru-RU" sz="6600" dirty="0" smtClean="0">
                <a:latin typeface="Arial" charset="0"/>
                <a:cs typeface="Arial" charset="0"/>
              </a:rPr>
              <a:t>         </a:t>
            </a:r>
            <a:r>
              <a:rPr lang="ru-RU" sz="5400" dirty="0" smtClean="0">
                <a:latin typeface="Arial" charset="0"/>
                <a:cs typeface="Arial" charset="0"/>
              </a:rPr>
              <a:t>вы-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6600" dirty="0" smtClean="0">
                <a:latin typeface="Arial" charset="0"/>
                <a:cs typeface="Arial" charset="0"/>
              </a:rPr>
              <a:t>               </a:t>
            </a:r>
            <a:r>
              <a:rPr lang="ru-RU" sz="5400" dirty="0" smtClean="0">
                <a:latin typeface="Arial" charset="0"/>
                <a:cs typeface="Arial" charset="0"/>
              </a:rPr>
              <a:t>на-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EBD96B-DDD6-4D74-8820-D642553FFA9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ъект 2"/>
          <p:cNvSpPr>
            <a:spLocks noGrp="1"/>
          </p:cNvSpPr>
          <p:nvPr>
            <p:ph idx="1"/>
          </p:nvPr>
        </p:nvSpPr>
        <p:spPr>
          <a:xfrm>
            <a:off x="228600" y="127000"/>
            <a:ext cx="5018088" cy="4851400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6600" dirty="0" smtClean="0">
                <a:latin typeface="Arial" charset="0"/>
                <a:cs typeface="Arial" charset="0"/>
              </a:rPr>
              <a:t>на                       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6600" dirty="0" smtClean="0">
                <a:latin typeface="Arial" charset="0"/>
                <a:cs typeface="Arial" charset="0"/>
              </a:rPr>
              <a:t>от  + резать     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6600" dirty="0" smtClean="0">
                <a:latin typeface="Arial" charset="0"/>
                <a:cs typeface="Arial" charset="0"/>
              </a:rPr>
              <a:t>с                      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6600" dirty="0" smtClean="0">
                <a:latin typeface="Arial" charset="0"/>
                <a:cs typeface="Arial" charset="0"/>
              </a:rPr>
              <a:t>пере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270500" y="139700"/>
            <a:ext cx="3690938" cy="48514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l">
              <a:defRPr/>
            </a:pPr>
            <a:r>
              <a:rPr lang="ru-RU" sz="6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косы                                </a:t>
            </a:r>
            <a:r>
              <a:rPr lang="ru-RU" sz="6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цветы</a:t>
            </a:r>
          </a:p>
          <a:p>
            <a:pPr algn="l">
              <a:defRPr/>
            </a:pPr>
            <a:r>
              <a:rPr lang="ru-RU" sz="6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веревку</a:t>
            </a:r>
          </a:p>
          <a:p>
            <a:pPr algn="l">
              <a:defRPr/>
            </a:pPr>
            <a:r>
              <a:rPr lang="ru-RU" sz="6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6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хлеб </a:t>
            </a:r>
            <a:endParaRPr lang="en-US" sz="6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55" y="228599"/>
            <a:ext cx="1343025" cy="481099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Она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1854200" y="238990"/>
            <a:ext cx="3226955" cy="476942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под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с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у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вы  + резал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на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пере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ru-RU" sz="4500" dirty="0" smtClean="0">
                <a:latin typeface="Arial" charset="0"/>
                <a:cs typeface="Arial" charset="0"/>
              </a:rPr>
              <a:t>про</a:t>
            </a:r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388E6-A002-41BF-BCA7-C9BFC463F93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5249790" y="323850"/>
            <a:ext cx="3632346" cy="45005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ru-RU" sz="7200"/>
              <a:t>  </a:t>
            </a:r>
          </a:p>
          <a:p>
            <a:endParaRPr lang="ru-RU" sz="7200"/>
          </a:p>
          <a:p>
            <a:endParaRPr lang="ru-RU" sz="7200"/>
          </a:p>
          <a:p>
            <a:endParaRPr lang="ru-RU" sz="72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7050" y="323850"/>
            <a:ext cx="1192212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5123" y="323850"/>
            <a:ext cx="1497013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584325"/>
            <a:ext cx="1485901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41683" y="1590314"/>
            <a:ext cx="151923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1" y="2671763"/>
            <a:ext cx="1485900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5123" y="2682875"/>
            <a:ext cx="1497013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56087" y="3884613"/>
            <a:ext cx="15303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7038"/>
            <a:ext cx="3505200" cy="432276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.Сначала ровно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.Затем   аккуратно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 мелко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Наконец точно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2500" y="434975"/>
            <a:ext cx="2463800" cy="43148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с(резать)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по(резать)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вы(резать)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ru-RU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от(резать)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2BE97-C313-47B2-9A66-DB2296A4284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419100"/>
            <a:ext cx="2971800" cy="4362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ru-RU" dirty="0">
                <a:cs typeface="+mn-cs"/>
              </a:rPr>
              <a:t> </a:t>
            </a:r>
            <a:r>
              <a:rPr lang="ru-RU" sz="3300" dirty="0">
                <a:cs typeface="+mn-cs"/>
              </a:rPr>
              <a:t>отдельные лучики</a:t>
            </a:r>
            <a:endParaRPr lang="ru-RU" sz="1200" dirty="0">
              <a:cs typeface="+mn-cs"/>
            </a:endParaRPr>
          </a:p>
          <a:p>
            <a:pPr>
              <a:defRPr/>
            </a:pPr>
            <a:endParaRPr lang="ru-RU" sz="1500" dirty="0">
              <a:cs typeface="+mn-cs"/>
            </a:endParaRPr>
          </a:p>
          <a:p>
            <a:pPr>
              <a:defRPr/>
            </a:pPr>
            <a:r>
              <a:rPr lang="ru-RU" sz="3300" dirty="0">
                <a:cs typeface="+mn-cs"/>
              </a:rPr>
              <a:t>кусок бумаги</a:t>
            </a:r>
          </a:p>
          <a:p>
            <a:pPr>
              <a:defRPr/>
            </a:pPr>
            <a:endParaRPr lang="ru-RU" sz="3300" dirty="0">
              <a:cs typeface="+mn-cs"/>
            </a:endParaRPr>
          </a:p>
          <a:p>
            <a:pPr>
              <a:defRPr/>
            </a:pPr>
            <a:r>
              <a:rPr lang="ru-RU" sz="3300" dirty="0">
                <a:cs typeface="+mn-cs"/>
              </a:rPr>
              <a:t>полоски</a:t>
            </a:r>
          </a:p>
          <a:p>
            <a:pPr>
              <a:defRPr/>
            </a:pPr>
            <a:endParaRPr lang="ru-RU" sz="3300" dirty="0">
              <a:cs typeface="+mn-cs"/>
            </a:endParaRPr>
          </a:p>
          <a:p>
            <a:pPr>
              <a:defRPr/>
            </a:pPr>
            <a:r>
              <a:rPr lang="ru-RU" sz="3300" dirty="0">
                <a:cs typeface="+mn-cs"/>
              </a:rPr>
              <a:t>круг</a:t>
            </a:r>
          </a:p>
          <a:p>
            <a:pPr>
              <a:defRPr/>
            </a:pPr>
            <a:endParaRPr lang="ru-RU" sz="3300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165100" y="101600"/>
            <a:ext cx="8350250" cy="914400"/>
          </a:xfrm>
        </p:spPr>
        <p:txBody>
          <a:bodyPr/>
          <a:lstStyle/>
          <a:p>
            <a:pPr eaLnBrk="1" hangingPunct="1"/>
            <a:r>
              <a:rPr lang="ru-RU" sz="5000" dirty="0" smtClean="0">
                <a:latin typeface="Arial" charset="0"/>
                <a:cs typeface="Arial" charset="0"/>
              </a:rPr>
              <a:t>Полученный рассказ:</a:t>
            </a:r>
          </a:p>
        </p:txBody>
      </p:sp>
      <p:sp>
        <p:nvSpPr>
          <p:cNvPr id="41986" name="Объект 2"/>
          <p:cNvSpPr>
            <a:spLocks noGrp="1"/>
          </p:cNvSpPr>
          <p:nvPr>
            <p:ph idx="1"/>
          </p:nvPr>
        </p:nvSpPr>
        <p:spPr>
          <a:xfrm>
            <a:off x="152401" y="977900"/>
            <a:ext cx="5178136" cy="398895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Arial" charset="0"/>
                <a:cs typeface="Arial" charset="0"/>
              </a:rPr>
              <a:t>Сначала ровно отрезать кусок бумаги.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dirty="0" smtClean="0">
                <a:latin typeface="Arial" charset="0"/>
                <a:cs typeface="Arial" charset="0"/>
              </a:rPr>
              <a:t>Затем аккуратно вырезать круг.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dirty="0" smtClean="0">
                <a:latin typeface="Arial" charset="0"/>
                <a:cs typeface="Arial" charset="0"/>
              </a:rPr>
              <a:t>Потом мелко порезать полоски.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3200" dirty="0" smtClean="0">
                <a:latin typeface="Arial" charset="0"/>
                <a:cs typeface="Arial" charset="0"/>
              </a:rPr>
              <a:t>Наконец точно срезать отдельные лучики.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A6BE43-6545-4668-A873-0AE70742F75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664" y="1122217"/>
            <a:ext cx="3387435" cy="3356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МБОУ «Школа № 45 с углубленным изучением отдельных предметов» городского округа город Уфа Республики Башкортостан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91145"/>
            <a:ext cx="7886700" cy="253538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Рамазанов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Раиль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Рифгатович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директор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Телефон, факс: +</a:t>
            </a:r>
            <a:r>
              <a:rPr lang="ru-RU" sz="2800" dirty="0"/>
              <a:t> (347) </a:t>
            </a:r>
            <a:r>
              <a:rPr lang="ru-RU" sz="2800" dirty="0" smtClean="0"/>
              <a:t>272–11–80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Адрес: 450076, г. Уфа, ул. Пушкина, 67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mail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mschool45ufa@yandex.ru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  <a:r>
              <a:rPr lang="en-US" sz="28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en-US" sz="28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skola-45.ru</a:t>
            </a:r>
            <a:endParaRPr lang="ru-RU" sz="2800" u="sng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7A398-6E65-42F5-A561-C62A69B46E0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08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Благодарим  </a:t>
            </a:r>
          </a:p>
          <a:p>
            <a:pPr marL="0" indent="0" algn="ctr">
              <a:buNone/>
            </a:pPr>
            <a:r>
              <a:rPr lang="ru-RU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  <a:endParaRPr lang="ru-RU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7A398-6E65-42F5-A561-C62A69B46E0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27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7524" y="750627"/>
            <a:ext cx="5061329" cy="147395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ель логопедической работы  с ребенком  с ЗПР</a:t>
            </a:r>
            <a:r>
              <a:rPr lang="ru-RU" kern="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ru-RU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r>
              <a:rPr lang="ru-RU" kern="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ru-RU" kern="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sz="15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5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900" b="1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выбор оптимальных путей по коррекции речевых нарушений, способствующих успешной адаптации и интеграции его в социуме</a:t>
            </a:r>
            <a:r>
              <a:rPr lang="ru-RU" sz="1900" b="1" kern="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500" b="1" kern="0" dirty="0">
                <a:solidFill>
                  <a:srgbClr val="49494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500" b="1" kern="0" dirty="0">
                <a:solidFill>
                  <a:srgbClr val="49494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1500" b="1" dirty="0">
              <a:solidFill>
                <a:srgbClr val="49494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408" b="18408"/>
          <a:stretch>
            <a:fillRect/>
          </a:stretch>
        </p:blipFill>
        <p:spPr>
          <a:xfrm>
            <a:off x="5322627" y="420688"/>
            <a:ext cx="3526098" cy="4189412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122829" y="2070621"/>
            <a:ext cx="4933123" cy="2706095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14000"/>
              </a:lnSpc>
              <a:spcAft>
                <a:spcPts val="0"/>
              </a:spcAft>
              <a:defRPr/>
            </a:pPr>
            <a:r>
              <a:rPr lang="ru-RU" kern="0" dirty="0">
                <a:solidFill>
                  <a:srgbClr val="000000"/>
                </a:solidFill>
                <a:ea typeface="Times New Roman"/>
                <a:cs typeface="Times New Roman"/>
              </a:rPr>
              <a:t> </a:t>
            </a:r>
            <a:r>
              <a:rPr lang="ru-RU" sz="18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 </a:t>
            </a:r>
            <a:r>
              <a:rPr lang="ru-RU" sz="1800" kern="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Задачи логопедического работы</a:t>
            </a:r>
            <a:r>
              <a:rPr lang="ru-RU" sz="2100" b="1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100" b="1" kern="1400" dirty="0"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114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342900" algn="l"/>
              </a:tabLst>
              <a:defRPr/>
            </a:pPr>
            <a:r>
              <a:rPr lang="ru-RU" sz="1800" b="1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Общее речевое развитие школьников</a:t>
            </a:r>
            <a:endParaRPr lang="ru-RU" sz="1800" b="1" kern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114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342900" algn="l"/>
              </a:tabLst>
              <a:defRPr/>
            </a:pPr>
            <a:r>
              <a:rPr lang="ru-RU" sz="1800" b="1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Формирование речевых предпосылок к усвоению грамоты, программы по письму, развитию речи и другим предметам</a:t>
            </a:r>
            <a:endParaRPr lang="ru-RU" sz="1800" b="1" kern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114000"/>
              </a:lnSpc>
              <a:spcAft>
                <a:spcPts val="0"/>
              </a:spcAft>
              <a:buSzPts val="1000"/>
              <a:buFont typeface="Wingdings" panose="05000000000000000000" pitchFamily="2" charset="2"/>
              <a:buChar char="Ø"/>
              <a:tabLst>
                <a:tab pos="342900" algn="l"/>
              </a:tabLst>
              <a:defRPr/>
            </a:pPr>
            <a:r>
              <a:rPr lang="ru-RU" sz="1800" b="1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Успешная социализация дете</a:t>
            </a:r>
            <a:r>
              <a:rPr lang="ru-RU" sz="1500" b="1" kern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й</a:t>
            </a:r>
            <a:endParaRPr 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0F8C3-9DC8-4A87-8B7B-F61FA2CFE187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90513" y="274638"/>
            <a:ext cx="8416758" cy="993775"/>
          </a:xfrm>
        </p:spPr>
        <p:txBody>
          <a:bodyPr/>
          <a:lstStyle/>
          <a:p>
            <a:pPr algn="ctr" eaLnBrk="1" hangingPunct="1"/>
            <a:r>
              <a:rPr lang="ru-RU" dirty="0" smtClean="0"/>
              <a:t>Направления логопедического сопровождения</a:t>
            </a:r>
          </a:p>
        </p:txBody>
      </p:sp>
      <p:sp>
        <p:nvSpPr>
          <p:cNvPr id="3" name="Овал 2"/>
          <p:cNvSpPr/>
          <p:nvPr/>
        </p:nvSpPr>
        <p:spPr>
          <a:xfrm>
            <a:off x="290512" y="1515470"/>
            <a:ext cx="4063124" cy="13232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Диагностическое</a:t>
            </a:r>
          </a:p>
        </p:txBody>
      </p:sp>
      <p:sp>
        <p:nvSpPr>
          <p:cNvPr id="4" name="Овал 3"/>
          <p:cNvSpPr/>
          <p:nvPr/>
        </p:nvSpPr>
        <p:spPr>
          <a:xfrm>
            <a:off x="290513" y="3138985"/>
            <a:ext cx="4063123" cy="13472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Коррекционно-развивающее</a:t>
            </a:r>
          </a:p>
        </p:txBody>
      </p:sp>
      <p:sp>
        <p:nvSpPr>
          <p:cNvPr id="5" name="Овал 4"/>
          <p:cNvSpPr/>
          <p:nvPr/>
        </p:nvSpPr>
        <p:spPr>
          <a:xfrm>
            <a:off x="4490114" y="1515470"/>
            <a:ext cx="4198606" cy="13232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Консультативное</a:t>
            </a:r>
          </a:p>
        </p:txBody>
      </p:sp>
      <p:sp>
        <p:nvSpPr>
          <p:cNvPr id="6" name="Овал 5"/>
          <p:cNvSpPr/>
          <p:nvPr/>
        </p:nvSpPr>
        <p:spPr>
          <a:xfrm>
            <a:off x="4490114" y="3138985"/>
            <a:ext cx="4217157" cy="13472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Информационно-просветительское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11B84-A29B-4798-8ED0-B8C6E0FBBBD8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85738" y="0"/>
            <a:ext cx="3995737" cy="1590675"/>
          </a:xfrm>
        </p:spPr>
        <p:txBody>
          <a:bodyPr/>
          <a:lstStyle/>
          <a:p>
            <a:pPr eaLnBrk="1" hangingPunct="1"/>
            <a:r>
              <a:rPr lang="ru-RU" sz="2500" b="1" dirty="0" smtClean="0">
                <a:latin typeface="Arial" charset="0"/>
                <a:cs typeface="Arial" charset="0"/>
              </a:rPr>
              <a:t>Логопедическая диагностика детей </a:t>
            </a:r>
            <a:br>
              <a:rPr lang="ru-RU" sz="2500" b="1" dirty="0" smtClean="0">
                <a:latin typeface="Arial" charset="0"/>
                <a:cs typeface="Arial" charset="0"/>
              </a:rPr>
            </a:br>
            <a:r>
              <a:rPr lang="ru-RU" sz="2500" b="1" dirty="0" smtClean="0">
                <a:latin typeface="Arial" charset="0"/>
                <a:cs typeface="Arial" charset="0"/>
              </a:rPr>
              <a:t>с ЗПР:</a:t>
            </a:r>
            <a:r>
              <a:rPr lang="ru-RU" b="1" dirty="0" smtClean="0">
                <a:latin typeface="Arial" charset="0"/>
                <a:cs typeface="Arial" charset="0"/>
              </a:rPr>
              <a:t/>
            </a:r>
            <a:br>
              <a:rPr lang="ru-RU" b="1" dirty="0" smtClean="0">
                <a:latin typeface="Arial" charset="0"/>
                <a:cs typeface="Arial" charset="0"/>
              </a:rPr>
            </a:br>
            <a:endParaRPr lang="ru-RU" dirty="0" smtClean="0">
              <a:latin typeface="Arial" charset="0"/>
              <a:cs typeface="Arial" charset="0"/>
            </a:endParaRPr>
          </a:p>
        </p:txBody>
      </p:sp>
      <p:pic>
        <p:nvPicPr>
          <p:cNvPr id="31746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3175" y="322263"/>
            <a:ext cx="4864100" cy="4240212"/>
          </a:xfrm>
        </p:spPr>
      </p:pic>
      <p:sp>
        <p:nvSpPr>
          <p:cNvPr id="31747" name="Текст 3"/>
          <p:cNvSpPr>
            <a:spLocks noGrp="1"/>
          </p:cNvSpPr>
          <p:nvPr>
            <p:ph type="body" sz="half" idx="2"/>
          </p:nvPr>
        </p:nvSpPr>
        <p:spPr>
          <a:xfrm>
            <a:off x="190500" y="1247775"/>
            <a:ext cx="3084513" cy="2708275"/>
          </a:xfrm>
        </p:spPr>
        <p:txBody>
          <a:bodyPr/>
          <a:lstStyle/>
          <a:p>
            <a:pPr eaLnBrk="1" hangingPunct="1"/>
            <a:r>
              <a:rPr lang="ru-RU" b="1" smtClean="0"/>
              <a:t> </a:t>
            </a:r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185738" y="1209675"/>
            <a:ext cx="2886075" cy="127635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.Первичная</a:t>
            </a:r>
            <a:endParaRPr lang="ru-RU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09550" y="2486025"/>
            <a:ext cx="2886075" cy="1222375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 .Промежуточная 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09550" y="3759200"/>
            <a:ext cx="2886075" cy="1187450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3.Итоговая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58F715-B10D-43DD-83AE-6DF40AA07F5D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360363" y="0"/>
            <a:ext cx="8318500" cy="904875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Arial" charset="0"/>
                <a:cs typeface="Arial" charset="0"/>
              </a:rPr>
              <a:t>Проявления речевых нарушений у детей с ЗПР</a:t>
            </a:r>
          </a:p>
        </p:txBody>
      </p:sp>
      <p:grpSp>
        <p:nvGrpSpPr>
          <p:cNvPr id="32770" name="Группа 6"/>
          <p:cNvGrpSpPr>
            <a:grpSpLocks/>
          </p:cNvGrpSpPr>
          <p:nvPr/>
        </p:nvGrpSpPr>
        <p:grpSpPr bwMode="auto">
          <a:xfrm>
            <a:off x="306388" y="2582863"/>
            <a:ext cx="3363912" cy="393700"/>
            <a:chOff x="407670" y="65421"/>
            <a:chExt cx="5798983" cy="41328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07670" y="65421"/>
              <a:ext cx="5798983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426826" y="85418"/>
              <a:ext cx="5760671" cy="3732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фразовая речь</a:t>
              </a:r>
            </a:p>
          </p:txBody>
        </p:sp>
      </p:grpSp>
      <p:grpSp>
        <p:nvGrpSpPr>
          <p:cNvPr id="32771" name="Группа 10"/>
          <p:cNvGrpSpPr>
            <a:grpSpLocks/>
          </p:cNvGrpSpPr>
          <p:nvPr/>
        </p:nvGrpSpPr>
        <p:grpSpPr bwMode="auto">
          <a:xfrm>
            <a:off x="184150" y="814388"/>
            <a:ext cx="4129088" cy="501650"/>
            <a:chOff x="217052" y="700461"/>
            <a:chExt cx="6984686" cy="277453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07715" y="700461"/>
              <a:ext cx="5636621" cy="27745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217052" y="704851"/>
              <a:ext cx="6984686" cy="2730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dirty="0">
                  <a:solidFill>
                    <a:srgbClr val="1F1F1F"/>
                  </a:solidFill>
                  <a:latin typeface="Arial" charset="0"/>
                  <a:cs typeface="Arial" charset="0"/>
                </a:rPr>
                <a:t>   </a:t>
              </a: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звукопроизношение</a:t>
              </a:r>
            </a:p>
          </p:txBody>
        </p:sp>
      </p:grpSp>
      <p:grpSp>
        <p:nvGrpSpPr>
          <p:cNvPr id="32772" name="Группа 13"/>
          <p:cNvGrpSpPr>
            <a:grpSpLocks/>
          </p:cNvGrpSpPr>
          <p:nvPr/>
        </p:nvGrpSpPr>
        <p:grpSpPr bwMode="auto">
          <a:xfrm>
            <a:off x="296863" y="1401763"/>
            <a:ext cx="3513137" cy="600075"/>
            <a:chOff x="514350" y="1266097"/>
            <a:chExt cx="5970559" cy="433454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514350" y="1286738"/>
              <a:ext cx="5708859" cy="41281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 txBox="1"/>
            <p:nvPr/>
          </p:nvSpPr>
          <p:spPr>
            <a:xfrm>
              <a:off x="716695" y="1266097"/>
              <a:ext cx="5768214" cy="404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фонематические процессы</a:t>
              </a:r>
            </a:p>
          </p:txBody>
        </p:sp>
      </p:grpSp>
      <p:grpSp>
        <p:nvGrpSpPr>
          <p:cNvPr id="32773" name="Группа 16"/>
          <p:cNvGrpSpPr>
            <a:grpSpLocks/>
          </p:cNvGrpSpPr>
          <p:nvPr/>
        </p:nvGrpSpPr>
        <p:grpSpPr bwMode="auto">
          <a:xfrm>
            <a:off x="295275" y="2078038"/>
            <a:ext cx="3352800" cy="406400"/>
            <a:chOff x="407670" y="1970541"/>
            <a:chExt cx="5707380" cy="41328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07670" y="1970541"/>
              <a:ext cx="5707380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 txBox="1"/>
            <p:nvPr/>
          </p:nvSpPr>
          <p:spPr>
            <a:xfrm>
              <a:off x="429289" y="1991527"/>
              <a:ext cx="5664142" cy="371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словарный запас</a:t>
              </a:r>
            </a:p>
          </p:txBody>
        </p:sp>
      </p:grpSp>
      <p:grpSp>
        <p:nvGrpSpPr>
          <p:cNvPr id="32774" name="Группа 20"/>
          <p:cNvGrpSpPr>
            <a:grpSpLocks/>
          </p:cNvGrpSpPr>
          <p:nvPr/>
        </p:nvGrpSpPr>
        <p:grpSpPr bwMode="auto">
          <a:xfrm>
            <a:off x="304800" y="3065463"/>
            <a:ext cx="3402013" cy="392112"/>
            <a:chOff x="407670" y="2605581"/>
            <a:chExt cx="5637921" cy="413280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07670" y="2605581"/>
              <a:ext cx="5637921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428717" y="2625659"/>
              <a:ext cx="5595827" cy="3731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грамматический строй</a:t>
              </a:r>
            </a:p>
          </p:txBody>
        </p:sp>
      </p:grpSp>
      <p:grpSp>
        <p:nvGrpSpPr>
          <p:cNvPr id="32775" name="Группа 23"/>
          <p:cNvGrpSpPr>
            <a:grpSpLocks/>
          </p:cNvGrpSpPr>
          <p:nvPr/>
        </p:nvGrpSpPr>
        <p:grpSpPr bwMode="auto">
          <a:xfrm>
            <a:off x="328613" y="3513138"/>
            <a:ext cx="3486150" cy="393700"/>
            <a:chOff x="442391" y="3230487"/>
            <a:chExt cx="5898139" cy="413280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442391" y="3230487"/>
              <a:ext cx="5707442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673375" y="3238819"/>
              <a:ext cx="5667155" cy="3716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связная речь</a:t>
              </a:r>
            </a:p>
          </p:txBody>
        </p:sp>
      </p:grpSp>
      <p:grpSp>
        <p:nvGrpSpPr>
          <p:cNvPr id="32776" name="Группа 26"/>
          <p:cNvGrpSpPr>
            <a:grpSpLocks/>
          </p:cNvGrpSpPr>
          <p:nvPr/>
        </p:nvGrpSpPr>
        <p:grpSpPr bwMode="auto">
          <a:xfrm>
            <a:off x="319088" y="3935413"/>
            <a:ext cx="3394075" cy="525462"/>
            <a:chOff x="407670" y="3792030"/>
            <a:chExt cx="5707380" cy="496911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07670" y="3876100"/>
              <a:ext cx="5707380" cy="41284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447712" y="3792030"/>
              <a:ext cx="5667338" cy="3738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</a:pPr>
              <a:endParaRPr lang="ru-RU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импрессивная</a:t>
              </a: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речь</a:t>
              </a:r>
            </a:p>
          </p:txBody>
        </p:sp>
      </p:grpSp>
      <p:grpSp>
        <p:nvGrpSpPr>
          <p:cNvPr id="32777" name="Группа 29"/>
          <p:cNvGrpSpPr>
            <a:grpSpLocks/>
          </p:cNvGrpSpPr>
          <p:nvPr/>
        </p:nvGrpSpPr>
        <p:grpSpPr bwMode="auto">
          <a:xfrm>
            <a:off x="347663" y="4518025"/>
            <a:ext cx="3378200" cy="427038"/>
            <a:chOff x="407670" y="4510701"/>
            <a:chExt cx="5707380" cy="413280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407670" y="4510701"/>
              <a:ext cx="5707380" cy="413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429126" y="4530674"/>
              <a:ext cx="5664467" cy="3733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15725" tIns="0" rIns="215725" bIns="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письменная речь</a:t>
              </a:r>
            </a:p>
          </p:txBody>
        </p:sp>
      </p:grpSp>
      <p:pic>
        <p:nvPicPr>
          <p:cNvPr id="3277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1188" y="1198563"/>
            <a:ext cx="42576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Рисунок 3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981075"/>
            <a:ext cx="4257675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2"/>
          <p:cNvSpPr>
            <a:spLocks noGrp="1"/>
          </p:cNvSpPr>
          <p:nvPr>
            <p:ph type="title"/>
          </p:nvPr>
        </p:nvSpPr>
        <p:spPr>
          <a:xfrm>
            <a:off x="514350" y="36513"/>
            <a:ext cx="7877175" cy="849312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1F1F1F"/>
                </a:solidFill>
                <a:latin typeface="Arial" charset="0"/>
                <a:cs typeface="Arial" charset="0"/>
              </a:rPr>
              <a:t>Специфика логопедической работы с учащимися с ЗПР:</a:t>
            </a:r>
          </a:p>
        </p:txBody>
      </p:sp>
      <p:pic>
        <p:nvPicPr>
          <p:cNvPr id="33794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519" b="10519"/>
          <a:stretch>
            <a:fillRect/>
          </a:stretch>
        </p:blipFill>
        <p:spPr>
          <a:xfrm>
            <a:off x="4772025" y="1000125"/>
            <a:ext cx="3773488" cy="4019550"/>
          </a:xfrm>
        </p:spPr>
      </p:pic>
      <p:sp>
        <p:nvSpPr>
          <p:cNvPr id="33795" name="Текст 4"/>
          <p:cNvSpPr>
            <a:spLocks noGrp="1"/>
          </p:cNvSpPr>
          <p:nvPr>
            <p:ph type="body" sz="half" idx="2"/>
          </p:nvPr>
        </p:nvSpPr>
        <p:spPr>
          <a:xfrm>
            <a:off x="514350" y="1012825"/>
            <a:ext cx="4622800" cy="3683000"/>
          </a:xfrm>
        </p:spPr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31813" y="1000125"/>
            <a:ext cx="3925887" cy="48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Использование анализаторов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1813" y="1577975"/>
            <a:ext cx="3925887" cy="317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Дифференцированный подход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1813" y="2020888"/>
            <a:ext cx="3925887" cy="344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Повтор упражнений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6100" y="2493963"/>
            <a:ext cx="3929063" cy="441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Смена видов деятельности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1813" y="3101975"/>
            <a:ext cx="3925887" cy="623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Arial" charset="0"/>
                <a:cs typeface="Arial" charset="0"/>
              </a:rPr>
              <a:t>Дозировка, конкретность, доступность заданий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8163" y="3792538"/>
            <a:ext cx="3927475" cy="520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Умеренный темп работы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41338" y="4416425"/>
            <a:ext cx="3943350" cy="542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Поддержание интереса к занятиям</a:t>
            </a: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01090-B65C-4603-B57C-94611795E736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4"/>
          <p:cNvSpPr>
            <a:spLocks noGrp="1"/>
          </p:cNvSpPr>
          <p:nvPr>
            <p:ph type="title"/>
          </p:nvPr>
        </p:nvSpPr>
        <p:spPr>
          <a:xfrm>
            <a:off x="0" y="66675"/>
            <a:ext cx="9074150" cy="1270805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Arial" charset="0"/>
                <a:cs typeface="Arial" charset="0"/>
              </a:rPr>
              <a:t>Эффективными приемами коррекционного логопедического воздействия на эмоциональную и познавательную сферу детей с ЗПР являются</a:t>
            </a:r>
            <a:r>
              <a:rPr lang="ru-RU" sz="2400" dirty="0" smtClean="0">
                <a:latin typeface="Arial" charset="0"/>
                <a:cs typeface="Arial" charset="0"/>
              </a:rPr>
              <a:t>: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endParaRPr lang="ru-RU" sz="2400" dirty="0" smtClean="0">
              <a:latin typeface="Arial" charset="0"/>
              <a:cs typeface="Arial" charset="0"/>
            </a:endParaRPr>
          </a:p>
        </p:txBody>
      </p:sp>
      <p:sp>
        <p:nvSpPr>
          <p:cNvPr id="34818" name="Объект 5"/>
          <p:cNvSpPr>
            <a:spLocks noGrp="1"/>
          </p:cNvSpPr>
          <p:nvPr>
            <p:ph idx="1"/>
          </p:nvPr>
        </p:nvSpPr>
        <p:spPr>
          <a:xfrm>
            <a:off x="0" y="1095375"/>
            <a:ext cx="4714875" cy="4013200"/>
          </a:xfrm>
        </p:spPr>
        <p:txBody>
          <a:bodyPr/>
          <a:lstStyle/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использование разнообразной наглядности; </a:t>
            </a:r>
          </a:p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максимальное включение анализаторов;</a:t>
            </a:r>
          </a:p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применение  видов работ, соответствующих возрасту и развитию ребёнка;</a:t>
            </a:r>
          </a:p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выбор частично-поисковых приемов,  проблемных ситуаций.;</a:t>
            </a:r>
          </a:p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 соотнесение учебного материала с конкретной жизненной ситуацией;</a:t>
            </a:r>
          </a:p>
          <a:p>
            <a:pPr eaLnBrk="1" hangingPunct="1"/>
            <a:r>
              <a:rPr lang="ru-RU" sz="1900" b="1" dirty="0" smtClean="0">
                <a:latin typeface="Arial" charset="0"/>
                <a:cs typeface="Arial" charset="0"/>
              </a:rPr>
              <a:t>применение различных видов оценивания</a:t>
            </a:r>
          </a:p>
        </p:txBody>
      </p:sp>
      <p:pic>
        <p:nvPicPr>
          <p:cNvPr id="3481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9475" y="1214438"/>
            <a:ext cx="2027238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8938" y="1193800"/>
            <a:ext cx="2335212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9475" y="3305175"/>
            <a:ext cx="20494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8938" y="3303588"/>
            <a:ext cx="2384425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EAC09-7456-4C24-94D8-7BD8F7F34B00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300038"/>
            <a:ext cx="8218487" cy="425291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7200" smtClean="0">
                <a:latin typeface="Arial" charset="0"/>
                <a:cs typeface="Arial" charset="0"/>
              </a:rPr>
              <a:t>ОТРЕЗАТЬ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7200" smtClean="0">
                <a:latin typeface="Arial" charset="0"/>
                <a:cs typeface="Arial" charset="0"/>
              </a:rPr>
              <a:t>ВЫРЕЗАТЬ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7200" smtClean="0">
                <a:latin typeface="Arial" charset="0"/>
                <a:cs typeface="Arial" charset="0"/>
              </a:rPr>
              <a:t>СРЕЗАТЬ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7200" smtClean="0">
                <a:latin typeface="Arial" charset="0"/>
                <a:cs typeface="Arial" charset="0"/>
              </a:rPr>
              <a:t>ПОРЕЗАТЬ</a:t>
            </a:r>
          </a:p>
          <a:p>
            <a:pPr marL="0" indent="0" eaLnBrk="1" hangingPunct="1">
              <a:buFont typeface="Arial" charset="0"/>
              <a:buNone/>
            </a:pPr>
            <a:endParaRPr lang="ru-RU" sz="720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B1CB55-4A6D-4351-869A-8AE43E81A4F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6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6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338" y="92075"/>
            <a:ext cx="8789987" cy="24050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5400" smtClean="0">
                <a:latin typeface="Arial" charset="0"/>
                <a:cs typeface="Arial" charset="0"/>
              </a:rPr>
              <a:t>Что сделать?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5400" smtClean="0">
                <a:latin typeface="Arial" charset="0"/>
                <a:cs typeface="Arial" charset="0"/>
              </a:rPr>
              <a:t>Слово «Резать»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z="5400" smtClean="0">
                <a:latin typeface="Arial" charset="0"/>
                <a:cs typeface="Arial" charset="0"/>
              </a:rPr>
              <a:t>Приставка –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AD7A78-C204-4F2F-93AD-4D0B032385C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8100" y="2635250"/>
            <a:ext cx="9105900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ru-RU" sz="5400" dirty="0"/>
              <a:t> </a:t>
            </a:r>
            <a:r>
              <a:rPr lang="ru-RU" sz="5400" dirty="0" smtClean="0"/>
              <a:t>Слова </a:t>
            </a:r>
            <a:r>
              <a:rPr lang="ru-RU" sz="5400" dirty="0"/>
              <a:t>действия-глаголы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7550" y="1911350"/>
            <a:ext cx="14001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xtBox 6"/>
          <p:cNvSpPr txBox="1">
            <a:spLocks noChangeArrowheads="1"/>
          </p:cNvSpPr>
          <p:nvPr/>
        </p:nvSpPr>
        <p:spPr bwMode="auto">
          <a:xfrm>
            <a:off x="146050" y="2357438"/>
            <a:ext cx="87884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00" y="3619500"/>
            <a:ext cx="90678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ru-RU"/>
              <a:t> </a:t>
            </a:r>
            <a:r>
              <a:rPr lang="ru-RU" sz="5400"/>
              <a:t>Тема занятия: «Приставки»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  <p:bldP spid="8" grpId="0"/>
    </p:bld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1046</TotalTime>
  <Words>299</Words>
  <Application>Microsoft Office PowerPoint</Application>
  <PresentationFormat>Экран (16:9)</PresentationFormat>
  <Paragraphs>126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HDOfficeLightV0</vt:lpstr>
      <vt:lpstr>Тема Office</vt:lpstr>
      <vt:lpstr>Логопедическая  работа для успешной социализации ребенка с ЗПР  в общеобразовательном учреждении</vt:lpstr>
      <vt:lpstr>Цель логопедической работы  с ребенком  с ЗПР  :   выбор оптимальных путей по коррекции речевых нарушений, способствующих успешной адаптации и интеграции его в социуме. </vt:lpstr>
      <vt:lpstr>Направления логопедического сопровождения</vt:lpstr>
      <vt:lpstr>Логопедическая диагностика детей  с ЗПР: </vt:lpstr>
      <vt:lpstr>Проявления речевых нарушений у детей с ЗПР</vt:lpstr>
      <vt:lpstr>Специфика логопедической работы с учащимися с ЗПР:</vt:lpstr>
      <vt:lpstr>Эффективными приемами коррекционного логопедического воздействия на эмоциональную и познавательную сферу детей с ЗПР являются: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Я Ты Вы Мы Он Она Они</vt:lpstr>
      <vt:lpstr>1.Сначала ровно  2.Затем   аккуратно  3.Потом мелко  4.Наконец точно</vt:lpstr>
      <vt:lpstr>Полученный рассказ:</vt:lpstr>
      <vt:lpstr>  МБОУ «Школа № 45 с углубленным изучением отдельных предметов» городского округа город Уфа Республики Башкортостан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Логопедическое сопровождение детей с ограниченными  возможностями здоровья в  образовательном учреждении</dc:title>
  <dc:creator>Пользователь</dc:creator>
  <cp:lastModifiedBy>Каримова Нурия Рафитовна</cp:lastModifiedBy>
  <cp:revision>67</cp:revision>
  <dcterms:created xsi:type="dcterms:W3CDTF">2018-10-30T15:30:04Z</dcterms:created>
  <dcterms:modified xsi:type="dcterms:W3CDTF">2018-11-08T14:14:11Z</dcterms:modified>
</cp:coreProperties>
</file>