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4" r:id="rId2"/>
    <p:sldId id="269" r:id="rId3"/>
    <p:sldId id="270" r:id="rId4"/>
    <p:sldId id="276" r:id="rId5"/>
    <p:sldId id="272" r:id="rId6"/>
    <p:sldId id="278" r:id="rId7"/>
    <p:sldId id="273" r:id="rId8"/>
    <p:sldId id="274" r:id="rId9"/>
    <p:sldId id="277" r:id="rId10"/>
    <p:sldId id="279" r:id="rId11"/>
    <p:sldId id="275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-54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1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035126859142608"/>
          <c:y val="1.4877300189916136E-2"/>
          <c:w val="0.45437700726964952"/>
          <c:h val="0.544433037584384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Профессиональные образовательные организации в РБ
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5.0320334777617305E-2"/>
                  <c:y val="-6.913406120781100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7</a:t>
                    </a:r>
                    <a:r>
                      <a:rPr lang="ru-RU" sz="1200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83-4FAC-8985-FDA4A7E7DD49}"/>
                </c:ext>
              </c:extLst>
            </c:dLbl>
            <c:dLbl>
              <c:idx val="1"/>
              <c:layout>
                <c:manualLayout>
                  <c:x val="-3.9491908306484462E-2"/>
                  <c:y val="-6.11018486530415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83-4FAC-8985-FDA4A7E7DD49}"/>
                </c:ext>
              </c:extLst>
            </c:dLbl>
            <c:dLbl>
              <c:idx val="2"/>
              <c:layout>
                <c:manualLayout>
                  <c:x val="2.6720410695107951E-3"/>
                  <c:y val="-7.034378219771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83-4FAC-8985-FDA4A7E7DD49}"/>
                </c:ext>
              </c:extLst>
            </c:dLbl>
            <c:dLbl>
              <c:idx val="3"/>
              <c:layout>
                <c:manualLayout>
                  <c:x val="5.7629592082361217E-3"/>
                  <c:y val="9.81968517957669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83-4FAC-8985-FDA4A7E7DD49}"/>
                </c:ext>
              </c:extLst>
            </c:dLbl>
            <c:dLbl>
              <c:idx val="4"/>
              <c:layout>
                <c:manualLayout>
                  <c:x val="-7.4020132022367888E-3"/>
                  <c:y val="3.2051613747635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83-4FAC-8985-FDA4A7E7DD49}"/>
                </c:ext>
              </c:extLst>
            </c:dLbl>
            <c:dLbl>
              <c:idx val="5"/>
              <c:layout>
                <c:manualLayout>
                  <c:x val="-3.2829569862607856E-2"/>
                  <c:y val="3.601939967096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83-4FAC-8985-FDA4A7E7DD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Подведомственные Министерству образования Республики Башкортостан
 </c:v>
                </c:pt>
                <c:pt idx="1">
                  <c:v>Подведомственные Министерству здравоохранения Республики Башкортостан </c:v>
                </c:pt>
                <c:pt idx="2">
                  <c:v>Подведомственные Министерству культуры Республики Башкортостан </c:v>
                </c:pt>
                <c:pt idx="3">
                  <c:v>Подведомственный Министерству лесного хозяйства Республики Башкортостан </c:v>
                </c:pt>
                <c:pt idx="4">
                  <c:v>Подведомственные Государственному комитету Республики Башкортостан по торговле и защите прав потребителей 
</c:v>
                </c:pt>
                <c:pt idx="5">
                  <c:v>Негосудартсвенные образовательные организации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71</c:v>
                </c:pt>
                <c:pt idx="1">
                  <c:v>8</c:v>
                </c:pt>
                <c:pt idx="2">
                  <c:v>8</c:v>
                </c:pt>
                <c:pt idx="3">
                  <c:v>1</c:v>
                </c:pt>
                <c:pt idx="4">
                  <c:v>2</c:v>
                </c:pt>
                <c:pt idx="5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783-4FAC-8985-FDA4A7E7DD4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egendEntry>
        <c:idx val="1"/>
        <c:txPr>
          <a:bodyPr/>
          <a:lstStyle/>
          <a:p>
            <a:pPr>
              <a:defRPr sz="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1158519247594054"/>
          <c:y val="2.2306314882615214E-2"/>
          <c:w val="0.28554111986001757"/>
          <c:h val="0.72632860737073413"/>
        </c:manualLayout>
      </c:layout>
      <c:overlay val="0"/>
      <c:txPr>
        <a:bodyPr/>
        <a:lstStyle/>
        <a:p>
          <a:pPr>
            <a:defRPr sz="8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47050991852395"/>
          <c:y val="0"/>
          <c:w val="0.8418941538184751"/>
          <c:h val="0.860099508318949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Профессиональные образовательные организации, ед.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1F497D">
                        <a:lumMod val="75000"/>
                      </a:srgb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2010 год </c:v>
                </c:pt>
                <c:pt idx="1">
                  <c:v>2013 год</c:v>
                </c:pt>
                <c:pt idx="2">
                  <c:v>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181</c:v>
                </c:pt>
                <c:pt idx="1">
                  <c:v>152</c:v>
                </c:pt>
                <c:pt idx="2">
                  <c:v>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716-4EA0-902B-686399D5EB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Контингент, тыс.чел.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1F497D">
                        <a:lumMod val="75000"/>
                      </a:srgb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2010 год </c:v>
                </c:pt>
                <c:pt idx="1">
                  <c:v>2013 год</c:v>
                </c:pt>
                <c:pt idx="2">
                  <c:v>2018 год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102</c:v>
                </c:pt>
                <c:pt idx="1">
                  <c:v>104.8</c:v>
                </c:pt>
                <c:pt idx="2">
                  <c:v>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716-4EA0-902B-686399D5EB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7"/>
        <c:overlap val="-45"/>
        <c:axId val="22945792"/>
        <c:axId val="22947328"/>
      </c:barChart>
      <c:catAx>
        <c:axId val="229457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ru-RU" sz="600" b="1" i="0" u="none" strike="noStrike" kern="1200" baseline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22947328"/>
        <c:crosses val="autoZero"/>
        <c:auto val="1"/>
        <c:lblAlgn val="ctr"/>
        <c:lblOffset val="100"/>
        <c:noMultiLvlLbl val="0"/>
      </c:catAx>
      <c:valAx>
        <c:axId val="22947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crossAx val="229457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5609851069729574E-2"/>
          <c:y val="0.91021568174106782"/>
          <c:w val="0.97963157362102149"/>
          <c:h val="8.978446686025067E-2"/>
        </c:manualLayout>
      </c:layout>
      <c:overlay val="0"/>
      <c:txPr>
        <a:bodyPr/>
        <a:lstStyle/>
        <a:p>
          <a:pPr>
            <a:defRPr lang="ru-RU" sz="700" b="1" i="0" u="none" strike="noStrike" kern="1200" baseline="0">
              <a:solidFill>
                <a:srgbClr val="1F497D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309323441751545E-2"/>
          <c:y val="0.12780521277690732"/>
          <c:w val="0.52702523437110704"/>
          <c:h val="0.70133921934148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Отраслевое распределение сети среднего профессионального образования</c:v>
                </c:pt>
              </c:strCache>
            </c:strRef>
          </c:tx>
          <c:explosion val="25"/>
          <c:dLbls>
            <c:dLbl>
              <c:idx val="0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spPr/>
              <c:txPr>
                <a:bodyPr/>
                <a:lstStyle/>
                <a:p>
                  <a:pPr algn="ctr">
                    <a:defRPr lang="ru-RU" sz="1200" b="1" i="0" u="none" strike="noStrike" kern="1200" baseline="0">
                      <a:solidFill>
                        <a:prstClr val="black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Лист1!$A$2:$A$13</c:f>
              <c:strCache>
                <c:ptCount val="12"/>
                <c:pt idx="0">
                  <c:v>Многопрофильные ПОО - 21 (20,2%)</c:v>
                </c:pt>
                <c:pt idx="1">
                  <c:v>Машиностроение и металлургия - 8 (7,6%)</c:v>
                </c:pt>
                <c:pt idx="2">
                  <c:v>Строительство - 11 (10,5%)</c:v>
                </c:pt>
                <c:pt idx="3">
                  <c:v>Транспорт - 2 (1,9%)</c:v>
                </c:pt>
                <c:pt idx="4">
                  <c:v>Торговля, сфера обслуживания - 10 (9,6%)</c:v>
                </c:pt>
                <c:pt idx="5">
                  <c:v>Нефтепереработка, нефтедобыча - 4 (3,8%)</c:v>
                </c:pt>
                <c:pt idx="6">
                  <c:v>Экономика и управление - 7 (6,7%)</c:v>
                </c:pt>
                <c:pt idx="7">
                  <c:v>Образование - 6 (5,7%)</c:v>
                </c:pt>
                <c:pt idx="8">
                  <c:v>Здравоохранение - 8 (7,6%)</c:v>
                </c:pt>
                <c:pt idx="9">
                  <c:v>Культура - 8 (7,6%)</c:v>
                </c:pt>
                <c:pt idx="10">
                  <c:v>Сельское хозяйство - 17 (16,3%)</c:v>
                </c:pt>
                <c:pt idx="11">
                  <c:v>It-технологии - 2 (1,9%)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20.2</c:v>
                </c:pt>
                <c:pt idx="1">
                  <c:v>7.6</c:v>
                </c:pt>
                <c:pt idx="2">
                  <c:v>10.5</c:v>
                </c:pt>
                <c:pt idx="3">
                  <c:v>1.9</c:v>
                </c:pt>
                <c:pt idx="4">
                  <c:v>9.6</c:v>
                </c:pt>
                <c:pt idx="5">
                  <c:v>3.8</c:v>
                </c:pt>
                <c:pt idx="6">
                  <c:v>6.7</c:v>
                </c:pt>
                <c:pt idx="7">
                  <c:v>5.7</c:v>
                </c:pt>
                <c:pt idx="8">
                  <c:v>7.6</c:v>
                </c:pt>
                <c:pt idx="9">
                  <c:v>7.6</c:v>
                </c:pt>
                <c:pt idx="10">
                  <c:v>16.3</c:v>
                </c:pt>
                <c:pt idx="11">
                  <c:v>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scene3d>
          <a:camera prst="orthographicFront"/>
          <a:lightRig rig="threePt" dir="t"/>
        </a:scene3d>
      </c:spPr>
    </c:plotArea>
    <c:legend>
      <c:legendPos val="r"/>
      <c:layout>
        <c:manualLayout>
          <c:xMode val="edge"/>
          <c:yMode val="edge"/>
          <c:x val="0.53938677289047277"/>
          <c:y val="6.6861240407598443E-2"/>
          <c:w val="0.45658495242750335"/>
          <c:h val="0.91861434828852118"/>
        </c:manualLayout>
      </c:layout>
      <c:overlay val="0"/>
      <c:txPr>
        <a:bodyPr/>
        <a:lstStyle/>
        <a:p>
          <a:pPr>
            <a:defRPr lang="ru-RU" sz="900" b="1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7EEE1B-A7F3-48A2-A0CA-2CBD964F3B1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FDAE42D-65B2-4FEE-956F-42178172FD8A}">
      <dgm:prSet phldrT="[Текст]"/>
      <dgm:spPr/>
      <dgm:t>
        <a:bodyPr/>
        <a:lstStyle/>
        <a:p>
          <a:pPr rtl="0"/>
          <a:r>
            <a:rPr lang="ru-RU" b="1" dirty="0" smtClean="0"/>
            <a:t>1.4«Создание условий для получения среднего профессионального и высшего образования людьми </a:t>
          </a:r>
          <a:br>
            <a:rPr lang="ru-RU" b="1" dirty="0" smtClean="0"/>
          </a:br>
          <a:r>
            <a:rPr lang="ru-RU" b="1" dirty="0" smtClean="0"/>
            <a:t>с ограниченными возможностями здоровья посредством разработки нормативно-методической базы </a:t>
          </a:r>
          <a:br>
            <a:rPr lang="ru-RU" b="1" dirty="0" smtClean="0"/>
          </a:br>
          <a:r>
            <a:rPr lang="ru-RU" b="1" dirty="0" smtClean="0"/>
            <a:t>и поддержки инициативных проектов»» </a:t>
          </a:r>
          <a:br>
            <a:rPr lang="ru-RU" b="1" dirty="0" smtClean="0"/>
          </a:br>
          <a:r>
            <a:rPr lang="ru-RU" b="1" dirty="0" smtClean="0"/>
            <a:t>(субсидия в размере 3,2 млн. рублей)</a:t>
          </a:r>
        </a:p>
      </dgm:t>
    </dgm:pt>
    <dgm:pt modelId="{C9E2C7A4-6890-4569-8B7D-102BB8AFEE78}" type="parTrans" cxnId="{3E292F3B-31DE-44CD-BFAD-286DCA5BC650}">
      <dgm:prSet/>
      <dgm:spPr/>
      <dgm:t>
        <a:bodyPr/>
        <a:lstStyle/>
        <a:p>
          <a:endParaRPr lang="ru-RU"/>
        </a:p>
      </dgm:t>
    </dgm:pt>
    <dgm:pt modelId="{55A45E7C-8650-4BEF-96C7-425E2FE3632E}" type="sibTrans" cxnId="{3E292F3B-31DE-44CD-BFAD-286DCA5BC650}">
      <dgm:prSet/>
      <dgm:spPr/>
      <dgm:t>
        <a:bodyPr/>
        <a:lstStyle/>
        <a:p>
          <a:endParaRPr lang="ru-RU"/>
        </a:p>
      </dgm:t>
    </dgm:pt>
    <dgm:pt modelId="{FBB10555-AB5B-4B16-8AD5-EE6FA3B1DACF}">
      <dgm:prSet phldrT="[Текст]"/>
      <dgm:spPr/>
      <dgm:t>
        <a:bodyPr/>
        <a:lstStyle/>
        <a:p>
          <a:pPr rtl="0"/>
          <a:r>
            <a:rPr lang="ru-RU" b="1" dirty="0" smtClean="0"/>
            <a:t>1.2«Разработка и распространение в системах среднего профессионального и высшего образования новых образовательных технологий, форм организации образовательного процесса» </a:t>
          </a:r>
          <a:br>
            <a:rPr lang="ru-RU" b="1" dirty="0" smtClean="0"/>
          </a:br>
          <a:r>
            <a:rPr lang="ru-RU" b="1" dirty="0" smtClean="0"/>
            <a:t>(субсидия в размере 21 млн. рублей)</a:t>
          </a:r>
        </a:p>
      </dgm:t>
    </dgm:pt>
    <dgm:pt modelId="{E52FC250-F098-403A-B145-633DA7336991}" type="parTrans" cxnId="{F11ABDF7-6770-4D33-8135-290210DEA7F3}">
      <dgm:prSet/>
      <dgm:spPr/>
      <dgm:t>
        <a:bodyPr/>
        <a:lstStyle/>
        <a:p>
          <a:endParaRPr lang="ru-RU"/>
        </a:p>
      </dgm:t>
    </dgm:pt>
    <dgm:pt modelId="{FBD16F0A-921F-4B5C-B74B-F54E74624377}" type="sibTrans" cxnId="{F11ABDF7-6770-4D33-8135-290210DEA7F3}">
      <dgm:prSet/>
      <dgm:spPr/>
      <dgm:t>
        <a:bodyPr/>
        <a:lstStyle/>
        <a:p>
          <a:endParaRPr lang="ru-RU"/>
        </a:p>
      </dgm:t>
    </dgm:pt>
    <dgm:pt modelId="{52B5F4DC-19C4-449E-9155-98397F53A4BB}">
      <dgm:prSet/>
      <dgm:spPr/>
      <dgm:t>
        <a:bodyPr/>
        <a:lstStyle/>
        <a:p>
          <a:pPr rtl="0"/>
          <a:r>
            <a:rPr lang="ru-RU" b="1" dirty="0" smtClean="0"/>
            <a:t>«Обновление и модернизация материально-технической базы профессиональных образовательных организаций» по лоту 3 «Информационные и коммуникационные технологии» </a:t>
          </a:r>
        </a:p>
        <a:p>
          <a:pPr rtl="0"/>
          <a:r>
            <a:rPr lang="ru-RU" b="1" dirty="0" smtClean="0"/>
            <a:t>(грант в размере 19,9 млн. рублей)</a:t>
          </a:r>
        </a:p>
      </dgm:t>
    </dgm:pt>
    <dgm:pt modelId="{547D9116-0B75-4C43-A0EF-A4CCFDF7DA3F}" type="parTrans" cxnId="{9A6B7121-3F07-4616-922A-31FADF45C644}">
      <dgm:prSet/>
      <dgm:spPr/>
      <dgm:t>
        <a:bodyPr/>
        <a:lstStyle/>
        <a:p>
          <a:endParaRPr lang="ru-RU"/>
        </a:p>
      </dgm:t>
    </dgm:pt>
    <dgm:pt modelId="{11D7E6F3-9A9E-4070-A5C6-6C46458F94E4}" type="sibTrans" cxnId="{9A6B7121-3F07-4616-922A-31FADF45C644}">
      <dgm:prSet/>
      <dgm:spPr/>
      <dgm:t>
        <a:bodyPr/>
        <a:lstStyle/>
        <a:p>
          <a:endParaRPr lang="ru-RU"/>
        </a:p>
      </dgm:t>
    </dgm:pt>
    <dgm:pt modelId="{AAB635C0-B7AD-48C9-AF56-8201E158CBDB}" type="pres">
      <dgm:prSet presAssocID="{7E7EEE1B-A7F3-48A2-A0CA-2CBD964F3B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99F6F13-8CC0-4547-950E-FFDBBB955806}" type="pres">
      <dgm:prSet presAssocID="{7E7EEE1B-A7F3-48A2-A0CA-2CBD964F3B10}" presName="Name1" presStyleCnt="0"/>
      <dgm:spPr/>
      <dgm:t>
        <a:bodyPr/>
        <a:lstStyle/>
        <a:p>
          <a:endParaRPr lang="ru-RU"/>
        </a:p>
      </dgm:t>
    </dgm:pt>
    <dgm:pt modelId="{C9941651-9E78-41A8-BCC3-7B82851F4241}" type="pres">
      <dgm:prSet presAssocID="{7E7EEE1B-A7F3-48A2-A0CA-2CBD964F3B10}" presName="cycle" presStyleCnt="0"/>
      <dgm:spPr/>
      <dgm:t>
        <a:bodyPr/>
        <a:lstStyle/>
        <a:p>
          <a:endParaRPr lang="ru-RU"/>
        </a:p>
      </dgm:t>
    </dgm:pt>
    <dgm:pt modelId="{489F8780-4E86-423B-A9D1-D7E778CA9DCE}" type="pres">
      <dgm:prSet presAssocID="{7E7EEE1B-A7F3-48A2-A0CA-2CBD964F3B10}" presName="srcNode" presStyleLbl="node1" presStyleIdx="0" presStyleCnt="3"/>
      <dgm:spPr/>
      <dgm:t>
        <a:bodyPr/>
        <a:lstStyle/>
        <a:p>
          <a:endParaRPr lang="ru-RU"/>
        </a:p>
      </dgm:t>
    </dgm:pt>
    <dgm:pt modelId="{4EAC3D34-EDA3-4AD7-B380-75AF95F87C06}" type="pres">
      <dgm:prSet presAssocID="{7E7EEE1B-A7F3-48A2-A0CA-2CBD964F3B10}" presName="conn" presStyleLbl="parChTrans1D2" presStyleIdx="0" presStyleCnt="1"/>
      <dgm:spPr/>
      <dgm:t>
        <a:bodyPr/>
        <a:lstStyle/>
        <a:p>
          <a:endParaRPr lang="ru-RU"/>
        </a:p>
      </dgm:t>
    </dgm:pt>
    <dgm:pt modelId="{87592111-B9E5-4467-89BA-6B65B820F12B}" type="pres">
      <dgm:prSet presAssocID="{7E7EEE1B-A7F3-48A2-A0CA-2CBD964F3B10}" presName="extraNode" presStyleLbl="node1" presStyleIdx="0" presStyleCnt="3"/>
      <dgm:spPr/>
      <dgm:t>
        <a:bodyPr/>
        <a:lstStyle/>
        <a:p>
          <a:endParaRPr lang="ru-RU"/>
        </a:p>
      </dgm:t>
    </dgm:pt>
    <dgm:pt modelId="{019E5E87-D76F-40F6-A0D2-670F8B436BB2}" type="pres">
      <dgm:prSet presAssocID="{7E7EEE1B-A7F3-48A2-A0CA-2CBD964F3B10}" presName="dstNode" presStyleLbl="node1" presStyleIdx="0" presStyleCnt="3"/>
      <dgm:spPr/>
      <dgm:t>
        <a:bodyPr/>
        <a:lstStyle/>
        <a:p>
          <a:endParaRPr lang="ru-RU"/>
        </a:p>
      </dgm:t>
    </dgm:pt>
    <dgm:pt modelId="{2F4616FE-50F9-4091-8001-4C2CCC5B98EE}" type="pres">
      <dgm:prSet presAssocID="{FFDAE42D-65B2-4FEE-956F-42178172FD8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DF3B3-9B50-44D2-B720-67F423782B67}" type="pres">
      <dgm:prSet presAssocID="{FFDAE42D-65B2-4FEE-956F-42178172FD8A}" presName="accent_1" presStyleCnt="0"/>
      <dgm:spPr/>
      <dgm:t>
        <a:bodyPr/>
        <a:lstStyle/>
        <a:p>
          <a:endParaRPr lang="ru-RU"/>
        </a:p>
      </dgm:t>
    </dgm:pt>
    <dgm:pt modelId="{675CB951-E6E6-4999-A03D-88D750386F6C}" type="pres">
      <dgm:prSet presAssocID="{FFDAE42D-65B2-4FEE-956F-42178172FD8A}" presName="accentRepeatNode" presStyleLbl="solidFgAcc1" presStyleIdx="0" presStyleCnt="3" custScaleX="76270" custScaleY="78961"/>
      <dgm:spPr/>
      <dgm:t>
        <a:bodyPr/>
        <a:lstStyle/>
        <a:p>
          <a:endParaRPr lang="ru-RU"/>
        </a:p>
      </dgm:t>
    </dgm:pt>
    <dgm:pt modelId="{9431222B-9CCA-45EA-A16C-64C492A7AFED}" type="pres">
      <dgm:prSet presAssocID="{FBB10555-AB5B-4B16-8AD5-EE6FA3B1DAC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B28EE-505A-44A7-807E-E0C2738EE413}" type="pres">
      <dgm:prSet presAssocID="{FBB10555-AB5B-4B16-8AD5-EE6FA3B1DACF}" presName="accent_2" presStyleCnt="0"/>
      <dgm:spPr/>
      <dgm:t>
        <a:bodyPr/>
        <a:lstStyle/>
        <a:p>
          <a:endParaRPr lang="ru-RU"/>
        </a:p>
      </dgm:t>
    </dgm:pt>
    <dgm:pt modelId="{EFA2B7E8-0943-4FB6-96F8-CA2B52BADDBA}" type="pres">
      <dgm:prSet presAssocID="{FBB10555-AB5B-4B16-8AD5-EE6FA3B1DACF}" presName="accentRepeatNode" presStyleLbl="solidFgAcc1" presStyleIdx="1" presStyleCnt="3" custScaleX="75397" custScaleY="77922"/>
      <dgm:spPr/>
      <dgm:t>
        <a:bodyPr/>
        <a:lstStyle/>
        <a:p>
          <a:endParaRPr lang="ru-RU"/>
        </a:p>
      </dgm:t>
    </dgm:pt>
    <dgm:pt modelId="{A85A6586-D155-45E7-BC56-6865DD668057}" type="pres">
      <dgm:prSet presAssocID="{52B5F4DC-19C4-449E-9155-98397F53A4B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7ADCA-A222-4BDA-9882-DC9B3621B658}" type="pres">
      <dgm:prSet presAssocID="{52B5F4DC-19C4-449E-9155-98397F53A4BB}" presName="accent_3" presStyleCnt="0"/>
      <dgm:spPr/>
    </dgm:pt>
    <dgm:pt modelId="{D0B9BD21-8E00-4BE9-986F-30947E0F3FE8}" type="pres">
      <dgm:prSet presAssocID="{52B5F4DC-19C4-449E-9155-98397F53A4BB}" presName="accentRepeatNode" presStyleLbl="solidFgAcc1" presStyleIdx="2" presStyleCnt="3"/>
      <dgm:spPr/>
    </dgm:pt>
  </dgm:ptLst>
  <dgm:cxnLst>
    <dgm:cxn modelId="{82E9CF0E-E3F5-4866-9575-79390841D396}" type="presOf" srcId="{7E7EEE1B-A7F3-48A2-A0CA-2CBD964F3B10}" destId="{AAB635C0-B7AD-48C9-AF56-8201E158CBDB}" srcOrd="0" destOrd="0" presId="urn:microsoft.com/office/officeart/2008/layout/VerticalCurvedList"/>
    <dgm:cxn modelId="{A287824E-7BC2-43A3-83CF-9A83D5E2C56C}" type="presOf" srcId="{55A45E7C-8650-4BEF-96C7-425E2FE3632E}" destId="{4EAC3D34-EDA3-4AD7-B380-75AF95F87C06}" srcOrd="0" destOrd="0" presId="urn:microsoft.com/office/officeart/2008/layout/VerticalCurvedList"/>
    <dgm:cxn modelId="{3E292F3B-31DE-44CD-BFAD-286DCA5BC650}" srcId="{7E7EEE1B-A7F3-48A2-A0CA-2CBD964F3B10}" destId="{FFDAE42D-65B2-4FEE-956F-42178172FD8A}" srcOrd="0" destOrd="0" parTransId="{C9E2C7A4-6890-4569-8B7D-102BB8AFEE78}" sibTransId="{55A45E7C-8650-4BEF-96C7-425E2FE3632E}"/>
    <dgm:cxn modelId="{F11ABDF7-6770-4D33-8135-290210DEA7F3}" srcId="{7E7EEE1B-A7F3-48A2-A0CA-2CBD964F3B10}" destId="{FBB10555-AB5B-4B16-8AD5-EE6FA3B1DACF}" srcOrd="1" destOrd="0" parTransId="{E52FC250-F098-403A-B145-633DA7336991}" sibTransId="{FBD16F0A-921F-4B5C-B74B-F54E74624377}"/>
    <dgm:cxn modelId="{9A6B7121-3F07-4616-922A-31FADF45C644}" srcId="{7E7EEE1B-A7F3-48A2-A0CA-2CBD964F3B10}" destId="{52B5F4DC-19C4-449E-9155-98397F53A4BB}" srcOrd="2" destOrd="0" parTransId="{547D9116-0B75-4C43-A0EF-A4CCFDF7DA3F}" sibTransId="{11D7E6F3-9A9E-4070-A5C6-6C46458F94E4}"/>
    <dgm:cxn modelId="{59EFE8D5-5B42-4DC1-A712-F53B34019CCF}" type="presOf" srcId="{FBB10555-AB5B-4B16-8AD5-EE6FA3B1DACF}" destId="{9431222B-9CCA-45EA-A16C-64C492A7AFED}" srcOrd="0" destOrd="0" presId="urn:microsoft.com/office/officeart/2008/layout/VerticalCurvedList"/>
    <dgm:cxn modelId="{41748CF8-8662-4B30-A427-04E5BB75B959}" type="presOf" srcId="{FFDAE42D-65B2-4FEE-956F-42178172FD8A}" destId="{2F4616FE-50F9-4091-8001-4C2CCC5B98EE}" srcOrd="0" destOrd="0" presId="urn:microsoft.com/office/officeart/2008/layout/VerticalCurvedList"/>
    <dgm:cxn modelId="{93F8F13E-AED8-45A0-90F1-8C0CCDB6A624}" type="presOf" srcId="{52B5F4DC-19C4-449E-9155-98397F53A4BB}" destId="{A85A6586-D155-45E7-BC56-6865DD668057}" srcOrd="0" destOrd="0" presId="urn:microsoft.com/office/officeart/2008/layout/VerticalCurvedList"/>
    <dgm:cxn modelId="{1E750E0C-45F6-4DD4-AF58-1F885FF31284}" type="presParOf" srcId="{AAB635C0-B7AD-48C9-AF56-8201E158CBDB}" destId="{299F6F13-8CC0-4547-950E-FFDBBB955806}" srcOrd="0" destOrd="0" presId="urn:microsoft.com/office/officeart/2008/layout/VerticalCurvedList"/>
    <dgm:cxn modelId="{0C0BEFAB-ABB9-400B-A692-D879F2EDF174}" type="presParOf" srcId="{299F6F13-8CC0-4547-950E-FFDBBB955806}" destId="{C9941651-9E78-41A8-BCC3-7B82851F4241}" srcOrd="0" destOrd="0" presId="urn:microsoft.com/office/officeart/2008/layout/VerticalCurvedList"/>
    <dgm:cxn modelId="{4CCC6AAD-C52C-4B38-9B4E-D71B166C66AE}" type="presParOf" srcId="{C9941651-9E78-41A8-BCC3-7B82851F4241}" destId="{489F8780-4E86-423B-A9D1-D7E778CA9DCE}" srcOrd="0" destOrd="0" presId="urn:microsoft.com/office/officeart/2008/layout/VerticalCurvedList"/>
    <dgm:cxn modelId="{F63D54D8-F999-4EB8-8FB6-4BB69DC3900E}" type="presParOf" srcId="{C9941651-9E78-41A8-BCC3-7B82851F4241}" destId="{4EAC3D34-EDA3-4AD7-B380-75AF95F87C06}" srcOrd="1" destOrd="0" presId="urn:microsoft.com/office/officeart/2008/layout/VerticalCurvedList"/>
    <dgm:cxn modelId="{B343EF3E-AF1A-48E9-98E5-3C633D1F849A}" type="presParOf" srcId="{C9941651-9E78-41A8-BCC3-7B82851F4241}" destId="{87592111-B9E5-4467-89BA-6B65B820F12B}" srcOrd="2" destOrd="0" presId="urn:microsoft.com/office/officeart/2008/layout/VerticalCurvedList"/>
    <dgm:cxn modelId="{05859621-A503-47F0-93FD-F439E409B5E7}" type="presParOf" srcId="{C9941651-9E78-41A8-BCC3-7B82851F4241}" destId="{019E5E87-D76F-40F6-A0D2-670F8B436BB2}" srcOrd="3" destOrd="0" presId="urn:microsoft.com/office/officeart/2008/layout/VerticalCurvedList"/>
    <dgm:cxn modelId="{503537A8-D47A-403C-A167-6F4A698DB3F9}" type="presParOf" srcId="{299F6F13-8CC0-4547-950E-FFDBBB955806}" destId="{2F4616FE-50F9-4091-8001-4C2CCC5B98EE}" srcOrd="1" destOrd="0" presId="urn:microsoft.com/office/officeart/2008/layout/VerticalCurvedList"/>
    <dgm:cxn modelId="{5225A276-21C1-4D89-AFFA-9E6018746706}" type="presParOf" srcId="{299F6F13-8CC0-4547-950E-FFDBBB955806}" destId="{76EDF3B3-9B50-44D2-B720-67F423782B67}" srcOrd="2" destOrd="0" presId="urn:microsoft.com/office/officeart/2008/layout/VerticalCurvedList"/>
    <dgm:cxn modelId="{A5EA1E68-EBE2-44ED-AD2B-BA5F5A28A1B5}" type="presParOf" srcId="{76EDF3B3-9B50-44D2-B720-67F423782B67}" destId="{675CB951-E6E6-4999-A03D-88D750386F6C}" srcOrd="0" destOrd="0" presId="urn:microsoft.com/office/officeart/2008/layout/VerticalCurvedList"/>
    <dgm:cxn modelId="{670FC9C2-729B-40D3-8AD7-5D7E3E926FDC}" type="presParOf" srcId="{299F6F13-8CC0-4547-950E-FFDBBB955806}" destId="{9431222B-9CCA-45EA-A16C-64C492A7AFED}" srcOrd="3" destOrd="0" presId="urn:microsoft.com/office/officeart/2008/layout/VerticalCurvedList"/>
    <dgm:cxn modelId="{7C761A9B-37AF-4CC0-8377-FF9059923FBD}" type="presParOf" srcId="{299F6F13-8CC0-4547-950E-FFDBBB955806}" destId="{1A0B28EE-505A-44A7-807E-E0C2738EE413}" srcOrd="4" destOrd="0" presId="urn:microsoft.com/office/officeart/2008/layout/VerticalCurvedList"/>
    <dgm:cxn modelId="{C6B8A5A5-756C-4BD3-AC46-35F3D0B5EC02}" type="presParOf" srcId="{1A0B28EE-505A-44A7-807E-E0C2738EE413}" destId="{EFA2B7E8-0943-4FB6-96F8-CA2B52BADDBA}" srcOrd="0" destOrd="0" presId="urn:microsoft.com/office/officeart/2008/layout/VerticalCurvedList"/>
    <dgm:cxn modelId="{954FE524-94C9-4936-96B3-AE68D188F4E7}" type="presParOf" srcId="{299F6F13-8CC0-4547-950E-FFDBBB955806}" destId="{A85A6586-D155-45E7-BC56-6865DD668057}" srcOrd="5" destOrd="0" presId="urn:microsoft.com/office/officeart/2008/layout/VerticalCurvedList"/>
    <dgm:cxn modelId="{77579EB2-AE98-4752-B733-9FEC537D2351}" type="presParOf" srcId="{299F6F13-8CC0-4547-950E-FFDBBB955806}" destId="{3367ADCA-A222-4BDA-9882-DC9B3621B658}" srcOrd="6" destOrd="0" presId="urn:microsoft.com/office/officeart/2008/layout/VerticalCurvedList"/>
    <dgm:cxn modelId="{68098251-DAEF-4437-8CAA-A27F8E3F5B8D}" type="presParOf" srcId="{3367ADCA-A222-4BDA-9882-DC9B3621B658}" destId="{D0B9BD21-8E00-4BE9-986F-30947E0F3FE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A4AD28-8180-4ABE-8936-D2876498AC04}" type="doc">
      <dgm:prSet loTypeId="urn:microsoft.com/office/officeart/2008/layout/VerticalCurvedList" loCatId="list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9C48FA6B-7116-476A-9E14-2997D7B7FC04}">
      <dgm:prSet phldrT="[Текст]" custT="1"/>
      <dgm:spPr/>
      <dgm:t>
        <a:bodyPr/>
        <a:lstStyle/>
        <a:p>
          <a:r>
            <a:rPr lang="ru-RU" sz="900" b="1" dirty="0" smtClean="0">
              <a:latin typeface="Arial" pitchFamily="34" charset="0"/>
              <a:cs typeface="Arial" pitchFamily="34" charset="0"/>
            </a:rPr>
            <a:t>организация взаимодействия и сотрудничества образовательных организаций, промышленных предприятий </a:t>
          </a:r>
          <a:br>
            <a:rPr lang="ru-RU" sz="900" b="1" dirty="0" smtClean="0">
              <a:latin typeface="Arial" pitchFamily="34" charset="0"/>
              <a:cs typeface="Arial" pitchFamily="34" charset="0"/>
            </a:rPr>
          </a:br>
          <a:r>
            <a:rPr lang="ru-RU" sz="900" b="1" dirty="0" smtClean="0">
              <a:latin typeface="Arial" pitchFamily="34" charset="0"/>
              <a:cs typeface="Arial" pitchFamily="34" charset="0"/>
            </a:rPr>
            <a:t>и муниципальных органов управления образованием в достижении цели</a:t>
          </a:r>
          <a:endParaRPr lang="ru-RU" sz="900" dirty="0"/>
        </a:p>
      </dgm:t>
    </dgm:pt>
    <dgm:pt modelId="{90F34031-32FD-40DD-B53A-273FF9B0C5D2}" type="parTrans" cxnId="{117D9A8A-6B67-418C-A178-E52B9C7EC10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10A06F38-03DC-4759-98BC-646C7A1CCD8D}" type="sibTrans" cxnId="{117D9A8A-6B67-418C-A178-E52B9C7EC108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DD21B381-600B-4AC0-818C-9520A009A7F2}">
      <dgm:prSet phldrT="[Текст]" custT="1"/>
      <dgm:spPr/>
      <dgm:t>
        <a:bodyPr/>
        <a:lstStyle/>
        <a:p>
          <a:r>
            <a:rPr lang="ru-RU" sz="900" b="1" smtClean="0">
              <a:latin typeface="Arial" pitchFamily="34" charset="0"/>
              <a:cs typeface="Arial" pitchFamily="34" charset="0"/>
            </a:rPr>
            <a:t>внедрение инновационных технологий в модель профессиональной ориентации и профессионального самоопределения обучающихся</a:t>
          </a:r>
          <a:endParaRPr lang="ru-RU" sz="900" dirty="0"/>
        </a:p>
      </dgm:t>
    </dgm:pt>
    <dgm:pt modelId="{395ADD06-D01F-4071-8A6C-1334939F9B04}" type="parTrans" cxnId="{11E5F343-C086-42A8-A5A0-EABDE0AF45CB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E433907F-68DF-460C-BFAB-A4E97B003753}" type="sibTrans" cxnId="{11E5F343-C086-42A8-A5A0-EABDE0AF45CB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1D3B1187-BC56-4CA4-AC6F-16A09D48B1DC}">
      <dgm:prSet phldrT="[Текст]" custT="1"/>
      <dgm:spPr/>
      <dgm:t>
        <a:bodyPr/>
        <a:lstStyle/>
        <a:p>
          <a:r>
            <a:rPr lang="ru-RU" sz="900" b="1" smtClean="0">
              <a:latin typeface="Arial" pitchFamily="34" charset="0"/>
              <a:cs typeface="Arial" pitchFamily="34" charset="0"/>
            </a:rPr>
            <a:t>обеспечение условий для самоопределения обучающихся в профессиональной сфере на основе формирования совместно с работодателями индивидуальной образовательной траектории и с разработкой «Профессионального маршрута участника»</a:t>
          </a:r>
          <a:endParaRPr lang="ru-RU" sz="900" dirty="0"/>
        </a:p>
      </dgm:t>
    </dgm:pt>
    <dgm:pt modelId="{861C4707-0830-4C91-AFF5-CAA54F759B7D}" type="parTrans" cxnId="{93703866-A4B1-49AD-B65E-695585A70790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B3040FE5-06EF-4637-A679-557EAFE74CFB}" type="sibTrans" cxnId="{93703866-A4B1-49AD-B65E-695585A70790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72C1E7BB-27FD-41A8-B8B5-F2678E9D927A}">
      <dgm:prSet phldrT="[Текст]" custT="1"/>
      <dgm:spPr/>
      <dgm:t>
        <a:bodyPr/>
        <a:lstStyle/>
        <a:p>
          <a:r>
            <a:rPr lang="ru-RU" sz="900" b="1" smtClean="0">
              <a:latin typeface="Arial" pitchFamily="34" charset="0"/>
              <a:cs typeface="Arial" pitchFamily="34" charset="0"/>
            </a:rPr>
            <a:t>формирование и пропаганда привлекательного имиджа рабочих профессий и специальностей</a:t>
          </a:r>
          <a:endParaRPr lang="ru-RU" sz="900" dirty="0"/>
        </a:p>
      </dgm:t>
    </dgm:pt>
    <dgm:pt modelId="{8A347E11-9E0E-4DBD-84FC-EFF2E0D607F5}" type="parTrans" cxnId="{2B59B5C5-2CFC-4126-8B3F-55B4D2297E5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72C6921F-911E-4C94-816F-F41D1586E312}" type="sibTrans" cxnId="{2B59B5C5-2CFC-4126-8B3F-55B4D2297E5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E9BE270-64A2-487A-96FD-0BE5FFD77D46}">
      <dgm:prSet phldrT="[Текст]" custT="1"/>
      <dgm:spPr/>
      <dgm:t>
        <a:bodyPr/>
        <a:lstStyle/>
        <a:p>
          <a:r>
            <a:rPr lang="ru-RU" sz="900" b="1" smtClean="0">
              <a:latin typeface="Arial" pitchFamily="34" charset="0"/>
              <a:cs typeface="Arial" pitchFamily="34" charset="0"/>
            </a:rPr>
            <a:t>выявление эффективных механизмов, обобщение и реализация положительного опыта действующих отношений государственно-частного партнерства и софинансирования программ подготовки рабочих кадров под конкретные запросы предприятий района и республики</a:t>
          </a:r>
          <a:endParaRPr lang="ru-RU" sz="900" dirty="0"/>
        </a:p>
      </dgm:t>
    </dgm:pt>
    <dgm:pt modelId="{413CE9D2-3D27-42BA-B490-5964FF5A636E}" type="parTrans" cxnId="{85418B50-2693-442B-93D3-C9B6CF8E320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6EE7665-0E04-4EA9-9D1F-4DD754C4CBDC}" type="sibTrans" cxnId="{85418B50-2693-442B-93D3-C9B6CF8E320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A06B19B6-E4E0-4E3A-A7DB-B883431B38DF}">
      <dgm:prSet phldrT="[Текст]" custT="1"/>
      <dgm:spPr/>
      <dgm:t>
        <a:bodyPr/>
        <a:lstStyle/>
        <a:p>
          <a:r>
            <a:rPr lang="ru-RU" sz="900" b="1" smtClean="0">
              <a:latin typeface="Arial" pitchFamily="34" charset="0"/>
              <a:cs typeface="Arial" pitchFamily="34" charset="0"/>
            </a:rPr>
            <a:t>создание эффективной модели профессиональной ориентации, обеспечивающей сопровождение профессионального самоопределения, социально-профессиональную адаптацию выпускников образовательных организаций </a:t>
          </a:r>
          <a:br>
            <a:rPr lang="ru-RU" sz="900" b="1" smtClean="0">
              <a:latin typeface="Arial" pitchFamily="34" charset="0"/>
              <a:cs typeface="Arial" pitchFamily="34" charset="0"/>
            </a:rPr>
          </a:br>
          <a:r>
            <a:rPr lang="ru-RU" sz="900" b="1" smtClean="0">
              <a:latin typeface="Arial" pitchFamily="34" charset="0"/>
              <a:cs typeface="Arial" pitchFamily="34" charset="0"/>
            </a:rPr>
            <a:t>по востребованным экономикой Башкортостана профессиям и специальностям</a:t>
          </a:r>
          <a:endParaRPr lang="ru-RU" sz="900" b="1" dirty="0">
            <a:latin typeface="Arial" pitchFamily="34" charset="0"/>
            <a:cs typeface="Arial" pitchFamily="34" charset="0"/>
          </a:endParaRPr>
        </a:p>
      </dgm:t>
    </dgm:pt>
    <dgm:pt modelId="{AF9F409E-EF96-4ACA-BBB3-83F77DE54A46}" type="parTrans" cxnId="{EC2D6AF7-1EF2-469E-A329-AF03E2A226E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D882C697-C9E2-4F49-B734-3A68CFDD5B5A}" type="sibTrans" cxnId="{EC2D6AF7-1EF2-469E-A329-AF03E2A226E4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9F9AE7A9-4F82-4550-8C92-6946BA4F8CE0}" type="pres">
      <dgm:prSet presAssocID="{10A4AD28-8180-4ABE-8936-D2876498AC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12656C1-4913-49BF-A9B6-FB34EC9A26D8}" type="pres">
      <dgm:prSet presAssocID="{10A4AD28-8180-4ABE-8936-D2876498AC04}" presName="Name1" presStyleCnt="0"/>
      <dgm:spPr/>
      <dgm:t>
        <a:bodyPr/>
        <a:lstStyle/>
        <a:p>
          <a:endParaRPr lang="ru-RU"/>
        </a:p>
      </dgm:t>
    </dgm:pt>
    <dgm:pt modelId="{D0DEB1AE-1707-4E40-8DE5-95348E294A40}" type="pres">
      <dgm:prSet presAssocID="{10A4AD28-8180-4ABE-8936-D2876498AC04}" presName="cycle" presStyleCnt="0"/>
      <dgm:spPr/>
      <dgm:t>
        <a:bodyPr/>
        <a:lstStyle/>
        <a:p>
          <a:endParaRPr lang="ru-RU"/>
        </a:p>
      </dgm:t>
    </dgm:pt>
    <dgm:pt modelId="{C90A3731-7119-4B61-AC71-ECAA3F666F9E}" type="pres">
      <dgm:prSet presAssocID="{10A4AD28-8180-4ABE-8936-D2876498AC04}" presName="srcNode" presStyleLbl="node1" presStyleIdx="0" presStyleCnt="6"/>
      <dgm:spPr/>
      <dgm:t>
        <a:bodyPr/>
        <a:lstStyle/>
        <a:p>
          <a:endParaRPr lang="ru-RU"/>
        </a:p>
      </dgm:t>
    </dgm:pt>
    <dgm:pt modelId="{70C44681-B379-43D5-8643-4C952DBC0CB9}" type="pres">
      <dgm:prSet presAssocID="{10A4AD28-8180-4ABE-8936-D2876498AC04}" presName="conn" presStyleLbl="parChTrans1D2" presStyleIdx="0" presStyleCnt="1"/>
      <dgm:spPr/>
      <dgm:t>
        <a:bodyPr/>
        <a:lstStyle/>
        <a:p>
          <a:endParaRPr lang="ru-RU"/>
        </a:p>
      </dgm:t>
    </dgm:pt>
    <dgm:pt modelId="{DC1A5FE6-5F91-413F-8C01-A14C2B040C62}" type="pres">
      <dgm:prSet presAssocID="{10A4AD28-8180-4ABE-8936-D2876498AC04}" presName="extraNode" presStyleLbl="node1" presStyleIdx="0" presStyleCnt="6"/>
      <dgm:spPr/>
      <dgm:t>
        <a:bodyPr/>
        <a:lstStyle/>
        <a:p>
          <a:endParaRPr lang="ru-RU"/>
        </a:p>
      </dgm:t>
    </dgm:pt>
    <dgm:pt modelId="{AD568ECD-8E95-4B77-9220-419A4276AB23}" type="pres">
      <dgm:prSet presAssocID="{10A4AD28-8180-4ABE-8936-D2876498AC04}" presName="dstNode" presStyleLbl="node1" presStyleIdx="0" presStyleCnt="6"/>
      <dgm:spPr/>
      <dgm:t>
        <a:bodyPr/>
        <a:lstStyle/>
        <a:p>
          <a:endParaRPr lang="ru-RU"/>
        </a:p>
      </dgm:t>
    </dgm:pt>
    <dgm:pt modelId="{069888ED-C537-4815-995C-FCC2743D851E}" type="pres">
      <dgm:prSet presAssocID="{9C48FA6B-7116-476A-9E14-2997D7B7FC04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ADA95-96D4-478A-9CFF-477C7A9CE4D4}" type="pres">
      <dgm:prSet presAssocID="{9C48FA6B-7116-476A-9E14-2997D7B7FC04}" presName="accent_1" presStyleCnt="0"/>
      <dgm:spPr/>
      <dgm:t>
        <a:bodyPr/>
        <a:lstStyle/>
        <a:p>
          <a:endParaRPr lang="ru-RU"/>
        </a:p>
      </dgm:t>
    </dgm:pt>
    <dgm:pt modelId="{979A94EE-55DB-45E3-B17E-DED6B5573D9E}" type="pres">
      <dgm:prSet presAssocID="{9C48FA6B-7116-476A-9E14-2997D7B7FC04}" presName="accentRepeatNode" presStyleLbl="solidFgAcc1" presStyleIdx="0" presStyleCnt="6"/>
      <dgm:spPr/>
      <dgm:t>
        <a:bodyPr/>
        <a:lstStyle/>
        <a:p>
          <a:endParaRPr lang="ru-RU"/>
        </a:p>
      </dgm:t>
    </dgm:pt>
    <dgm:pt modelId="{A5EE115C-08C5-441C-BC40-DCE4E9BE70C3}" type="pres">
      <dgm:prSet presAssocID="{DD21B381-600B-4AC0-818C-9520A009A7F2}" presName="text_2" presStyleLbl="node1" presStyleIdx="1" presStyleCnt="6" custLinFactNeighborX="-65" custLinFactNeighborY="-20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EF0565-60E8-4BDB-A574-8C212BA40BB5}" type="pres">
      <dgm:prSet presAssocID="{DD21B381-600B-4AC0-818C-9520A009A7F2}" presName="accent_2" presStyleCnt="0"/>
      <dgm:spPr/>
      <dgm:t>
        <a:bodyPr/>
        <a:lstStyle/>
        <a:p>
          <a:endParaRPr lang="ru-RU"/>
        </a:p>
      </dgm:t>
    </dgm:pt>
    <dgm:pt modelId="{1E58D8A1-716B-48F0-ADAF-3DE8090C19FC}" type="pres">
      <dgm:prSet presAssocID="{DD21B381-600B-4AC0-818C-9520A009A7F2}" presName="accentRepeatNode" presStyleLbl="solidFgAcc1" presStyleIdx="1" presStyleCnt="6"/>
      <dgm:spPr/>
      <dgm:t>
        <a:bodyPr/>
        <a:lstStyle/>
        <a:p>
          <a:endParaRPr lang="ru-RU"/>
        </a:p>
      </dgm:t>
    </dgm:pt>
    <dgm:pt modelId="{01E285C6-29AC-472E-9F51-D3AF05E2E504}" type="pres">
      <dgm:prSet presAssocID="{1D3B1187-BC56-4CA4-AC6F-16A09D48B1DC}" presName="text_3" presStyleLbl="node1" presStyleIdx="2" presStyleCnt="6" custScaleY="129306" custLinFactNeighborX="-276" custLinFactNeighborY="-16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428F49-B8E8-4E8B-93EB-46BE5D86E6F7}" type="pres">
      <dgm:prSet presAssocID="{1D3B1187-BC56-4CA4-AC6F-16A09D48B1DC}" presName="accent_3" presStyleCnt="0"/>
      <dgm:spPr/>
      <dgm:t>
        <a:bodyPr/>
        <a:lstStyle/>
        <a:p>
          <a:endParaRPr lang="ru-RU"/>
        </a:p>
      </dgm:t>
    </dgm:pt>
    <dgm:pt modelId="{D218EC4F-B62D-4D7A-AC4A-874BA6D9B6D3}" type="pres">
      <dgm:prSet presAssocID="{1D3B1187-BC56-4CA4-AC6F-16A09D48B1DC}" presName="accentRepeatNode" presStyleLbl="solidFgAcc1" presStyleIdx="2" presStyleCnt="6"/>
      <dgm:spPr/>
      <dgm:t>
        <a:bodyPr/>
        <a:lstStyle/>
        <a:p>
          <a:endParaRPr lang="ru-RU"/>
        </a:p>
      </dgm:t>
    </dgm:pt>
    <dgm:pt modelId="{11AB7875-FCD3-4A4A-B114-990BE948EC9D}" type="pres">
      <dgm:prSet presAssocID="{72C1E7BB-27FD-41A8-B8B5-F2678E9D927A}" presName="text_4" presStyleLbl="node1" presStyleIdx="3" presStyleCnt="6" custLinFactNeighborX="333" custLinFactNeighborY="-22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9A9DE-E551-4AF8-B99E-70B28867156A}" type="pres">
      <dgm:prSet presAssocID="{72C1E7BB-27FD-41A8-B8B5-F2678E9D927A}" presName="accent_4" presStyleCnt="0"/>
      <dgm:spPr/>
      <dgm:t>
        <a:bodyPr/>
        <a:lstStyle/>
        <a:p>
          <a:endParaRPr lang="ru-RU"/>
        </a:p>
      </dgm:t>
    </dgm:pt>
    <dgm:pt modelId="{02EF22D0-ECC9-4A92-A16F-2C64C9F399FE}" type="pres">
      <dgm:prSet presAssocID="{72C1E7BB-27FD-41A8-B8B5-F2678E9D927A}" presName="accentRepeatNode" presStyleLbl="solidFgAcc1" presStyleIdx="3" presStyleCnt="6"/>
      <dgm:spPr/>
      <dgm:t>
        <a:bodyPr/>
        <a:lstStyle/>
        <a:p>
          <a:endParaRPr lang="ru-RU"/>
        </a:p>
      </dgm:t>
    </dgm:pt>
    <dgm:pt modelId="{A33CF83F-9F6C-4B46-9E35-EB33A6C9299C}" type="pres">
      <dgm:prSet presAssocID="{FE9BE270-64A2-487A-96FD-0BE5FFD77D46}" presName="text_5" presStyleLbl="node1" presStyleIdx="4" presStyleCnt="6" custScaleY="118365" custLinFactNeighborX="108" custLinFactNeighborY="-23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86651-85B0-4291-A3C8-CB49DF1F0C1A}" type="pres">
      <dgm:prSet presAssocID="{FE9BE270-64A2-487A-96FD-0BE5FFD77D46}" presName="accent_5" presStyleCnt="0"/>
      <dgm:spPr/>
      <dgm:t>
        <a:bodyPr/>
        <a:lstStyle/>
        <a:p>
          <a:endParaRPr lang="ru-RU"/>
        </a:p>
      </dgm:t>
    </dgm:pt>
    <dgm:pt modelId="{3B6E12CC-2850-491F-8D75-DA43A00E5838}" type="pres">
      <dgm:prSet presAssocID="{FE9BE270-64A2-487A-96FD-0BE5FFD77D46}" presName="accentRepeatNode" presStyleLbl="solidFgAcc1" presStyleIdx="4" presStyleCnt="6"/>
      <dgm:spPr/>
      <dgm:t>
        <a:bodyPr/>
        <a:lstStyle/>
        <a:p>
          <a:endParaRPr lang="ru-RU"/>
        </a:p>
      </dgm:t>
    </dgm:pt>
    <dgm:pt modelId="{1904CF31-A9FB-45E9-B97C-6948A0AD40D1}" type="pres">
      <dgm:prSet presAssocID="{A06B19B6-E4E0-4E3A-A7DB-B883431B38DF}" presName="text_6" presStyleLbl="node1" presStyleIdx="5" presStyleCnt="6" custScaleY="135433" custLinFactNeighborX="-101" custLinFactNeighborY="-3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ADFFF-FDE9-466D-B0A4-B6559D707596}" type="pres">
      <dgm:prSet presAssocID="{A06B19B6-E4E0-4E3A-A7DB-B883431B38DF}" presName="accent_6" presStyleCnt="0"/>
      <dgm:spPr/>
      <dgm:t>
        <a:bodyPr/>
        <a:lstStyle/>
        <a:p>
          <a:endParaRPr lang="ru-RU"/>
        </a:p>
      </dgm:t>
    </dgm:pt>
    <dgm:pt modelId="{BECFA618-0108-4C95-94DB-55AF63618B47}" type="pres">
      <dgm:prSet presAssocID="{A06B19B6-E4E0-4E3A-A7DB-B883431B38DF}" presName="accentRepeatNode" presStyleLbl="solidFgAcc1" presStyleIdx="5" presStyleCnt="6"/>
      <dgm:spPr/>
      <dgm:t>
        <a:bodyPr/>
        <a:lstStyle/>
        <a:p>
          <a:endParaRPr lang="ru-RU"/>
        </a:p>
      </dgm:t>
    </dgm:pt>
  </dgm:ptLst>
  <dgm:cxnLst>
    <dgm:cxn modelId="{C6757ED7-8998-42DD-A0E4-762C21618593}" type="presOf" srcId="{DD21B381-600B-4AC0-818C-9520A009A7F2}" destId="{A5EE115C-08C5-441C-BC40-DCE4E9BE70C3}" srcOrd="0" destOrd="0" presId="urn:microsoft.com/office/officeart/2008/layout/VerticalCurvedList"/>
    <dgm:cxn modelId="{11E5F343-C086-42A8-A5A0-EABDE0AF45CB}" srcId="{10A4AD28-8180-4ABE-8936-D2876498AC04}" destId="{DD21B381-600B-4AC0-818C-9520A009A7F2}" srcOrd="1" destOrd="0" parTransId="{395ADD06-D01F-4071-8A6C-1334939F9B04}" sibTransId="{E433907F-68DF-460C-BFAB-A4E97B003753}"/>
    <dgm:cxn modelId="{EC2D6AF7-1EF2-469E-A329-AF03E2A226E4}" srcId="{10A4AD28-8180-4ABE-8936-D2876498AC04}" destId="{A06B19B6-E4E0-4E3A-A7DB-B883431B38DF}" srcOrd="5" destOrd="0" parTransId="{AF9F409E-EF96-4ACA-BBB3-83F77DE54A46}" sibTransId="{D882C697-C9E2-4F49-B734-3A68CFDD5B5A}"/>
    <dgm:cxn modelId="{2B59B5C5-2CFC-4126-8B3F-55B4D2297E54}" srcId="{10A4AD28-8180-4ABE-8936-D2876498AC04}" destId="{72C1E7BB-27FD-41A8-B8B5-F2678E9D927A}" srcOrd="3" destOrd="0" parTransId="{8A347E11-9E0E-4DBD-84FC-EFF2E0D607F5}" sibTransId="{72C6921F-911E-4C94-816F-F41D1586E312}"/>
    <dgm:cxn modelId="{9989A83F-7AB8-4CC3-BEAA-1A5617C06EB5}" type="presOf" srcId="{1D3B1187-BC56-4CA4-AC6F-16A09D48B1DC}" destId="{01E285C6-29AC-472E-9F51-D3AF05E2E504}" srcOrd="0" destOrd="0" presId="urn:microsoft.com/office/officeart/2008/layout/VerticalCurvedList"/>
    <dgm:cxn modelId="{93703866-A4B1-49AD-B65E-695585A70790}" srcId="{10A4AD28-8180-4ABE-8936-D2876498AC04}" destId="{1D3B1187-BC56-4CA4-AC6F-16A09D48B1DC}" srcOrd="2" destOrd="0" parTransId="{861C4707-0830-4C91-AFF5-CAA54F759B7D}" sibTransId="{B3040FE5-06EF-4637-A679-557EAFE74CFB}"/>
    <dgm:cxn modelId="{117D9A8A-6B67-418C-A178-E52B9C7EC108}" srcId="{10A4AD28-8180-4ABE-8936-D2876498AC04}" destId="{9C48FA6B-7116-476A-9E14-2997D7B7FC04}" srcOrd="0" destOrd="0" parTransId="{90F34031-32FD-40DD-B53A-273FF9B0C5D2}" sibTransId="{10A06F38-03DC-4759-98BC-646C7A1CCD8D}"/>
    <dgm:cxn modelId="{3E76289F-288E-4120-BD1E-4F97399CC473}" type="presOf" srcId="{FE9BE270-64A2-487A-96FD-0BE5FFD77D46}" destId="{A33CF83F-9F6C-4B46-9E35-EB33A6C9299C}" srcOrd="0" destOrd="0" presId="urn:microsoft.com/office/officeart/2008/layout/VerticalCurvedList"/>
    <dgm:cxn modelId="{87BF4C5A-0AC4-482E-BD8C-7A3A4EC19066}" type="presOf" srcId="{72C1E7BB-27FD-41A8-B8B5-F2678E9D927A}" destId="{11AB7875-FCD3-4A4A-B114-990BE948EC9D}" srcOrd="0" destOrd="0" presId="urn:microsoft.com/office/officeart/2008/layout/VerticalCurvedList"/>
    <dgm:cxn modelId="{C2E493FE-4795-4F1A-A2B7-90369DD04D8C}" type="presOf" srcId="{A06B19B6-E4E0-4E3A-A7DB-B883431B38DF}" destId="{1904CF31-A9FB-45E9-B97C-6948A0AD40D1}" srcOrd="0" destOrd="0" presId="urn:microsoft.com/office/officeart/2008/layout/VerticalCurvedList"/>
    <dgm:cxn modelId="{7B1B0A07-FFF0-429C-8E40-04CC0203FCF2}" type="presOf" srcId="{10A06F38-03DC-4759-98BC-646C7A1CCD8D}" destId="{70C44681-B379-43D5-8643-4C952DBC0CB9}" srcOrd="0" destOrd="0" presId="urn:microsoft.com/office/officeart/2008/layout/VerticalCurvedList"/>
    <dgm:cxn modelId="{85418B50-2693-442B-93D3-C9B6CF8E3201}" srcId="{10A4AD28-8180-4ABE-8936-D2876498AC04}" destId="{FE9BE270-64A2-487A-96FD-0BE5FFD77D46}" srcOrd="4" destOrd="0" parTransId="{413CE9D2-3D27-42BA-B490-5964FF5A636E}" sibTransId="{26EE7665-0E04-4EA9-9D1F-4DD754C4CBDC}"/>
    <dgm:cxn modelId="{9C9589DD-7079-42E7-B9A5-BC7A44420DC3}" type="presOf" srcId="{9C48FA6B-7116-476A-9E14-2997D7B7FC04}" destId="{069888ED-C537-4815-995C-FCC2743D851E}" srcOrd="0" destOrd="0" presId="urn:microsoft.com/office/officeart/2008/layout/VerticalCurvedList"/>
    <dgm:cxn modelId="{A043C6CE-FA7A-41B0-90D4-91CABA35CA16}" type="presOf" srcId="{10A4AD28-8180-4ABE-8936-D2876498AC04}" destId="{9F9AE7A9-4F82-4550-8C92-6946BA4F8CE0}" srcOrd="0" destOrd="0" presId="urn:microsoft.com/office/officeart/2008/layout/VerticalCurvedList"/>
    <dgm:cxn modelId="{227BC4C0-308E-4EB3-9E1B-83A68FB88963}" type="presParOf" srcId="{9F9AE7A9-4F82-4550-8C92-6946BA4F8CE0}" destId="{312656C1-4913-49BF-A9B6-FB34EC9A26D8}" srcOrd="0" destOrd="0" presId="urn:microsoft.com/office/officeart/2008/layout/VerticalCurvedList"/>
    <dgm:cxn modelId="{FC532C5B-AD82-4EC3-AB09-DFBE9189A26E}" type="presParOf" srcId="{312656C1-4913-49BF-A9B6-FB34EC9A26D8}" destId="{D0DEB1AE-1707-4E40-8DE5-95348E294A40}" srcOrd="0" destOrd="0" presId="urn:microsoft.com/office/officeart/2008/layout/VerticalCurvedList"/>
    <dgm:cxn modelId="{88806913-85CA-40CD-8273-B5120D0D25AF}" type="presParOf" srcId="{D0DEB1AE-1707-4E40-8DE5-95348E294A40}" destId="{C90A3731-7119-4B61-AC71-ECAA3F666F9E}" srcOrd="0" destOrd="0" presId="urn:microsoft.com/office/officeart/2008/layout/VerticalCurvedList"/>
    <dgm:cxn modelId="{A4A28454-6289-4F95-A410-64B47DCC44CC}" type="presParOf" srcId="{D0DEB1AE-1707-4E40-8DE5-95348E294A40}" destId="{70C44681-B379-43D5-8643-4C952DBC0CB9}" srcOrd="1" destOrd="0" presId="urn:microsoft.com/office/officeart/2008/layout/VerticalCurvedList"/>
    <dgm:cxn modelId="{B96209AC-DB1F-4C51-8669-52D59B7FEE59}" type="presParOf" srcId="{D0DEB1AE-1707-4E40-8DE5-95348E294A40}" destId="{DC1A5FE6-5F91-413F-8C01-A14C2B040C62}" srcOrd="2" destOrd="0" presId="urn:microsoft.com/office/officeart/2008/layout/VerticalCurvedList"/>
    <dgm:cxn modelId="{DFC1D7E8-C5B8-4B88-9C96-84FEE4F503A6}" type="presParOf" srcId="{D0DEB1AE-1707-4E40-8DE5-95348E294A40}" destId="{AD568ECD-8E95-4B77-9220-419A4276AB23}" srcOrd="3" destOrd="0" presId="urn:microsoft.com/office/officeart/2008/layout/VerticalCurvedList"/>
    <dgm:cxn modelId="{7F367F12-1A2E-4570-8BF1-CC889D925873}" type="presParOf" srcId="{312656C1-4913-49BF-A9B6-FB34EC9A26D8}" destId="{069888ED-C537-4815-995C-FCC2743D851E}" srcOrd="1" destOrd="0" presId="urn:microsoft.com/office/officeart/2008/layout/VerticalCurvedList"/>
    <dgm:cxn modelId="{21819D89-4276-492D-AC1C-C88A5135D550}" type="presParOf" srcId="{312656C1-4913-49BF-A9B6-FB34EC9A26D8}" destId="{276ADA95-96D4-478A-9CFF-477C7A9CE4D4}" srcOrd="2" destOrd="0" presId="urn:microsoft.com/office/officeart/2008/layout/VerticalCurvedList"/>
    <dgm:cxn modelId="{4B1EC11C-B61D-48E1-95C5-44DBA92C1D87}" type="presParOf" srcId="{276ADA95-96D4-478A-9CFF-477C7A9CE4D4}" destId="{979A94EE-55DB-45E3-B17E-DED6B5573D9E}" srcOrd="0" destOrd="0" presId="urn:microsoft.com/office/officeart/2008/layout/VerticalCurvedList"/>
    <dgm:cxn modelId="{064A078B-E63D-4E2C-9470-FFF6594FFCC4}" type="presParOf" srcId="{312656C1-4913-49BF-A9B6-FB34EC9A26D8}" destId="{A5EE115C-08C5-441C-BC40-DCE4E9BE70C3}" srcOrd="3" destOrd="0" presId="urn:microsoft.com/office/officeart/2008/layout/VerticalCurvedList"/>
    <dgm:cxn modelId="{39971369-73F9-483E-8904-627136B67247}" type="presParOf" srcId="{312656C1-4913-49BF-A9B6-FB34EC9A26D8}" destId="{ECEF0565-60E8-4BDB-A574-8C212BA40BB5}" srcOrd="4" destOrd="0" presId="urn:microsoft.com/office/officeart/2008/layout/VerticalCurvedList"/>
    <dgm:cxn modelId="{ED4D12A8-2918-4BC5-B41A-ADD50BC16488}" type="presParOf" srcId="{ECEF0565-60E8-4BDB-A574-8C212BA40BB5}" destId="{1E58D8A1-716B-48F0-ADAF-3DE8090C19FC}" srcOrd="0" destOrd="0" presId="urn:microsoft.com/office/officeart/2008/layout/VerticalCurvedList"/>
    <dgm:cxn modelId="{845BAE2D-F7AA-4DC6-9A7A-F78D4F9AC14D}" type="presParOf" srcId="{312656C1-4913-49BF-A9B6-FB34EC9A26D8}" destId="{01E285C6-29AC-472E-9F51-D3AF05E2E504}" srcOrd="5" destOrd="0" presId="urn:microsoft.com/office/officeart/2008/layout/VerticalCurvedList"/>
    <dgm:cxn modelId="{EE170317-ECC0-426B-A3E1-02D926F19AB8}" type="presParOf" srcId="{312656C1-4913-49BF-A9B6-FB34EC9A26D8}" destId="{75428F49-B8E8-4E8B-93EB-46BE5D86E6F7}" srcOrd="6" destOrd="0" presId="urn:microsoft.com/office/officeart/2008/layout/VerticalCurvedList"/>
    <dgm:cxn modelId="{D5148BCE-2839-4275-81E9-CA26C24E8904}" type="presParOf" srcId="{75428F49-B8E8-4E8B-93EB-46BE5D86E6F7}" destId="{D218EC4F-B62D-4D7A-AC4A-874BA6D9B6D3}" srcOrd="0" destOrd="0" presId="urn:microsoft.com/office/officeart/2008/layout/VerticalCurvedList"/>
    <dgm:cxn modelId="{31A3A978-B6F9-411E-89F7-261FDB5D33C0}" type="presParOf" srcId="{312656C1-4913-49BF-A9B6-FB34EC9A26D8}" destId="{11AB7875-FCD3-4A4A-B114-990BE948EC9D}" srcOrd="7" destOrd="0" presId="urn:microsoft.com/office/officeart/2008/layout/VerticalCurvedList"/>
    <dgm:cxn modelId="{E3BC5F52-AB41-4E38-A944-11F932ED927B}" type="presParOf" srcId="{312656C1-4913-49BF-A9B6-FB34EC9A26D8}" destId="{A1B9A9DE-E551-4AF8-B99E-70B28867156A}" srcOrd="8" destOrd="0" presId="urn:microsoft.com/office/officeart/2008/layout/VerticalCurvedList"/>
    <dgm:cxn modelId="{5D24653B-DEC3-4163-97F0-C1E88091B62B}" type="presParOf" srcId="{A1B9A9DE-E551-4AF8-B99E-70B28867156A}" destId="{02EF22D0-ECC9-4A92-A16F-2C64C9F399FE}" srcOrd="0" destOrd="0" presId="urn:microsoft.com/office/officeart/2008/layout/VerticalCurvedList"/>
    <dgm:cxn modelId="{44E79A16-9685-4686-B835-F05A39466C54}" type="presParOf" srcId="{312656C1-4913-49BF-A9B6-FB34EC9A26D8}" destId="{A33CF83F-9F6C-4B46-9E35-EB33A6C9299C}" srcOrd="9" destOrd="0" presId="urn:microsoft.com/office/officeart/2008/layout/VerticalCurvedList"/>
    <dgm:cxn modelId="{B927AF1E-1CE8-4213-97B9-7A23CD665AD3}" type="presParOf" srcId="{312656C1-4913-49BF-A9B6-FB34EC9A26D8}" destId="{BF386651-85B0-4291-A3C8-CB49DF1F0C1A}" srcOrd="10" destOrd="0" presId="urn:microsoft.com/office/officeart/2008/layout/VerticalCurvedList"/>
    <dgm:cxn modelId="{04EB61F6-ACDF-4EEE-97CD-21BAC6B4E1E8}" type="presParOf" srcId="{BF386651-85B0-4291-A3C8-CB49DF1F0C1A}" destId="{3B6E12CC-2850-491F-8D75-DA43A00E5838}" srcOrd="0" destOrd="0" presId="urn:microsoft.com/office/officeart/2008/layout/VerticalCurvedList"/>
    <dgm:cxn modelId="{7BBBD7A1-7E50-47CA-B03F-03641E946016}" type="presParOf" srcId="{312656C1-4913-49BF-A9B6-FB34EC9A26D8}" destId="{1904CF31-A9FB-45E9-B97C-6948A0AD40D1}" srcOrd="11" destOrd="0" presId="urn:microsoft.com/office/officeart/2008/layout/VerticalCurvedList"/>
    <dgm:cxn modelId="{D3B1BAB3-56FA-4500-BB3F-DD9A1ADCA920}" type="presParOf" srcId="{312656C1-4913-49BF-A9B6-FB34EC9A26D8}" destId="{579ADFFF-FDE9-466D-B0A4-B6559D707596}" srcOrd="12" destOrd="0" presId="urn:microsoft.com/office/officeart/2008/layout/VerticalCurvedList"/>
    <dgm:cxn modelId="{58448A13-AF1F-41BC-A835-D2ADBC0D76F8}" type="presParOf" srcId="{579ADFFF-FDE9-466D-B0A4-B6559D707596}" destId="{BECFA618-0108-4C95-94DB-55AF63618B4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C3D34-EDA3-4AD7-B380-75AF95F87C06}">
      <dsp:nvSpPr>
        <dsp:cNvPr id="0" name=""/>
        <dsp:cNvSpPr/>
      </dsp:nvSpPr>
      <dsp:spPr>
        <a:xfrm>
          <a:off x="-4799168" y="-735548"/>
          <a:ext cx="5716143" cy="5716143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616FE-50F9-4091-8001-4C2CCC5B98EE}">
      <dsp:nvSpPr>
        <dsp:cNvPr id="0" name=""/>
        <dsp:cNvSpPr/>
      </dsp:nvSpPr>
      <dsp:spPr>
        <a:xfrm>
          <a:off x="589748" y="424504"/>
          <a:ext cx="8361920" cy="8490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901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1.4«Создание условий для получения среднего профессионального и высшего образования людьми </a:t>
          </a:r>
          <a:br>
            <a:rPr lang="ru-RU" sz="1300" b="1" kern="1200" dirty="0" smtClean="0"/>
          </a:br>
          <a:r>
            <a:rPr lang="ru-RU" sz="1300" b="1" kern="1200" dirty="0" smtClean="0"/>
            <a:t>с ограниченными возможностями здоровья посредством разработки нормативно-методической базы </a:t>
          </a:r>
          <a:br>
            <a:rPr lang="ru-RU" sz="1300" b="1" kern="1200" dirty="0" smtClean="0"/>
          </a:br>
          <a:r>
            <a:rPr lang="ru-RU" sz="1300" b="1" kern="1200" dirty="0" smtClean="0"/>
            <a:t>и поддержки инициативных проектов»» </a:t>
          </a:r>
          <a:br>
            <a:rPr lang="ru-RU" sz="1300" b="1" kern="1200" dirty="0" smtClean="0"/>
          </a:br>
          <a:r>
            <a:rPr lang="ru-RU" sz="1300" b="1" kern="1200" dirty="0" smtClean="0"/>
            <a:t>(субсидия в размере 3,2 млн. рублей)</a:t>
          </a:r>
        </a:p>
      </dsp:txBody>
      <dsp:txXfrm>
        <a:off x="589748" y="424504"/>
        <a:ext cx="8361920" cy="849009"/>
      </dsp:txXfrm>
    </dsp:sp>
    <dsp:sp modelId="{675CB951-E6E6-4999-A03D-88D750386F6C}">
      <dsp:nvSpPr>
        <dsp:cNvPr id="0" name=""/>
        <dsp:cNvSpPr/>
      </dsp:nvSpPr>
      <dsp:spPr>
        <a:xfrm>
          <a:off x="185035" y="430017"/>
          <a:ext cx="809424" cy="8379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1222B-9CCA-45EA-A16C-64C492A7AFED}">
      <dsp:nvSpPr>
        <dsp:cNvPr id="0" name=""/>
        <dsp:cNvSpPr/>
      </dsp:nvSpPr>
      <dsp:spPr>
        <a:xfrm>
          <a:off x="898363" y="1698018"/>
          <a:ext cx="8053305" cy="849009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901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1.2«Разработка и распространение в системах среднего профессионального и высшего образования новых образовательных технологий, форм организации образовательного процесса» </a:t>
          </a:r>
          <a:br>
            <a:rPr lang="ru-RU" sz="1300" b="1" kern="1200" dirty="0" smtClean="0"/>
          </a:br>
          <a:r>
            <a:rPr lang="ru-RU" sz="1300" b="1" kern="1200" dirty="0" smtClean="0"/>
            <a:t>(субсидия в размере 21 млн. рублей)</a:t>
          </a:r>
        </a:p>
      </dsp:txBody>
      <dsp:txXfrm>
        <a:off x="898363" y="1698018"/>
        <a:ext cx="8053305" cy="849009"/>
      </dsp:txXfrm>
    </dsp:sp>
    <dsp:sp modelId="{EFA2B7E8-0943-4FB6-96F8-CA2B52BADDBA}">
      <dsp:nvSpPr>
        <dsp:cNvPr id="0" name=""/>
        <dsp:cNvSpPr/>
      </dsp:nvSpPr>
      <dsp:spPr>
        <a:xfrm>
          <a:off x="498283" y="1709045"/>
          <a:ext cx="800159" cy="826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A6586-D155-45E7-BC56-6865DD668057}">
      <dsp:nvSpPr>
        <dsp:cNvPr id="0" name=""/>
        <dsp:cNvSpPr/>
      </dsp:nvSpPr>
      <dsp:spPr>
        <a:xfrm>
          <a:off x="589748" y="2971532"/>
          <a:ext cx="8361920" cy="849009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901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«Обновление и модернизация материально-технической базы профессиональных образовательных организаций» по лоту 3 «Информационные и коммуникационные технологии» </a:t>
          </a:r>
        </a:p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(грант в размере 19,9 млн. рублей)</a:t>
          </a:r>
        </a:p>
      </dsp:txBody>
      <dsp:txXfrm>
        <a:off x="589748" y="2971532"/>
        <a:ext cx="8361920" cy="849009"/>
      </dsp:txXfrm>
    </dsp:sp>
    <dsp:sp modelId="{D0B9BD21-8E00-4BE9-986F-30947E0F3FE8}">
      <dsp:nvSpPr>
        <dsp:cNvPr id="0" name=""/>
        <dsp:cNvSpPr/>
      </dsp:nvSpPr>
      <dsp:spPr>
        <a:xfrm>
          <a:off x="59117" y="2865406"/>
          <a:ext cx="1061261" cy="10612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44681-B379-43D5-8643-4C952DBC0CB9}">
      <dsp:nvSpPr>
        <dsp:cNvPr id="0" name=""/>
        <dsp:cNvSpPr/>
      </dsp:nvSpPr>
      <dsp:spPr>
        <a:xfrm>
          <a:off x="-3261828" y="-501831"/>
          <a:ext cx="3889893" cy="3889893"/>
        </a:xfrm>
        <a:prstGeom prst="blockArc">
          <a:avLst>
            <a:gd name="adj1" fmla="val 18900000"/>
            <a:gd name="adj2" fmla="val 2700000"/>
            <a:gd name="adj3" fmla="val 555"/>
          </a:avLst>
        </a:pr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9888ED-C537-4815-995C-FCC2743D851E}">
      <dsp:nvSpPr>
        <dsp:cNvPr id="0" name=""/>
        <dsp:cNvSpPr/>
      </dsp:nvSpPr>
      <dsp:spPr>
        <a:xfrm>
          <a:off x="235586" y="151988"/>
          <a:ext cx="8871828" cy="30386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191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Arial" pitchFamily="34" charset="0"/>
              <a:cs typeface="Arial" pitchFamily="34" charset="0"/>
            </a:rPr>
            <a:t>организация взаимодействия и сотрудничества образовательных организаций, промышленных предприятий </a:t>
          </a:r>
          <a:br>
            <a:rPr lang="ru-RU" sz="900" b="1" kern="1200" dirty="0" smtClean="0">
              <a:latin typeface="Arial" pitchFamily="34" charset="0"/>
              <a:cs typeface="Arial" pitchFamily="34" charset="0"/>
            </a:rPr>
          </a:br>
          <a:r>
            <a:rPr lang="ru-RU" sz="900" b="1" kern="1200" dirty="0" smtClean="0">
              <a:latin typeface="Arial" pitchFamily="34" charset="0"/>
              <a:cs typeface="Arial" pitchFamily="34" charset="0"/>
            </a:rPr>
            <a:t>и муниципальных органов управления образованием в достижении цели</a:t>
          </a:r>
          <a:endParaRPr lang="ru-RU" sz="900" kern="1200" dirty="0"/>
        </a:p>
      </dsp:txBody>
      <dsp:txXfrm>
        <a:off x="235586" y="151988"/>
        <a:ext cx="8871828" cy="303862"/>
      </dsp:txXfrm>
    </dsp:sp>
    <dsp:sp modelId="{979A94EE-55DB-45E3-B17E-DED6B5573D9E}">
      <dsp:nvSpPr>
        <dsp:cNvPr id="0" name=""/>
        <dsp:cNvSpPr/>
      </dsp:nvSpPr>
      <dsp:spPr>
        <a:xfrm>
          <a:off x="45672" y="114006"/>
          <a:ext cx="379827" cy="3798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E115C-08C5-441C-BC40-DCE4E9BE70C3}">
      <dsp:nvSpPr>
        <dsp:cNvPr id="0" name=""/>
        <dsp:cNvSpPr/>
      </dsp:nvSpPr>
      <dsp:spPr>
        <a:xfrm>
          <a:off x="479929" y="544402"/>
          <a:ext cx="8621880" cy="30386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191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smtClean="0">
              <a:latin typeface="Arial" pitchFamily="34" charset="0"/>
              <a:cs typeface="Arial" pitchFamily="34" charset="0"/>
            </a:rPr>
            <a:t>внедрение инновационных технологий в модель профессиональной ориентации и профессионального самоопределения обучающихся</a:t>
          </a:r>
          <a:endParaRPr lang="ru-RU" sz="900" kern="1200" dirty="0"/>
        </a:p>
      </dsp:txBody>
      <dsp:txXfrm>
        <a:off x="479929" y="544402"/>
        <a:ext cx="8621880" cy="303862"/>
      </dsp:txXfrm>
    </dsp:sp>
    <dsp:sp modelId="{1E58D8A1-716B-48F0-ADAF-3DE8090C19FC}">
      <dsp:nvSpPr>
        <dsp:cNvPr id="0" name=""/>
        <dsp:cNvSpPr/>
      </dsp:nvSpPr>
      <dsp:spPr>
        <a:xfrm>
          <a:off x="295620" y="569741"/>
          <a:ext cx="379827" cy="3798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285C6-29AC-472E-9F51-D3AF05E2E504}">
      <dsp:nvSpPr>
        <dsp:cNvPr id="0" name=""/>
        <dsp:cNvSpPr/>
      </dsp:nvSpPr>
      <dsp:spPr>
        <a:xfrm>
          <a:off x="576347" y="967828"/>
          <a:ext cx="8507586" cy="39291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191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smtClean="0">
              <a:latin typeface="Arial" pitchFamily="34" charset="0"/>
              <a:cs typeface="Arial" pitchFamily="34" charset="0"/>
            </a:rPr>
            <a:t>обеспечение условий для самоопределения обучающихся в профессиональной сфере на основе формирования совместно с работодателями индивидуальной образовательной траектории и с разработкой «Профессионального маршрута участника»</a:t>
          </a:r>
          <a:endParaRPr lang="ru-RU" sz="900" kern="1200" dirty="0"/>
        </a:p>
      </dsp:txBody>
      <dsp:txXfrm>
        <a:off x="576347" y="967828"/>
        <a:ext cx="8507586" cy="392912"/>
      </dsp:txXfrm>
    </dsp:sp>
    <dsp:sp modelId="{D218EC4F-B62D-4D7A-AC4A-874BA6D9B6D3}">
      <dsp:nvSpPr>
        <dsp:cNvPr id="0" name=""/>
        <dsp:cNvSpPr/>
      </dsp:nvSpPr>
      <dsp:spPr>
        <a:xfrm>
          <a:off x="409914" y="1025477"/>
          <a:ext cx="379827" cy="3798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B7875-FCD3-4A4A-B114-990BE948EC9D}">
      <dsp:nvSpPr>
        <dsp:cNvPr id="0" name=""/>
        <dsp:cNvSpPr/>
      </dsp:nvSpPr>
      <dsp:spPr>
        <a:xfrm>
          <a:off x="628159" y="1451741"/>
          <a:ext cx="8507586" cy="30386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191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smtClean="0">
              <a:latin typeface="Arial" pitchFamily="34" charset="0"/>
              <a:cs typeface="Arial" pitchFamily="34" charset="0"/>
            </a:rPr>
            <a:t>формирование и пропаганда привлекательного имиджа рабочих профессий и специальностей</a:t>
          </a:r>
          <a:endParaRPr lang="ru-RU" sz="900" kern="1200" dirty="0"/>
        </a:p>
      </dsp:txBody>
      <dsp:txXfrm>
        <a:off x="628159" y="1451741"/>
        <a:ext cx="8507586" cy="303862"/>
      </dsp:txXfrm>
    </dsp:sp>
    <dsp:sp modelId="{02EF22D0-ECC9-4A92-A16F-2C64C9F399FE}">
      <dsp:nvSpPr>
        <dsp:cNvPr id="0" name=""/>
        <dsp:cNvSpPr/>
      </dsp:nvSpPr>
      <dsp:spPr>
        <a:xfrm>
          <a:off x="409914" y="1480924"/>
          <a:ext cx="379827" cy="3798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CF83F-9F6C-4B46-9E35-EB33A6C9299C}">
      <dsp:nvSpPr>
        <dsp:cNvPr id="0" name=""/>
        <dsp:cNvSpPr/>
      </dsp:nvSpPr>
      <dsp:spPr>
        <a:xfrm>
          <a:off x="494845" y="1875166"/>
          <a:ext cx="8621880" cy="35966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191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smtClean="0">
              <a:latin typeface="Arial" pitchFamily="34" charset="0"/>
              <a:cs typeface="Arial" pitchFamily="34" charset="0"/>
            </a:rPr>
            <a:t>выявление эффективных механизмов, обобщение и реализация положительного опыта действующих отношений государственно-частного партнерства и софинансирования программ подготовки рабочих кадров под конкретные запросы предприятий района и республики</a:t>
          </a:r>
          <a:endParaRPr lang="ru-RU" sz="900" kern="1200" dirty="0"/>
        </a:p>
      </dsp:txBody>
      <dsp:txXfrm>
        <a:off x="494845" y="1875166"/>
        <a:ext cx="8621880" cy="359666"/>
      </dsp:txXfrm>
    </dsp:sp>
    <dsp:sp modelId="{3B6E12CC-2850-491F-8D75-DA43A00E5838}">
      <dsp:nvSpPr>
        <dsp:cNvPr id="0" name=""/>
        <dsp:cNvSpPr/>
      </dsp:nvSpPr>
      <dsp:spPr>
        <a:xfrm>
          <a:off x="295620" y="1936660"/>
          <a:ext cx="379827" cy="3798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4CF31-A9FB-45E9-B97C-6948A0AD40D1}">
      <dsp:nvSpPr>
        <dsp:cNvPr id="0" name=""/>
        <dsp:cNvSpPr/>
      </dsp:nvSpPr>
      <dsp:spPr>
        <a:xfrm>
          <a:off x="226626" y="2365369"/>
          <a:ext cx="8871828" cy="411529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191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smtClean="0">
              <a:latin typeface="Arial" pitchFamily="34" charset="0"/>
              <a:cs typeface="Arial" pitchFamily="34" charset="0"/>
            </a:rPr>
            <a:t>создание эффективной модели профессиональной ориентации, обеспечивающей сопровождение профессионального самоопределения, социально-профессиональную адаптацию выпускников образовательных организаций </a:t>
          </a:r>
          <a:br>
            <a:rPr lang="ru-RU" sz="900" b="1" kern="1200" smtClean="0">
              <a:latin typeface="Arial" pitchFamily="34" charset="0"/>
              <a:cs typeface="Arial" pitchFamily="34" charset="0"/>
            </a:rPr>
          </a:br>
          <a:r>
            <a:rPr lang="ru-RU" sz="900" b="1" kern="1200" smtClean="0">
              <a:latin typeface="Arial" pitchFamily="34" charset="0"/>
              <a:cs typeface="Arial" pitchFamily="34" charset="0"/>
            </a:rPr>
            <a:t>по востребованным экономикой Башкортостана профессиям и специальностям</a:t>
          </a:r>
          <a:endParaRPr lang="ru-RU" sz="900" b="1" kern="1200" dirty="0">
            <a:latin typeface="Arial" pitchFamily="34" charset="0"/>
            <a:cs typeface="Arial" pitchFamily="34" charset="0"/>
          </a:endParaRPr>
        </a:p>
      </dsp:txBody>
      <dsp:txXfrm>
        <a:off x="226626" y="2365369"/>
        <a:ext cx="8871828" cy="411529"/>
      </dsp:txXfrm>
    </dsp:sp>
    <dsp:sp modelId="{BECFA618-0108-4C95-94DB-55AF63618B47}">
      <dsp:nvSpPr>
        <dsp:cNvPr id="0" name=""/>
        <dsp:cNvSpPr/>
      </dsp:nvSpPr>
      <dsp:spPr>
        <a:xfrm>
          <a:off x="45672" y="2392396"/>
          <a:ext cx="379827" cy="3798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0.5875</cdr:x>
      <cdr:y>0.13675</cdr:y>
    </cdr:from>
    <cdr:to>
      <cdr:x>0.6625</cdr:x>
      <cdr:y>0.18803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84376" y="576064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.jp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gi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системы среднего профессионального образования Республики Башкортостан </a:t>
            </a:r>
            <a:endParaRPr lang="ru-RU" sz="36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075806"/>
            <a:ext cx="7920880" cy="1008112"/>
          </a:xfrm>
        </p:spPr>
        <p:txBody>
          <a:bodyPr>
            <a:normAutofit/>
          </a:bodyPr>
          <a:lstStyle/>
          <a:p>
            <a:pPr algn="l"/>
            <a:r>
              <a:rPr lang="ru-RU" sz="2200" dirty="0">
                <a:solidFill>
                  <a:schemeClr val="accent4">
                    <a:lumMod val="75000"/>
                  </a:schemeClr>
                </a:solidFill>
              </a:rPr>
              <a:t>Ялчикаева Гуллярия Рафкатовна, </a:t>
            </a:r>
          </a:p>
          <a:p>
            <a:pPr algn="l"/>
            <a:r>
              <a:rPr lang="ru-RU" sz="2200" dirty="0">
                <a:solidFill>
                  <a:schemeClr val="accent4">
                    <a:lumMod val="75000"/>
                  </a:schemeClr>
                </a:solidFill>
              </a:rPr>
              <a:t>заместитель министра образования Республики Башкортостан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9242"/>
                </a:solidFill>
              </a:rPr>
              <a:t>ВДНХ, Зал «Михаил Нестеров»</a:t>
            </a:r>
          </a:p>
          <a:p>
            <a:r>
              <a:rPr lang="ru-RU" dirty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68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196" y="51470"/>
            <a:ext cx="91152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Отбор региональных программ развития образования  в целях предоставления бюджетам субъектов </a:t>
            </a:r>
            <a:br>
              <a:rPr lang="ru-RU" sz="1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Российской Федерации субсидий, грантов на 2018 год на поддержку реализации мероприятий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86543105"/>
              </p:ext>
            </p:extLst>
          </p:nvPr>
        </p:nvGraphicFramePr>
        <p:xfrm>
          <a:off x="0" y="342927"/>
          <a:ext cx="9009715" cy="4245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371950"/>
            <a:ext cx="9144000" cy="7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30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7353" y="41311"/>
            <a:ext cx="9144000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Модель профессиональной ориентации и профессионального самоопределения обучающихся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Республике Башкортостан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69" y="1372659"/>
            <a:ext cx="9036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Задачи: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550653252"/>
              </p:ext>
            </p:extLst>
          </p:nvPr>
        </p:nvGraphicFramePr>
        <p:xfrm>
          <a:off x="16117" y="1557728"/>
          <a:ext cx="9144000" cy="2886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4218" y="650923"/>
            <a:ext cx="681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Цель: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4577" y="989477"/>
            <a:ext cx="8854845" cy="3831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66725">
              <a:lnSpc>
                <a:spcPct val="90000"/>
              </a:lnSpc>
              <a:spcAft>
                <a:spcPct val="35000"/>
              </a:spcAft>
            </a:pPr>
            <a:r>
              <a:rPr lang="ru-RU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модели </a:t>
            </a:r>
            <a:r>
              <a:rPr lang="ru-RU" sz="105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профориентационной</a:t>
            </a:r>
            <a:r>
              <a:rPr lang="ru-RU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деятельности в организациях Республики Башкортостан, </a:t>
            </a:r>
            <a:br>
              <a:rPr lang="ru-RU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направленной на активное содействие обучающимся в осознанном профессиональном выборе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443958"/>
            <a:ext cx="9144000" cy="69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9783" y="714463"/>
            <a:ext cx="350134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Приоритетные виды </a:t>
            </a:r>
            <a:b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экономической деятельности: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05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химия 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нефтехимия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агропромышленный комплекс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машиностроение </a:t>
            </a:r>
            <a:b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металлообработка;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цветная металлургия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транспорт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строительство.</a:t>
            </a:r>
          </a:p>
        </p:txBody>
      </p:sp>
      <p:pic>
        <p:nvPicPr>
          <p:cNvPr id="6" name="Picture 2" descr="C:\Users\Администратор\Desktop\На совет при главе\Дата\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730943"/>
            <a:ext cx="4538294" cy="3504929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 val="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5424795" y="2482229"/>
            <a:ext cx="2520279" cy="577081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80000"/>
                </a:schemeClr>
              </a:gs>
              <a:gs pos="0">
                <a:schemeClr val="accent1">
                  <a:tint val="37000"/>
                  <a:satMod val="300000"/>
                  <a:alpha val="80000"/>
                </a:schemeClr>
              </a:gs>
              <a:gs pos="5000">
                <a:schemeClr val="accent1">
                  <a:tint val="15000"/>
                  <a:satMod val="350000"/>
                  <a:alpha val="8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численности населения РБ: </a:t>
            </a:r>
          </a:p>
          <a:p>
            <a:r>
              <a:rPr lang="ru-RU" sz="105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7-е </a:t>
            </a:r>
            <a:r>
              <a:rPr lang="ru-RU" sz="105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место в </a:t>
            </a:r>
            <a:r>
              <a:rPr lang="ru-RU" sz="105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РФ</a:t>
            </a:r>
          </a:p>
          <a:p>
            <a:r>
              <a:rPr lang="ru-RU" sz="105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1-е </a:t>
            </a:r>
            <a:r>
              <a:rPr lang="ru-RU" sz="105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место среди регионов </a:t>
            </a:r>
            <a:r>
              <a:rPr lang="ru-RU" sz="105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ПФО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25648" y="3195421"/>
            <a:ext cx="2481415" cy="738664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0">
                <a:schemeClr val="accent1">
                  <a:tint val="37000"/>
                  <a:satMod val="300000"/>
                </a:schemeClr>
              </a:gs>
              <a:gs pos="0">
                <a:schemeClr val="accent1">
                  <a:tint val="15000"/>
                  <a:satMod val="350000"/>
                  <a:alpha val="8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54 муниципальных района, </a:t>
            </a:r>
            <a:b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 городских округов, </a:t>
            </a:r>
            <a:b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 городских поселений, </a:t>
            </a:r>
            <a:b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818 сельских поселений. </a:t>
            </a:r>
          </a:p>
        </p:txBody>
      </p:sp>
      <p:pic>
        <p:nvPicPr>
          <p:cNvPr id="1028" name="Picture 4" descr="http://hddfhm.com/images/population-clipart-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642" y="1664916"/>
            <a:ext cx="504056" cy="59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439482" y="1643278"/>
            <a:ext cx="2467581" cy="738664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1000"/>
                </a:schemeClr>
              </a:gs>
              <a:gs pos="0">
                <a:schemeClr val="accent1">
                  <a:tint val="37000"/>
                  <a:satMod val="300000"/>
                </a:schemeClr>
              </a:gs>
              <a:gs pos="0">
                <a:schemeClr val="accent1">
                  <a:tint val="15000"/>
                  <a:satMod val="350000"/>
                  <a:alpha val="8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Проживает 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4066,2 тыс. человек, 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2,8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 численности населения 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РФ, 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13,7% численности населения 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ПФО. </a:t>
            </a:r>
            <a:endParaRPr lang="ru-RU" dirty="0"/>
          </a:p>
        </p:txBody>
      </p:sp>
      <p:pic>
        <p:nvPicPr>
          <p:cNvPr id="1030" name="Picture 6" descr="https://gallery.yopriceville.com/var/albums/Free-Clipart-Pictures/Arrows-PNG/Blue_Up_Arrow_Transparent_PNG_Clip_Art_Image.png?m=144741535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110" y="2381942"/>
            <a:ext cx="393119" cy="54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458062" y="992332"/>
            <a:ext cx="2467581" cy="577081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0">
                <a:schemeClr val="accent1">
                  <a:tint val="37000"/>
                  <a:satMod val="300000"/>
                </a:schemeClr>
              </a:gs>
              <a:gs pos="0">
                <a:schemeClr val="accent1">
                  <a:tint val="15000"/>
                  <a:satMod val="350000"/>
                  <a:alpha val="8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Территория</a:t>
            </a:r>
            <a:b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142,9 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 кв. км, 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0,8% от общей площади </a:t>
            </a: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РФ 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 descr="https://terramagic.ru/images/noroo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59" y="1032426"/>
            <a:ext cx="541584" cy="54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upload.wikimedia.org/wikipedia/commons/thumb/b/b6/Factory_1b.svg/800px-Factory_1b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37313"/>
            <a:ext cx="894318" cy="51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https://www.b2b-center.ru/images/clients/13721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452" y="3285805"/>
            <a:ext cx="949305" cy="95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ess18.ru/images/partnery/bashnef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885" y="2684893"/>
            <a:ext cx="106437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bizfam.ru/images/company/16/1617/161772/c2_7a12b8b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13" y="2801571"/>
            <a:ext cx="99598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exoid.ru/wp-content/uploads/2013/08/ufaneftehim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294" y="2770769"/>
            <a:ext cx="977880" cy="5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http://www.zawod.ru/pics/auto/nefaz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757" y="3377635"/>
            <a:ext cx="884582" cy="61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://www.bashinform.ru/upload/img_res801/e674e9705146763c/bashkirskaya-sodovaya-kompaniya_ejw_80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57" y="3444918"/>
            <a:ext cx="1313891" cy="79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89783" y="2409566"/>
            <a:ext cx="316835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Крупнейшие предприятия и организации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-28701" y="123478"/>
            <a:ext cx="9144000" cy="48351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Социально-экономическое развитие Республики Башкортостан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390534"/>
            <a:ext cx="9144000" cy="75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3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1" y="0"/>
            <a:ext cx="9144000" cy="6952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сети профессиональных образовательных организаций</a:t>
            </a: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206456"/>
              </p:ext>
            </p:extLst>
          </p:nvPr>
        </p:nvGraphicFramePr>
        <p:xfrm>
          <a:off x="177963" y="627534"/>
          <a:ext cx="8952568" cy="4280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533243085"/>
              </p:ext>
            </p:extLst>
          </p:nvPr>
        </p:nvGraphicFramePr>
        <p:xfrm>
          <a:off x="-14362" y="1707654"/>
          <a:ext cx="4139952" cy="2499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42456068"/>
              </p:ext>
            </p:extLst>
          </p:nvPr>
        </p:nvGraphicFramePr>
        <p:xfrm>
          <a:off x="467544" y="555526"/>
          <a:ext cx="8105629" cy="3848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90030" y="3180942"/>
            <a:ext cx="2344652" cy="868014"/>
          </a:xfrm>
          <a:prstGeom prst="roundRect">
            <a:avLst>
              <a:gd name="adj" fmla="val 10000"/>
            </a:avLst>
          </a:prstGeom>
          <a:solidFill>
            <a:schemeClr val="accent1">
              <a:hueOff val="0"/>
              <a:satOff val="0"/>
              <a:lumOff val="0"/>
              <a:alpha val="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59453"/>
            <a:ext cx="9144000" cy="496073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Отраслевое распределение сети среднего профессионального образования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5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-21867" y="0"/>
            <a:ext cx="9144000" cy="695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Нормативно-правовые акты Республики Башкортостан 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вопросам совершенствования системы СПО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771550"/>
            <a:ext cx="8532440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Постановление Правительства Республики Башкортостан от 21 февраля 2013 года № 54  «О государственной программе "Развитие образования в Республике Башкортостан"»</a:t>
            </a:r>
          </a:p>
          <a:p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Распоряжение Правительства Республики Башкортостан от 27 июля 2017 года № 713-р «Об утверждении перечня востребованных и перспективных профессий и специальностей, соответствующих приоритетным направлениям развития экономики Республики Башкортостан, требующих среднего профессионального образования (ТОП-РЕГИОН)»</a:t>
            </a:r>
          </a:p>
          <a:p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Распоряжение Правительства Республики Башкортостан  от 28 декабря 2017 года № 1355-р «Об утверждении Плана мероприятий («дорожная карта») по реализации приоритетного проекта «Образование» по направлению «Подготовка высококвалифицированных специалистов и рабочих кадров с учетом современных стандартов и передовых технологий» в Республике Башкортостан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</a:p>
          <a:p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Распоряжение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Правительства Республики Башкортостан от 17 февраля 2017 года № 111-р «О закреплении компетенции  регионального чемпионата «Молодые профессионалы» (</a:t>
            </a:r>
            <a:r>
              <a:rPr lang="ru-RU" sz="1100" b="1" i="1" dirty="0" err="1">
                <a:solidFill>
                  <a:schemeClr val="accent4">
                    <a:lumMod val="75000"/>
                  </a:schemeClr>
                </a:solidFill>
              </a:rPr>
              <a:t>WorldSkills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100" b="1" i="1" dirty="0" err="1">
                <a:solidFill>
                  <a:schemeClr val="accent4">
                    <a:lumMod val="75000"/>
                  </a:schemeClr>
                </a:solidFill>
              </a:rPr>
              <a:t>Russia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) по отраслям  за соответствующими республиканскими органами исполнительной власти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</a:p>
          <a:p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Приказ Министерства образования Республики Башкортостан от 5 октября 2017 года № 1138 «О реализации приоритетного проекта «Современная цифровая образовательная среда в Российской Федерации» в сфере среднего профессионального образования в Республике Башкортостан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 descr="http://stressfreesummer.betterbeyond.com/wp-content/uploads/2015/05/bTyMBbqr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0783"/>
            <a:ext cx="570073" cy="57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tressfreesummer.betterbeyond.com/wp-content/uploads/2015/05/bTyMBbqr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7" y="1275606"/>
            <a:ext cx="570073" cy="57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tressfreesummer.betterbeyond.com/wp-content/uploads/2015/05/bTyMBbqr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8" y="1923678"/>
            <a:ext cx="570073" cy="57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stressfreesummer.betterbeyond.com/wp-content/uploads/2015/05/bTyMBbqr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24" y="2715766"/>
            <a:ext cx="570073" cy="57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stressfreesummer.betterbeyond.com/wp-content/uploads/2015/05/bTyMBbqr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24" y="3363838"/>
            <a:ext cx="570073" cy="57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97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316" y="0"/>
            <a:ext cx="9144000" cy="48351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Межведомственный координационный совет по кадровому обеспечению отраслей экономики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социальной сферы республики при Правительстве Республики Башкортостан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699542"/>
            <a:ext cx="3240359" cy="4154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Правительство </a:t>
            </a:r>
            <a:b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7" y="1203598"/>
            <a:ext cx="3240358" cy="7386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Межведомственный координационный совет по кадровому обеспечению отраслей экономики и социальной 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сферы Республики Башкортостан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0862" y="1994825"/>
            <a:ext cx="208823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Органы исполнительной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власти Республики Башкортостан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70605" y="2007771"/>
            <a:ext cx="208823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Союз работодателей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2415" y="2007771"/>
            <a:ext cx="208823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ректоров вузов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62343" y="2007771"/>
            <a:ext cx="208823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директоров ПОО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499492"/>
            <a:ext cx="208823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Торгово-промышленная палата 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2512922"/>
            <a:ext cx="208823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Федерация профсоюзов </a:t>
            </a: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42757" y="2497895"/>
            <a:ext cx="337697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Администрация городского округа города Уфа 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6499" y="3003798"/>
            <a:ext cx="886563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 от 17 февраля 2017 года № 111-р «О закреплении компетенции  регионального чемпионата «Молодые профессионалы» (</a:t>
            </a:r>
            <a:r>
              <a:rPr lang="ru-RU" sz="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WorldSkills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Russia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по отраслям  за соответствующими республиканскими органами исполнительной власти»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0862" y="3435846"/>
            <a:ext cx="8865633" cy="5078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Проект распоряжения Правительства Республики Башкортостан от 14 мая 2018 года № 2-1-Расп-463-Проект «Об утверждении закрепления профессий и специальностей среднего профессионального образования, реализуемых в профессиональных образовательных организациях Республики Башкортостан, за республиканскими органами исполнительной власти и ведущими отраслевыми предприятиями региона»</a:t>
            </a:r>
          </a:p>
        </p:txBody>
      </p:sp>
      <p:sp>
        <p:nvSpPr>
          <p:cNvPr id="17" name="Выгнутая вправо стрелка 16"/>
          <p:cNvSpPr/>
          <p:nvPr/>
        </p:nvSpPr>
        <p:spPr>
          <a:xfrm>
            <a:off x="6216468" y="918193"/>
            <a:ext cx="256405" cy="665639"/>
          </a:xfrm>
          <a:prstGeom prst="curved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2483768" y="907291"/>
            <a:ext cx="288032" cy="665639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0699" y="4083918"/>
            <a:ext cx="8860670" cy="2308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Внедрение в Республике Башкортостан стандарта кадрового обеспечения промышленного (экономического) роста</a:t>
            </a:r>
            <a:endParaRPr lang="ru-RU" sz="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321461" y="3982295"/>
            <a:ext cx="143682" cy="10735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17315" y="4434739"/>
            <a:ext cx="9144000" cy="69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5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703903"/>
            <a:ext cx="81003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Целью программы является модернизация системы среднего профессионального образования Республики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Башкортостан </a:t>
            </a:r>
            <a:b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в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целях устранения дефицита рабочих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кадров, для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достижения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которой необходимо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решение </a:t>
            </a:r>
            <a:r>
              <a:rPr lang="ru-RU" sz="1200" b="1" i="1" dirty="0">
                <a:solidFill>
                  <a:schemeClr val="accent4">
                    <a:lumMod val="75000"/>
                  </a:schemeClr>
                </a:solidFill>
              </a:rPr>
              <a:t>следующих задач</a:t>
            </a:r>
            <a:r>
              <a:rPr lang="ru-RU" sz="1200" b="1" i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</a:p>
          <a:p>
            <a:pPr algn="just"/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Развитие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современной инфраструктуры подготовки высококвалифицированных специалистов и рабочих кадров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в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соответствии с современными стандартами и передовыми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технологиями</a:t>
            </a:r>
          </a:p>
          <a:p>
            <a:pPr algn="just"/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Формирование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кадрового потенциала профессиональных образовательных организаций  для проведения обучения и оценки соответствующей квалификации по стандартам </a:t>
            </a:r>
            <a:r>
              <a:rPr lang="ru-RU" sz="1100" b="1" i="1" dirty="0" err="1" smtClean="0">
                <a:solidFill>
                  <a:schemeClr val="accent4">
                    <a:lumMod val="75000"/>
                  </a:schemeClr>
                </a:solidFill>
              </a:rPr>
              <a:t>Ворлдскиллс</a:t>
            </a:r>
            <a:endParaRPr lang="ru-RU" sz="1100" b="1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Создание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современных условий для реализации основных профессиональных образовательных программ СПО, а также программ профессиональной подготовки и дополнительных профессиональных образовательных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программ</a:t>
            </a:r>
          </a:p>
          <a:p>
            <a:pPr algn="just"/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Формирование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условий для создания опережающей адаптивной подготовки кадров на базе ПОО, </a:t>
            </a:r>
            <a:r>
              <a:rPr lang="ru-RU" sz="1100" b="1" i="1" dirty="0" err="1">
                <a:solidFill>
                  <a:schemeClr val="accent4">
                    <a:lumMod val="75000"/>
                  </a:schemeClr>
                </a:solidFill>
              </a:rPr>
              <a:t>минимизирующей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 кадровые дефициты в соответствии с текущими и перспективными требованиями рынка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труда</a:t>
            </a:r>
          </a:p>
          <a:p>
            <a:pPr algn="just"/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Развитие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непрерывного инклюзивного </a:t>
            </a:r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образования</a:t>
            </a:r>
          </a:p>
          <a:p>
            <a:pPr algn="just"/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Создание </a:t>
            </a:r>
            <a:r>
              <a:rPr lang="ru-RU" sz="1100" b="1" i="1" dirty="0">
                <a:solidFill>
                  <a:schemeClr val="accent4">
                    <a:lumMod val="75000"/>
                  </a:schemeClr>
                </a:solidFill>
              </a:rPr>
              <a:t>условий для успешной социализации и самореализации обучающихся </a:t>
            </a:r>
            <a:endParaRPr lang="ru-RU" sz="1100" b="1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100" b="1" i="1" dirty="0" smtClean="0">
                <a:solidFill>
                  <a:schemeClr val="accent4">
                    <a:lumMod val="75000"/>
                  </a:schemeClr>
                </a:solidFill>
              </a:rPr>
              <a:t>             </a:t>
            </a:r>
            <a:endParaRPr lang="ru-RU" sz="1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21867" y="0"/>
            <a:ext cx="9144000" cy="695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модернизации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 Республики Башкортостан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pic>
        <p:nvPicPr>
          <p:cNvPr id="2050" name="Picture 2" descr="https://mobile-cdn.123rf.com/300wm/daniilantiq/daniilantiq1211/daniilantiq121100038/16448944-media-technologies-concept-photo-collage-from-cubes-with-pictures-isolated-on-white-background.jpg?ver=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5" y="915566"/>
            <a:ext cx="936104" cy="70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11.dibi.ru/krasnodar/pic_800_600/32808457/f3ccdd27d2000e3f9255a7e3e2c488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5" y="1641853"/>
            <a:ext cx="918647" cy="68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eastbaytutors.com/wp-content/uploads/2014/11/book-steps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459" flipH="1">
            <a:off x="94920" y="2351383"/>
            <a:ext cx="854938" cy="8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ds12-orel.ru/files/uploads/images/prezentaciya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6" y="3291830"/>
            <a:ext cx="975652" cy="73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48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-28701" y="0"/>
            <a:ext cx="9144000" cy="69523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Показатели государственной программы </a:t>
            </a:r>
            <a:br>
              <a:rPr lang="ru-RU" sz="1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«Развитие образования в Республике Башкортостан»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974090"/>
              </p:ext>
            </p:extLst>
          </p:nvPr>
        </p:nvGraphicFramePr>
        <p:xfrm>
          <a:off x="78803" y="627535"/>
          <a:ext cx="8928992" cy="3782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1584"/>
                <a:gridCol w="634826"/>
                <a:gridCol w="634826"/>
                <a:gridCol w="634826"/>
                <a:gridCol w="634826"/>
                <a:gridCol w="564290"/>
                <a:gridCol w="564290"/>
                <a:gridCol w="564290"/>
                <a:gridCol w="493753"/>
                <a:gridCol w="641481"/>
              </a:tblGrid>
              <a:tr h="33387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эффективности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</a:tr>
              <a:tr h="463750"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ПОО, в которых осуществляется подготовка кадров по ТОП-50, в общем количестве ПОО, %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</a:tr>
              <a:tr h="463750"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специализированных центров компетенций, аккредитованных по стандартам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WorldSkills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Russia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ед.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</a:tr>
              <a:tr h="475303"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ПОО, участвующих в движении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WorldSkills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Russia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в общем количестве ПОО, %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</a:tr>
              <a:tr h="596249"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Численность выпускников ПОО, продемонстрировавших уровень подготовки, соответствующий стандартам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WorldSkills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Russia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тыс. чел. за год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0,003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0,025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0,030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0,035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0,040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0,045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0,050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0,055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0,060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40000"/>
                      </a:schemeClr>
                    </a:solidFill>
                  </a:tcPr>
                </a:tc>
              </a:tr>
              <a:tr h="596249"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студентов ПОО обучающихся по образовательным программам, в реализации которых участвуют работодатели, в общей численности студентов ПОО, %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</a:tr>
              <a:tr h="815238"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Удельный вес численности выпускников ПОО очной формы обучения, трудоустроившихся в течение одного года после окончания обучения по полученной специальности (профессии), в общей численности выпускников ПОО очной формы обучения, %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53,3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55,6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57,2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59,6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61,3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62,7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65,4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67,7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39370" marR="39370" marT="64770" marB="64770">
                    <a:solidFill>
                      <a:schemeClr val="accent1"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443958"/>
            <a:ext cx="9144000" cy="69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1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http://www.onlygfx.com/wp-content/uploads/2017/12/origami-banner-rectangle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162" y="2051504"/>
            <a:ext cx="5380405" cy="119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onlygfx.com/wp-content/uploads/2017/12/origami-banner-rectangle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290" y="870651"/>
            <a:ext cx="5380405" cy="119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8"/>
          <p:cNvSpPr/>
          <p:nvPr/>
        </p:nvSpPr>
        <p:spPr>
          <a:xfrm>
            <a:off x="251520" y="1466534"/>
            <a:ext cx="3092584" cy="136895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топливно- энергетический комплекс; 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строительство и ЖКХ;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пищевая индустрия;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машиностроение;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горнорудная отрасль;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машиностроение;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строительство;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05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сельское хозяйство</a:t>
            </a:r>
          </a:p>
        </p:txBody>
      </p:sp>
      <p:sp>
        <p:nvSpPr>
          <p:cNvPr id="18" name="Скругленный прямоугольник 4"/>
          <p:cNvSpPr/>
          <p:nvPr/>
        </p:nvSpPr>
        <p:spPr>
          <a:xfrm>
            <a:off x="118335" y="2914632"/>
            <a:ext cx="3863320" cy="6739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Aft>
                <a:spcPct val="35000"/>
              </a:spcAft>
            </a:pPr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3 аккредитованных специализированных </a:t>
            </a:r>
            <a:r>
              <a:rPr lang="ru-RU" sz="1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1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1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центра </a:t>
            </a:r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компетенций </a:t>
            </a:r>
            <a:r>
              <a:rPr lang="ru-RU" sz="15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Ворлдскиллс</a:t>
            </a:r>
            <a:r>
              <a:rPr lang="ru-RU" sz="1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Россия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59453"/>
            <a:ext cx="9144000" cy="69523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инфраструктуры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профессиональных образовательных организаций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1400" y="3588588"/>
            <a:ext cx="4223360" cy="7848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6 аккредитованных центров проведения демонстрационного экзамена по стандартам </a:t>
            </a:r>
            <a:r>
              <a:rPr lang="ru-RU" sz="15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Ворлдскиллс</a:t>
            </a:r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Россия </a:t>
            </a:r>
            <a:r>
              <a:rPr lang="ru-RU" sz="15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 </a:t>
            </a:r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компетенциям 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443958"/>
            <a:ext cx="9144000" cy="6995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0" y="889932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79 (81%) профессиональных образовательных организаций имеют лицензию и реализуют программы профессионального </a:t>
            </a:r>
            <a:r>
              <a:rPr lang="ru-RU" sz="15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обучения</a:t>
            </a:r>
            <a:endParaRPr lang="ru-RU" sz="15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19695" y="2076499"/>
            <a:ext cx="430077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5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84 (87%) профессиональных образовательных организаций имеют лицензию и реализуют программы дополнительного профессионального </a:t>
            </a:r>
            <a:r>
              <a:rPr lang="ru-RU" sz="145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образования</a:t>
            </a:r>
            <a:endParaRPr lang="ru-RU" sz="145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" y="889018"/>
            <a:ext cx="37913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многофункциональных центров </a:t>
            </a:r>
            <a:b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5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прикладных квалификаций по отраслям</a:t>
            </a:r>
          </a:p>
        </p:txBody>
      </p:sp>
      <p:pic>
        <p:nvPicPr>
          <p:cNvPr id="1026" name="Picture 2" descr="http://lyricsonline.ru/uploads/images/chec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54685"/>
            <a:ext cx="444624" cy="4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yricsonline.ru/uploads/images/chec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" y="2892482"/>
            <a:ext cx="444624" cy="4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yricsonline.ru/uploads/images/chec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5" y="3495613"/>
            <a:ext cx="444624" cy="4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6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115</TotalTime>
  <Words>756</Words>
  <Application>Microsoft Office PowerPoint</Application>
  <PresentationFormat>Экран (16:9)</PresentationFormat>
  <Paragraphs>183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УМСО_7-10_ноября_2018</vt:lpstr>
      <vt:lpstr>Развитие системы среднего профессионального образования Республики Башкортостан </vt:lpstr>
      <vt:lpstr>Презентация PowerPoint</vt:lpstr>
      <vt:lpstr>Развитие сети профессиональных образовательных организаций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Цыганок Ангелина Игоревна</cp:lastModifiedBy>
  <cp:revision>17</cp:revision>
  <dcterms:created xsi:type="dcterms:W3CDTF">2018-11-02T10:29:20Z</dcterms:created>
  <dcterms:modified xsi:type="dcterms:W3CDTF">2018-11-12T12:39:34Z</dcterms:modified>
</cp:coreProperties>
</file>