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9" r:id="rId2"/>
    <p:sldId id="263" r:id="rId3"/>
    <p:sldId id="275" r:id="rId4"/>
    <p:sldId id="264" r:id="rId5"/>
    <p:sldId id="266" r:id="rId6"/>
    <p:sldId id="277" r:id="rId7"/>
    <p:sldId id="276" r:id="rId8"/>
    <p:sldId id="267" r:id="rId9"/>
    <p:sldId id="285" r:id="rId10"/>
    <p:sldId id="270" r:id="rId11"/>
    <p:sldId id="278" r:id="rId12"/>
    <p:sldId id="279" r:id="rId13"/>
    <p:sldId id="271" r:id="rId14"/>
    <p:sldId id="280" r:id="rId15"/>
    <p:sldId id="273" r:id="rId16"/>
    <p:sldId id="282" r:id="rId17"/>
    <p:sldId id="283" r:id="rId18"/>
    <p:sldId id="284" r:id="rId19"/>
    <p:sldId id="287" r:id="rId20"/>
    <p:sldId id="298" r:id="rId21"/>
    <p:sldId id="281" r:id="rId22"/>
    <p:sldId id="290" r:id="rId23"/>
    <p:sldId id="291" r:id="rId24"/>
    <p:sldId id="295" r:id="rId25"/>
    <p:sldId id="292" r:id="rId26"/>
    <p:sldId id="293" r:id="rId27"/>
    <p:sldId id="289" r:id="rId28"/>
    <p:sldId id="286" r:id="rId29"/>
    <p:sldId id="297" r:id="rId30"/>
    <p:sldId id="296" r:id="rId3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242"/>
    <a:srgbClr val="303C1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8556" autoAdjust="0"/>
  </p:normalViewPr>
  <p:slideViewPr>
    <p:cSldViewPr>
      <p:cViewPr varScale="1">
        <p:scale>
          <a:sx n="82" d="100"/>
          <a:sy n="82" d="100"/>
        </p:scale>
        <p:origin x="-94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79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E94AC-E726-4468-AF8F-62ABD69891A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E94AC-E726-4468-AF8F-62ABD69891A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DCBD-EDB1-43F3-9FD6-6B039B5FA98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A76AA-D9A6-46F5-862E-7D9ABB1E7AC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DCBD-EDB1-43F3-9FD6-6B039B5FA98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341B6F-130A-4E6A-A7AB-18A4F6FDD031}" type="slidenum">
              <a:rPr lang="ru-RU" smtClean="0"/>
              <a:pPr/>
              <a:t>16</a:t>
            </a:fld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101452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5EED2-9026-496D-B59A-FD19E6ADD271}" type="slidenum">
              <a:rPr lang="en-US"/>
              <a:pPr/>
              <a:t>17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504342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425870-8209-464A-86B9-3C40A8C22F1F}" type="slidenum">
              <a:rPr lang="ru-RU" smtClean="0"/>
              <a:pPr/>
              <a:t>18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719386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5EED2-9026-496D-B59A-FD19E6ADD271}" type="slidenum">
              <a:rPr lang="en-US"/>
              <a:pPr/>
              <a:t>19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1E2C99-656E-4DD3-B665-4B2F3E422945}" type="slidenum">
              <a:rPr lang="ru-RU"/>
              <a:pPr/>
              <a:t>20</a:t>
            </a:fld>
            <a:endParaRPr lang="ru-RU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3669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DCBD-EDB1-43F3-9FD6-6B039B5FA98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5EED2-9026-496D-B59A-FD19E6ADD271}" type="slidenum">
              <a:rPr lang="en-US"/>
              <a:pPr/>
              <a:t>22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94077-F8EE-42BA-8D5B-7BC324CC47D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94077-F8EE-42BA-8D5B-7BC324CC47D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20BA78-82B9-4DDE-A8B6-13DF727A925A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5EED2-9026-496D-B59A-FD19E6ADD271}" type="slidenum">
              <a:rPr lang="en-US"/>
              <a:pPr/>
              <a:t>26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18CF53-B20F-4A94-B006-96E69A1C907A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669806-3049-4D05-B952-1A6A6CC59017}" type="slidenum">
              <a:rPr lang="ru-RU" smtClean="0"/>
              <a:pPr/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D44F6F-26C6-49C6-98C5-16E7574A8CF2}" type="slidenum">
              <a:rPr lang="ru-RU" smtClean="0"/>
              <a:pPr/>
              <a:t>29</a:t>
            </a:fld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591B6F-2E97-4716-92BB-F9B02546DEE5}" type="slidenum">
              <a:rPr lang="ru-RU" smtClean="0"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36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DCBD-EDB1-43F3-9FD6-6B039B5FA98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FDCF44-2D94-4F22-BAD1-7EF2E0F9644B}" type="slidenum">
              <a:rPr lang="en-US" altLang="ru-RU"/>
              <a:pPr/>
              <a:t>5</a:t>
            </a:fld>
            <a:endParaRPr lang="en-US" altLang="ru-RU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470456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366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EF0F75-89A9-4FC5-8AEF-C8BDA1E1756C}" type="slidenum">
              <a:rPr lang="en-US"/>
              <a:pPr/>
              <a:t>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2551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2588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669806-3049-4D05-B952-1A6A6CC59017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BDCBD-EDB1-43F3-9FD6-6B039B5FA98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7.emf"/><Relationship Id="rId10" Type="http://schemas.openxmlformats.org/officeDocument/2006/relationships/image" Target="../media/image2.jpeg"/><Relationship Id="rId4" Type="http://schemas.openxmlformats.org/officeDocument/2006/relationships/image" Target="../media/image6.emf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 rot="20883767">
            <a:off x="4110728" y="3561852"/>
            <a:ext cx="4954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UFA INTERNATIONAL EDUCATION FAIR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7" y="4307722"/>
            <a:ext cx="30485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www.mmco-expo.ru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www.education.bashkortostan.ru</a:t>
            </a:r>
          </a:p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www. </a:t>
            </a:r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</a:rPr>
              <a:t>bvkexpo.ru</a:t>
            </a:r>
            <a:endParaRPr lang="ru-RU" sz="1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5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AutoShape 64"/>
          <p:cNvSpPr>
            <a:spLocks noChangeArrowheads="1"/>
          </p:cNvSpPr>
          <p:nvPr/>
        </p:nvSpPr>
        <p:spPr bwMode="gray">
          <a:xfrm>
            <a:off x="428913" y="214296"/>
            <a:ext cx="8715087" cy="758692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baseline="0" dirty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Цели использования </a:t>
            </a:r>
            <a:endParaRPr lang="ru-RU" sz="3200" b="1" baseline="0" dirty="0" smtClean="0">
              <a:solidFill>
                <a:schemeClr val="accent3">
                  <a:lumMod val="50000"/>
                </a:schemeClr>
              </a:solidFill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baseline="0" dirty="0" err="1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веб-инструментов</a:t>
            </a:r>
            <a:r>
              <a:rPr lang="ru-RU" sz="3200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 и сервисов </a:t>
            </a:r>
            <a:r>
              <a:rPr lang="ru-RU" sz="3200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в образовании</a:t>
            </a:r>
            <a:endParaRPr lang="en-US" sz="3200" b="1" kern="0" baseline="0" dirty="0" smtClean="0">
              <a:solidFill>
                <a:schemeClr val="accent3">
                  <a:lumMod val="50000"/>
                </a:schemeClr>
              </a:solidFill>
              <a:ea typeface="굴림" charset="-127"/>
              <a:cs typeface="Calibri" pitchFamily="34" charset="0"/>
            </a:endParaRPr>
          </a:p>
        </p:txBody>
      </p:sp>
      <p:grpSp>
        <p:nvGrpSpPr>
          <p:cNvPr id="2" name="Group 63"/>
          <p:cNvGrpSpPr/>
          <p:nvPr/>
        </p:nvGrpSpPr>
        <p:grpSpPr>
          <a:xfrm>
            <a:off x="1850820" y="1236415"/>
            <a:ext cx="6864584" cy="3843338"/>
            <a:chOff x="1752600" y="1292225"/>
            <a:chExt cx="5656263" cy="5124450"/>
          </a:xfrm>
        </p:grpSpPr>
        <p:sp>
          <p:nvSpPr>
            <p:cNvPr id="5126" name="Freeform 6"/>
            <p:cNvSpPr>
              <a:spLocks noEditPoints="1"/>
            </p:cNvSpPr>
            <p:nvPr/>
          </p:nvSpPr>
          <p:spPr bwMode="auto">
            <a:xfrm>
              <a:off x="1752600" y="1419225"/>
              <a:ext cx="5516563" cy="4997450"/>
            </a:xfrm>
            <a:custGeom>
              <a:avLst/>
              <a:gdLst/>
              <a:ahLst/>
              <a:cxnLst>
                <a:cxn ang="0">
                  <a:pos x="1452" y="168"/>
                </a:cxn>
                <a:cxn ang="0">
                  <a:pos x="1452" y="25"/>
                </a:cxn>
                <a:cxn ang="0">
                  <a:pos x="816" y="0"/>
                </a:cxn>
                <a:cxn ang="0">
                  <a:pos x="0" y="0"/>
                </a:cxn>
                <a:cxn ang="0">
                  <a:pos x="0" y="144"/>
                </a:cxn>
                <a:cxn ang="0">
                  <a:pos x="28" y="168"/>
                </a:cxn>
                <a:cxn ang="0">
                  <a:pos x="149" y="168"/>
                </a:cxn>
                <a:cxn ang="0">
                  <a:pos x="149" y="173"/>
                </a:cxn>
                <a:cxn ang="0">
                  <a:pos x="131" y="173"/>
                </a:cxn>
                <a:cxn ang="0">
                  <a:pos x="133" y="168"/>
                </a:cxn>
                <a:cxn ang="0">
                  <a:pos x="112" y="168"/>
                </a:cxn>
                <a:cxn ang="0">
                  <a:pos x="110" y="173"/>
                </a:cxn>
                <a:cxn ang="0">
                  <a:pos x="0" y="173"/>
                </a:cxn>
                <a:cxn ang="0">
                  <a:pos x="0" y="1308"/>
                </a:cxn>
                <a:cxn ang="0">
                  <a:pos x="28" y="1333"/>
                </a:cxn>
                <a:cxn ang="0">
                  <a:pos x="1471" y="1333"/>
                </a:cxn>
                <a:cxn ang="0">
                  <a:pos x="1471" y="198"/>
                </a:cxn>
                <a:cxn ang="0">
                  <a:pos x="816" y="173"/>
                </a:cxn>
                <a:cxn ang="0">
                  <a:pos x="640" y="173"/>
                </a:cxn>
                <a:cxn ang="0">
                  <a:pos x="640" y="168"/>
                </a:cxn>
                <a:cxn ang="0">
                  <a:pos x="1452" y="168"/>
                </a:cxn>
                <a:cxn ang="0">
                  <a:pos x="175" y="168"/>
                </a:cxn>
                <a:cxn ang="0">
                  <a:pos x="614" y="168"/>
                </a:cxn>
                <a:cxn ang="0">
                  <a:pos x="614" y="173"/>
                </a:cxn>
                <a:cxn ang="0">
                  <a:pos x="597" y="173"/>
                </a:cxn>
                <a:cxn ang="0">
                  <a:pos x="599" y="168"/>
                </a:cxn>
                <a:cxn ang="0">
                  <a:pos x="578" y="168"/>
                </a:cxn>
                <a:cxn ang="0">
                  <a:pos x="576" y="173"/>
                </a:cxn>
                <a:cxn ang="0">
                  <a:pos x="175" y="173"/>
                </a:cxn>
                <a:cxn ang="0">
                  <a:pos x="175" y="168"/>
                </a:cxn>
              </a:cxnLst>
              <a:rect l="0" t="0" r="r" b="b"/>
              <a:pathLst>
                <a:path w="1471" h="1333">
                  <a:moveTo>
                    <a:pt x="1452" y="168"/>
                  </a:moveTo>
                  <a:cubicBezTo>
                    <a:pt x="1452" y="25"/>
                    <a:pt x="1452" y="25"/>
                    <a:pt x="1452" y="25"/>
                  </a:cubicBezTo>
                  <a:cubicBezTo>
                    <a:pt x="816" y="0"/>
                    <a:pt x="816" y="0"/>
                    <a:pt x="81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28" y="168"/>
                    <a:pt x="28" y="168"/>
                    <a:pt x="28" y="168"/>
                  </a:cubicBezTo>
                  <a:cubicBezTo>
                    <a:pt x="149" y="168"/>
                    <a:pt x="149" y="168"/>
                    <a:pt x="149" y="168"/>
                  </a:cubicBezTo>
                  <a:cubicBezTo>
                    <a:pt x="149" y="173"/>
                    <a:pt x="149" y="173"/>
                    <a:pt x="149" y="173"/>
                  </a:cubicBezTo>
                  <a:cubicBezTo>
                    <a:pt x="131" y="173"/>
                    <a:pt x="131" y="173"/>
                    <a:pt x="131" y="173"/>
                  </a:cubicBezTo>
                  <a:cubicBezTo>
                    <a:pt x="132" y="171"/>
                    <a:pt x="133" y="170"/>
                    <a:pt x="133" y="168"/>
                  </a:cubicBezTo>
                  <a:cubicBezTo>
                    <a:pt x="112" y="168"/>
                    <a:pt x="112" y="168"/>
                    <a:pt x="112" y="168"/>
                  </a:cubicBezTo>
                  <a:cubicBezTo>
                    <a:pt x="112" y="170"/>
                    <a:pt x="111" y="171"/>
                    <a:pt x="110" y="173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0" y="1308"/>
                    <a:pt x="0" y="1308"/>
                    <a:pt x="0" y="1308"/>
                  </a:cubicBezTo>
                  <a:cubicBezTo>
                    <a:pt x="28" y="1333"/>
                    <a:pt x="28" y="1333"/>
                    <a:pt x="28" y="1333"/>
                  </a:cubicBezTo>
                  <a:cubicBezTo>
                    <a:pt x="1471" y="1333"/>
                    <a:pt x="1471" y="1333"/>
                    <a:pt x="1471" y="1333"/>
                  </a:cubicBezTo>
                  <a:cubicBezTo>
                    <a:pt x="1471" y="198"/>
                    <a:pt x="1471" y="198"/>
                    <a:pt x="1471" y="198"/>
                  </a:cubicBezTo>
                  <a:cubicBezTo>
                    <a:pt x="816" y="173"/>
                    <a:pt x="816" y="173"/>
                    <a:pt x="816" y="173"/>
                  </a:cubicBezTo>
                  <a:cubicBezTo>
                    <a:pt x="640" y="173"/>
                    <a:pt x="640" y="173"/>
                    <a:pt x="640" y="173"/>
                  </a:cubicBezTo>
                  <a:cubicBezTo>
                    <a:pt x="640" y="168"/>
                    <a:pt x="640" y="168"/>
                    <a:pt x="640" y="168"/>
                  </a:cubicBezTo>
                  <a:lnTo>
                    <a:pt x="1452" y="168"/>
                  </a:lnTo>
                  <a:close/>
                  <a:moveTo>
                    <a:pt x="175" y="168"/>
                  </a:moveTo>
                  <a:cubicBezTo>
                    <a:pt x="614" y="168"/>
                    <a:pt x="614" y="168"/>
                    <a:pt x="614" y="168"/>
                  </a:cubicBezTo>
                  <a:cubicBezTo>
                    <a:pt x="614" y="173"/>
                    <a:pt x="614" y="173"/>
                    <a:pt x="614" y="173"/>
                  </a:cubicBezTo>
                  <a:cubicBezTo>
                    <a:pt x="597" y="173"/>
                    <a:pt x="597" y="173"/>
                    <a:pt x="597" y="173"/>
                  </a:cubicBezTo>
                  <a:cubicBezTo>
                    <a:pt x="597" y="171"/>
                    <a:pt x="598" y="170"/>
                    <a:pt x="599" y="168"/>
                  </a:cubicBezTo>
                  <a:cubicBezTo>
                    <a:pt x="578" y="168"/>
                    <a:pt x="578" y="168"/>
                    <a:pt x="578" y="168"/>
                  </a:cubicBezTo>
                  <a:cubicBezTo>
                    <a:pt x="577" y="170"/>
                    <a:pt x="576" y="171"/>
                    <a:pt x="576" y="173"/>
                  </a:cubicBezTo>
                  <a:cubicBezTo>
                    <a:pt x="175" y="173"/>
                    <a:pt x="175" y="173"/>
                    <a:pt x="175" y="173"/>
                  </a:cubicBezTo>
                  <a:lnTo>
                    <a:pt x="175" y="16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9C9C9">
                    <a:shade val="30000"/>
                    <a:satMod val="115000"/>
                  </a:srgbClr>
                </a:gs>
                <a:gs pos="50000">
                  <a:srgbClr val="C9C9C9">
                    <a:shade val="67500"/>
                    <a:satMod val="115000"/>
                  </a:srgbClr>
                </a:gs>
                <a:gs pos="100000">
                  <a:srgbClr val="C9C9C9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27" name="Rectangle 7"/>
            <p:cNvSpPr>
              <a:spLocks noChangeArrowheads="1"/>
            </p:cNvSpPr>
            <p:nvPr/>
          </p:nvSpPr>
          <p:spPr bwMode="auto">
            <a:xfrm>
              <a:off x="2008188" y="1381125"/>
              <a:ext cx="5400675" cy="539750"/>
            </a:xfrm>
            <a:prstGeom prst="rect">
              <a:avLst/>
            </a:prstGeom>
            <a:solidFill>
              <a:srgbClr val="101719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auto">
            <a:xfrm>
              <a:off x="1898650" y="1692275"/>
              <a:ext cx="303213" cy="228600"/>
            </a:xfrm>
            <a:custGeom>
              <a:avLst/>
              <a:gdLst/>
              <a:ahLst/>
              <a:cxnLst>
                <a:cxn ang="0">
                  <a:pos x="0" y="85"/>
                </a:cxn>
                <a:cxn ang="0">
                  <a:pos x="69" y="144"/>
                </a:cxn>
                <a:cxn ang="0">
                  <a:pos x="163" y="128"/>
                </a:cxn>
                <a:cxn ang="0">
                  <a:pos x="191" y="0"/>
                </a:cxn>
                <a:cxn ang="0">
                  <a:pos x="0" y="85"/>
                </a:cxn>
              </a:cxnLst>
              <a:rect l="0" t="0" r="r" b="b"/>
              <a:pathLst>
                <a:path w="191" h="144">
                  <a:moveTo>
                    <a:pt x="0" y="85"/>
                  </a:moveTo>
                  <a:lnTo>
                    <a:pt x="69" y="144"/>
                  </a:lnTo>
                  <a:lnTo>
                    <a:pt x="163" y="128"/>
                  </a:lnTo>
                  <a:lnTo>
                    <a:pt x="191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4040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29" name="Rectangle 9"/>
            <p:cNvSpPr>
              <a:spLocks noChangeArrowheads="1"/>
            </p:cNvSpPr>
            <p:nvPr/>
          </p:nvSpPr>
          <p:spPr bwMode="auto">
            <a:xfrm>
              <a:off x="1909763" y="1936750"/>
              <a:ext cx="5392738" cy="4256088"/>
            </a:xfrm>
            <a:prstGeom prst="rect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</a:gra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0" name="Rectangle 10"/>
            <p:cNvSpPr>
              <a:spLocks noChangeArrowheads="1"/>
            </p:cNvSpPr>
            <p:nvPr/>
          </p:nvSpPr>
          <p:spPr bwMode="auto">
            <a:xfrm>
              <a:off x="1909763" y="1292225"/>
              <a:ext cx="5392738" cy="534988"/>
            </a:xfrm>
            <a:prstGeom prst="rect">
              <a:avLst/>
            </a:prstGeom>
            <a:gradFill>
              <a:gsLst>
                <a:gs pos="0">
                  <a:srgbClr val="3A3A3A"/>
                </a:gs>
                <a:gs pos="50000">
                  <a:schemeClr val="bg1">
                    <a:lumMod val="50000"/>
                  </a:schemeClr>
                </a:gs>
                <a:gs pos="100000">
                  <a:srgbClr val="3A3A3A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auto">
            <a:xfrm>
              <a:off x="6332538" y="1920875"/>
              <a:ext cx="287338" cy="406400"/>
            </a:xfrm>
            <a:custGeom>
              <a:avLst/>
              <a:gdLst/>
              <a:ahLst/>
              <a:cxnLst>
                <a:cxn ang="0">
                  <a:pos x="21" y="82"/>
                </a:cxn>
                <a:cxn ang="0">
                  <a:pos x="20" y="72"/>
                </a:cxn>
                <a:cxn ang="0">
                  <a:pos x="42" y="0"/>
                </a:cxn>
                <a:cxn ang="0">
                  <a:pos x="21" y="0"/>
                </a:cxn>
                <a:cxn ang="0">
                  <a:pos x="0" y="71"/>
                </a:cxn>
                <a:cxn ang="0">
                  <a:pos x="13" y="99"/>
                </a:cxn>
                <a:cxn ang="0">
                  <a:pos x="77" y="68"/>
                </a:cxn>
                <a:cxn ang="0">
                  <a:pos x="63" y="54"/>
                </a:cxn>
                <a:cxn ang="0">
                  <a:pos x="21" y="82"/>
                </a:cxn>
              </a:cxnLst>
              <a:rect l="0" t="0" r="r" b="b"/>
              <a:pathLst>
                <a:path w="77" h="108">
                  <a:moveTo>
                    <a:pt x="21" y="82"/>
                  </a:moveTo>
                  <a:cubicBezTo>
                    <a:pt x="21" y="82"/>
                    <a:pt x="19" y="80"/>
                    <a:pt x="20" y="72"/>
                  </a:cubicBezTo>
                  <a:cubicBezTo>
                    <a:pt x="20" y="53"/>
                    <a:pt x="30" y="25"/>
                    <a:pt x="4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0" y="25"/>
                    <a:pt x="1" y="51"/>
                    <a:pt x="0" y="71"/>
                  </a:cubicBezTo>
                  <a:cubicBezTo>
                    <a:pt x="0" y="86"/>
                    <a:pt x="4" y="96"/>
                    <a:pt x="13" y="99"/>
                  </a:cubicBezTo>
                  <a:cubicBezTo>
                    <a:pt x="33" y="108"/>
                    <a:pt x="64" y="80"/>
                    <a:pt x="77" y="68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45" y="72"/>
                    <a:pt x="26" y="84"/>
                    <a:pt x="21" y="82"/>
                  </a:cubicBezTo>
                  <a:close/>
                </a:path>
              </a:pathLst>
            </a:custGeom>
            <a:solidFill>
              <a:srgbClr val="B3B3B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2" name="Freeform 12"/>
            <p:cNvSpPr>
              <a:spLocks noEditPoints="1"/>
            </p:cNvSpPr>
            <p:nvPr/>
          </p:nvSpPr>
          <p:spPr bwMode="auto">
            <a:xfrm>
              <a:off x="4527550" y="1625600"/>
              <a:ext cx="2100263" cy="295275"/>
            </a:xfrm>
            <a:custGeom>
              <a:avLst/>
              <a:gdLst/>
              <a:ahLst/>
              <a:cxnLst>
                <a:cxn ang="0">
                  <a:pos x="543" y="0"/>
                </a:cxn>
                <a:cxn ang="0">
                  <a:pos x="502" y="79"/>
                </a:cxn>
                <a:cxn ang="0">
                  <a:pos x="523" y="79"/>
                </a:cxn>
                <a:cxn ang="0">
                  <a:pos x="560" y="11"/>
                </a:cxn>
                <a:cxn ang="0">
                  <a:pos x="543" y="0"/>
                </a:cxn>
                <a:cxn ang="0">
                  <a:pos x="0" y="79"/>
                </a:cxn>
                <a:cxn ang="0">
                  <a:pos x="21" y="79"/>
                </a:cxn>
                <a:cxn ang="0">
                  <a:pos x="58" y="11"/>
                </a:cxn>
                <a:cxn ang="0">
                  <a:pos x="42" y="0"/>
                </a:cxn>
                <a:cxn ang="0">
                  <a:pos x="0" y="79"/>
                </a:cxn>
              </a:cxnLst>
              <a:rect l="0" t="0" r="r" b="b"/>
              <a:pathLst>
                <a:path w="560" h="79">
                  <a:moveTo>
                    <a:pt x="543" y="0"/>
                  </a:moveTo>
                  <a:cubicBezTo>
                    <a:pt x="542" y="3"/>
                    <a:pt x="519" y="39"/>
                    <a:pt x="502" y="79"/>
                  </a:cubicBezTo>
                  <a:cubicBezTo>
                    <a:pt x="523" y="79"/>
                    <a:pt x="523" y="79"/>
                    <a:pt x="523" y="79"/>
                  </a:cubicBezTo>
                  <a:cubicBezTo>
                    <a:pt x="540" y="43"/>
                    <a:pt x="559" y="11"/>
                    <a:pt x="560" y="11"/>
                  </a:cubicBezTo>
                  <a:lnTo>
                    <a:pt x="543" y="0"/>
                  </a:lnTo>
                  <a:close/>
                  <a:moveTo>
                    <a:pt x="0" y="79"/>
                  </a:moveTo>
                  <a:cubicBezTo>
                    <a:pt x="21" y="79"/>
                    <a:pt x="21" y="79"/>
                    <a:pt x="21" y="79"/>
                  </a:cubicBezTo>
                  <a:cubicBezTo>
                    <a:pt x="38" y="43"/>
                    <a:pt x="58" y="11"/>
                    <a:pt x="58" y="11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0" y="3"/>
                    <a:pt x="18" y="39"/>
                    <a:pt x="0" y="79"/>
                  </a:cubicBezTo>
                  <a:close/>
                </a:path>
              </a:pathLst>
            </a:custGeom>
            <a:solidFill>
              <a:srgbClr val="01010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3" name="Freeform 13"/>
            <p:cNvSpPr>
              <a:spLocks noEditPoints="1"/>
            </p:cNvSpPr>
            <p:nvPr/>
          </p:nvSpPr>
          <p:spPr bwMode="auto">
            <a:xfrm>
              <a:off x="4573588" y="1625600"/>
              <a:ext cx="2054225" cy="201613"/>
            </a:xfrm>
            <a:custGeom>
              <a:avLst/>
              <a:gdLst/>
              <a:ahLst/>
              <a:cxnLst>
                <a:cxn ang="0">
                  <a:pos x="531" y="0"/>
                </a:cxn>
                <a:cxn ang="0">
                  <a:pos x="501" y="54"/>
                </a:cxn>
                <a:cxn ang="0">
                  <a:pos x="523" y="54"/>
                </a:cxn>
                <a:cxn ang="0">
                  <a:pos x="548" y="11"/>
                </a:cxn>
                <a:cxn ang="0">
                  <a:pos x="531" y="0"/>
                </a:cxn>
                <a:cxn ang="0">
                  <a:pos x="0" y="54"/>
                </a:cxn>
                <a:cxn ang="0">
                  <a:pos x="21" y="54"/>
                </a:cxn>
                <a:cxn ang="0">
                  <a:pos x="46" y="11"/>
                </a:cxn>
                <a:cxn ang="0">
                  <a:pos x="30" y="0"/>
                </a:cxn>
                <a:cxn ang="0">
                  <a:pos x="0" y="54"/>
                </a:cxn>
              </a:cxnLst>
              <a:rect l="0" t="0" r="r" b="b"/>
              <a:pathLst>
                <a:path w="548" h="54">
                  <a:moveTo>
                    <a:pt x="531" y="0"/>
                  </a:moveTo>
                  <a:cubicBezTo>
                    <a:pt x="530" y="2"/>
                    <a:pt x="516" y="25"/>
                    <a:pt x="501" y="54"/>
                  </a:cubicBezTo>
                  <a:cubicBezTo>
                    <a:pt x="523" y="54"/>
                    <a:pt x="523" y="54"/>
                    <a:pt x="523" y="54"/>
                  </a:cubicBezTo>
                  <a:cubicBezTo>
                    <a:pt x="536" y="30"/>
                    <a:pt x="547" y="11"/>
                    <a:pt x="548" y="11"/>
                  </a:cubicBezTo>
                  <a:lnTo>
                    <a:pt x="531" y="0"/>
                  </a:lnTo>
                  <a:close/>
                  <a:moveTo>
                    <a:pt x="0" y="54"/>
                  </a:moveTo>
                  <a:cubicBezTo>
                    <a:pt x="21" y="54"/>
                    <a:pt x="21" y="54"/>
                    <a:pt x="21" y="54"/>
                  </a:cubicBezTo>
                  <a:cubicBezTo>
                    <a:pt x="34" y="30"/>
                    <a:pt x="46" y="11"/>
                    <a:pt x="46" y="1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2"/>
                    <a:pt x="14" y="25"/>
                    <a:pt x="0" y="54"/>
                  </a:cubicBez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4" name="Oval 14"/>
            <p:cNvSpPr>
              <a:spLocks noChangeArrowheads="1"/>
            </p:cNvSpPr>
            <p:nvPr/>
          </p:nvSpPr>
          <p:spPr bwMode="auto">
            <a:xfrm>
              <a:off x="4648200" y="1584325"/>
              <a:ext cx="134938" cy="13493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auto">
            <a:xfrm>
              <a:off x="4449763" y="1920875"/>
              <a:ext cx="287338" cy="406400"/>
            </a:xfrm>
            <a:custGeom>
              <a:avLst/>
              <a:gdLst/>
              <a:ahLst/>
              <a:cxnLst>
                <a:cxn ang="0">
                  <a:pos x="21" y="82"/>
                </a:cxn>
                <a:cxn ang="0">
                  <a:pos x="20" y="72"/>
                </a:cxn>
                <a:cxn ang="0">
                  <a:pos x="42" y="0"/>
                </a:cxn>
                <a:cxn ang="0">
                  <a:pos x="21" y="0"/>
                </a:cxn>
                <a:cxn ang="0">
                  <a:pos x="0" y="71"/>
                </a:cxn>
                <a:cxn ang="0">
                  <a:pos x="13" y="99"/>
                </a:cxn>
                <a:cxn ang="0">
                  <a:pos x="77" y="68"/>
                </a:cxn>
                <a:cxn ang="0">
                  <a:pos x="63" y="54"/>
                </a:cxn>
                <a:cxn ang="0">
                  <a:pos x="21" y="82"/>
                </a:cxn>
              </a:cxnLst>
              <a:rect l="0" t="0" r="r" b="b"/>
              <a:pathLst>
                <a:path w="77" h="108">
                  <a:moveTo>
                    <a:pt x="21" y="82"/>
                  </a:moveTo>
                  <a:cubicBezTo>
                    <a:pt x="21" y="82"/>
                    <a:pt x="19" y="80"/>
                    <a:pt x="20" y="72"/>
                  </a:cubicBezTo>
                  <a:cubicBezTo>
                    <a:pt x="20" y="53"/>
                    <a:pt x="30" y="25"/>
                    <a:pt x="4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0" y="25"/>
                    <a:pt x="1" y="51"/>
                    <a:pt x="0" y="71"/>
                  </a:cubicBezTo>
                  <a:cubicBezTo>
                    <a:pt x="0" y="86"/>
                    <a:pt x="4" y="96"/>
                    <a:pt x="13" y="99"/>
                  </a:cubicBezTo>
                  <a:cubicBezTo>
                    <a:pt x="33" y="108"/>
                    <a:pt x="64" y="80"/>
                    <a:pt x="77" y="68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45" y="72"/>
                    <a:pt x="26" y="84"/>
                    <a:pt x="21" y="82"/>
                  </a:cubicBezTo>
                  <a:close/>
                </a:path>
              </a:pathLst>
            </a:custGeom>
            <a:solidFill>
              <a:srgbClr val="B3B3B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auto">
            <a:xfrm>
              <a:off x="4703763" y="1584325"/>
              <a:ext cx="79375" cy="134938"/>
            </a:xfrm>
            <a:custGeom>
              <a:avLst/>
              <a:gdLst/>
              <a:ahLst/>
              <a:cxnLst>
                <a:cxn ang="0">
                  <a:pos x="16" y="18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21" y="18"/>
                </a:cxn>
                <a:cxn ang="0">
                  <a:pos x="3" y="36"/>
                </a:cxn>
                <a:cxn ang="0">
                  <a:pos x="0" y="36"/>
                </a:cxn>
                <a:cxn ang="0">
                  <a:pos x="16" y="18"/>
                </a:cxn>
              </a:cxnLst>
              <a:rect l="0" t="0" r="r" b="b"/>
              <a:pathLst>
                <a:path w="21" h="36">
                  <a:moveTo>
                    <a:pt x="16" y="18"/>
                  </a:moveTo>
                  <a:cubicBezTo>
                    <a:pt x="16" y="9"/>
                    <a:pt x="9" y="2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13" y="0"/>
                    <a:pt x="21" y="9"/>
                    <a:pt x="21" y="18"/>
                  </a:cubicBezTo>
                  <a:cubicBezTo>
                    <a:pt x="21" y="28"/>
                    <a:pt x="13" y="36"/>
                    <a:pt x="3" y="36"/>
                  </a:cubicBezTo>
                  <a:cubicBezTo>
                    <a:pt x="2" y="36"/>
                    <a:pt x="1" y="36"/>
                    <a:pt x="0" y="36"/>
                  </a:cubicBezTo>
                  <a:cubicBezTo>
                    <a:pt x="9" y="35"/>
                    <a:pt x="16" y="27"/>
                    <a:pt x="16" y="1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7" name="Oval 17"/>
            <p:cNvSpPr>
              <a:spLocks noChangeArrowheads="1"/>
            </p:cNvSpPr>
            <p:nvPr/>
          </p:nvSpPr>
          <p:spPr bwMode="auto">
            <a:xfrm>
              <a:off x="4648200" y="2090738"/>
              <a:ext cx="134938" cy="134938"/>
            </a:xfrm>
            <a:prstGeom prst="ellipse">
              <a:avLst/>
            </a:prstGeom>
            <a:solidFill>
              <a:srgbClr val="4F4F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auto">
            <a:xfrm>
              <a:off x="4703763" y="2090738"/>
              <a:ext cx="79375" cy="134938"/>
            </a:xfrm>
            <a:custGeom>
              <a:avLst/>
              <a:gdLst/>
              <a:ahLst/>
              <a:cxnLst>
                <a:cxn ang="0">
                  <a:pos x="16" y="18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21" y="18"/>
                </a:cxn>
                <a:cxn ang="0">
                  <a:pos x="3" y="36"/>
                </a:cxn>
                <a:cxn ang="0">
                  <a:pos x="0" y="35"/>
                </a:cxn>
                <a:cxn ang="0">
                  <a:pos x="16" y="18"/>
                </a:cxn>
              </a:cxnLst>
              <a:rect l="0" t="0" r="r" b="b"/>
              <a:pathLst>
                <a:path w="21" h="36">
                  <a:moveTo>
                    <a:pt x="16" y="18"/>
                  </a:moveTo>
                  <a:cubicBezTo>
                    <a:pt x="16" y="9"/>
                    <a:pt x="9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13" y="0"/>
                    <a:pt x="21" y="8"/>
                    <a:pt x="21" y="18"/>
                  </a:cubicBezTo>
                  <a:cubicBezTo>
                    <a:pt x="21" y="28"/>
                    <a:pt x="13" y="36"/>
                    <a:pt x="3" y="36"/>
                  </a:cubicBezTo>
                  <a:cubicBezTo>
                    <a:pt x="2" y="36"/>
                    <a:pt x="1" y="36"/>
                    <a:pt x="0" y="35"/>
                  </a:cubicBezTo>
                  <a:cubicBezTo>
                    <a:pt x="9" y="34"/>
                    <a:pt x="16" y="27"/>
                    <a:pt x="16" y="1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auto">
            <a:xfrm>
              <a:off x="4662488" y="1609725"/>
              <a:ext cx="101600" cy="58578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3"/>
                </a:cxn>
                <a:cxn ang="0">
                  <a:pos x="0" y="143"/>
                </a:cxn>
                <a:cxn ang="0">
                  <a:pos x="14" y="156"/>
                </a:cxn>
                <a:cxn ang="0">
                  <a:pos x="14" y="156"/>
                </a:cxn>
                <a:cxn ang="0">
                  <a:pos x="27" y="143"/>
                </a:cxn>
                <a:cxn ang="0">
                  <a:pos x="27" y="13"/>
                </a:cxn>
                <a:cxn ang="0">
                  <a:pos x="14" y="0"/>
                </a:cxn>
              </a:cxnLst>
              <a:rect l="0" t="0" r="r" b="b"/>
              <a:pathLst>
                <a:path w="27" h="156">
                  <a:moveTo>
                    <a:pt x="14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151"/>
                    <a:pt x="6" y="156"/>
                    <a:pt x="14" y="156"/>
                  </a:cubicBezTo>
                  <a:cubicBezTo>
                    <a:pt x="14" y="156"/>
                    <a:pt x="14" y="156"/>
                    <a:pt x="14" y="156"/>
                  </a:cubicBezTo>
                  <a:cubicBezTo>
                    <a:pt x="21" y="156"/>
                    <a:pt x="27" y="151"/>
                    <a:pt x="27" y="14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6"/>
                    <a:pt x="21" y="0"/>
                    <a:pt x="14" y="0"/>
                  </a:cubicBez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auto">
            <a:xfrm>
              <a:off x="4662488" y="1609725"/>
              <a:ext cx="57150" cy="585788"/>
            </a:xfrm>
            <a:custGeom>
              <a:avLst/>
              <a:gdLst/>
              <a:ahLst/>
              <a:cxnLst>
                <a:cxn ang="0">
                  <a:pos x="3" y="13"/>
                </a:cxn>
                <a:cxn ang="0">
                  <a:pos x="3" y="143"/>
                </a:cxn>
                <a:cxn ang="0">
                  <a:pos x="15" y="156"/>
                </a:cxn>
                <a:cxn ang="0">
                  <a:pos x="14" y="156"/>
                </a:cxn>
                <a:cxn ang="0">
                  <a:pos x="0" y="143"/>
                </a:cxn>
                <a:cxn ang="0">
                  <a:pos x="0" y="13"/>
                </a:cxn>
                <a:cxn ang="0">
                  <a:pos x="14" y="0"/>
                </a:cxn>
                <a:cxn ang="0">
                  <a:pos x="15" y="0"/>
                </a:cxn>
                <a:cxn ang="0">
                  <a:pos x="3" y="13"/>
                </a:cxn>
              </a:cxnLst>
              <a:rect l="0" t="0" r="r" b="b"/>
              <a:pathLst>
                <a:path w="15" h="156">
                  <a:moveTo>
                    <a:pt x="3" y="13"/>
                  </a:moveTo>
                  <a:cubicBezTo>
                    <a:pt x="3" y="143"/>
                    <a:pt x="3" y="143"/>
                    <a:pt x="3" y="143"/>
                  </a:cubicBezTo>
                  <a:cubicBezTo>
                    <a:pt x="3" y="150"/>
                    <a:pt x="8" y="156"/>
                    <a:pt x="15" y="156"/>
                  </a:cubicBezTo>
                  <a:cubicBezTo>
                    <a:pt x="14" y="156"/>
                    <a:pt x="14" y="156"/>
                    <a:pt x="14" y="156"/>
                  </a:cubicBezTo>
                  <a:cubicBezTo>
                    <a:pt x="6" y="156"/>
                    <a:pt x="0" y="150"/>
                    <a:pt x="0" y="14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8" y="1"/>
                    <a:pt x="3" y="6"/>
                    <a:pt x="3" y="13"/>
                  </a:cubicBezTo>
                  <a:close/>
                </a:path>
              </a:pathLst>
            </a:custGeom>
            <a:solidFill>
              <a:srgbClr val="93939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auto">
            <a:xfrm>
              <a:off x="2622550" y="1625600"/>
              <a:ext cx="217488" cy="295275"/>
            </a:xfrm>
            <a:custGeom>
              <a:avLst/>
              <a:gdLst/>
              <a:ahLst/>
              <a:cxnLst>
                <a:cxn ang="0">
                  <a:pos x="0" y="79"/>
                </a:cxn>
                <a:cxn ang="0">
                  <a:pos x="21" y="79"/>
                </a:cxn>
                <a:cxn ang="0">
                  <a:pos x="58" y="11"/>
                </a:cxn>
                <a:cxn ang="0">
                  <a:pos x="41" y="0"/>
                </a:cxn>
                <a:cxn ang="0">
                  <a:pos x="0" y="79"/>
                </a:cxn>
              </a:cxnLst>
              <a:rect l="0" t="0" r="r" b="b"/>
              <a:pathLst>
                <a:path w="58" h="79">
                  <a:moveTo>
                    <a:pt x="0" y="79"/>
                  </a:moveTo>
                  <a:cubicBezTo>
                    <a:pt x="21" y="79"/>
                    <a:pt x="21" y="79"/>
                    <a:pt x="21" y="79"/>
                  </a:cubicBezTo>
                  <a:cubicBezTo>
                    <a:pt x="37" y="43"/>
                    <a:pt x="57" y="11"/>
                    <a:pt x="58" y="1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0" y="3"/>
                    <a:pt x="17" y="39"/>
                    <a:pt x="0" y="79"/>
                  </a:cubicBezTo>
                  <a:close/>
                </a:path>
              </a:pathLst>
            </a:custGeom>
            <a:solidFill>
              <a:srgbClr val="01010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auto">
            <a:xfrm>
              <a:off x="2663825" y="1625600"/>
              <a:ext cx="176213" cy="201613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22" y="54"/>
                </a:cxn>
                <a:cxn ang="0">
                  <a:pos x="47" y="11"/>
                </a:cxn>
                <a:cxn ang="0">
                  <a:pos x="30" y="0"/>
                </a:cxn>
                <a:cxn ang="0">
                  <a:pos x="0" y="54"/>
                </a:cxn>
              </a:cxnLst>
              <a:rect l="0" t="0" r="r" b="b"/>
              <a:pathLst>
                <a:path w="47" h="54">
                  <a:moveTo>
                    <a:pt x="0" y="54"/>
                  </a:moveTo>
                  <a:cubicBezTo>
                    <a:pt x="22" y="54"/>
                    <a:pt x="22" y="54"/>
                    <a:pt x="22" y="54"/>
                  </a:cubicBezTo>
                  <a:cubicBezTo>
                    <a:pt x="35" y="30"/>
                    <a:pt x="46" y="11"/>
                    <a:pt x="47" y="1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9" y="2"/>
                    <a:pt x="15" y="25"/>
                    <a:pt x="0" y="54"/>
                  </a:cubicBezTo>
                  <a:close/>
                </a:path>
              </a:pathLst>
            </a:custGeom>
            <a:solidFill>
              <a:srgbClr val="1A1A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3" name="Oval 23"/>
            <p:cNvSpPr>
              <a:spLocks noChangeArrowheads="1"/>
            </p:cNvSpPr>
            <p:nvPr/>
          </p:nvSpPr>
          <p:spPr bwMode="auto">
            <a:xfrm>
              <a:off x="2738438" y="1584325"/>
              <a:ext cx="134938" cy="13493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auto">
            <a:xfrm>
              <a:off x="2543175" y="1920875"/>
              <a:ext cx="285750" cy="406400"/>
            </a:xfrm>
            <a:custGeom>
              <a:avLst/>
              <a:gdLst/>
              <a:ahLst/>
              <a:cxnLst>
                <a:cxn ang="0">
                  <a:pos x="21" y="82"/>
                </a:cxn>
                <a:cxn ang="0">
                  <a:pos x="19" y="72"/>
                </a:cxn>
                <a:cxn ang="0">
                  <a:pos x="42" y="0"/>
                </a:cxn>
                <a:cxn ang="0">
                  <a:pos x="21" y="0"/>
                </a:cxn>
                <a:cxn ang="0">
                  <a:pos x="0" y="71"/>
                </a:cxn>
                <a:cxn ang="0">
                  <a:pos x="13" y="99"/>
                </a:cxn>
                <a:cxn ang="0">
                  <a:pos x="76" y="68"/>
                </a:cxn>
                <a:cxn ang="0">
                  <a:pos x="63" y="54"/>
                </a:cxn>
                <a:cxn ang="0">
                  <a:pos x="21" y="82"/>
                </a:cxn>
              </a:cxnLst>
              <a:rect l="0" t="0" r="r" b="b"/>
              <a:pathLst>
                <a:path w="76" h="108">
                  <a:moveTo>
                    <a:pt x="21" y="82"/>
                  </a:moveTo>
                  <a:cubicBezTo>
                    <a:pt x="21" y="82"/>
                    <a:pt x="19" y="80"/>
                    <a:pt x="19" y="72"/>
                  </a:cubicBezTo>
                  <a:cubicBezTo>
                    <a:pt x="20" y="53"/>
                    <a:pt x="30" y="25"/>
                    <a:pt x="42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0" y="25"/>
                    <a:pt x="1" y="51"/>
                    <a:pt x="0" y="71"/>
                  </a:cubicBezTo>
                  <a:cubicBezTo>
                    <a:pt x="0" y="86"/>
                    <a:pt x="4" y="96"/>
                    <a:pt x="13" y="99"/>
                  </a:cubicBezTo>
                  <a:cubicBezTo>
                    <a:pt x="33" y="108"/>
                    <a:pt x="64" y="80"/>
                    <a:pt x="76" y="68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45" y="72"/>
                    <a:pt x="25" y="84"/>
                    <a:pt x="21" y="82"/>
                  </a:cubicBezTo>
                  <a:close/>
                </a:path>
              </a:pathLst>
            </a:custGeom>
            <a:solidFill>
              <a:srgbClr val="B3B3B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auto">
            <a:xfrm>
              <a:off x="2798763" y="1584325"/>
              <a:ext cx="74613" cy="134938"/>
            </a:xfrm>
            <a:custGeom>
              <a:avLst/>
              <a:gdLst/>
              <a:ahLst/>
              <a:cxnLst>
                <a:cxn ang="0">
                  <a:pos x="15" y="18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0" y="18"/>
                </a:cxn>
                <a:cxn ang="0">
                  <a:pos x="2" y="36"/>
                </a:cxn>
                <a:cxn ang="0">
                  <a:pos x="0" y="36"/>
                </a:cxn>
                <a:cxn ang="0">
                  <a:pos x="15" y="18"/>
                </a:cxn>
              </a:cxnLst>
              <a:rect l="0" t="0" r="r" b="b"/>
              <a:pathLst>
                <a:path w="20" h="36">
                  <a:moveTo>
                    <a:pt x="15" y="18"/>
                  </a:moveTo>
                  <a:cubicBezTo>
                    <a:pt x="15" y="9"/>
                    <a:pt x="9" y="2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12" y="0"/>
                    <a:pt x="20" y="9"/>
                    <a:pt x="20" y="18"/>
                  </a:cubicBezTo>
                  <a:cubicBezTo>
                    <a:pt x="20" y="28"/>
                    <a:pt x="12" y="36"/>
                    <a:pt x="2" y="36"/>
                  </a:cubicBezTo>
                  <a:cubicBezTo>
                    <a:pt x="2" y="36"/>
                    <a:pt x="1" y="36"/>
                    <a:pt x="0" y="36"/>
                  </a:cubicBezTo>
                  <a:cubicBezTo>
                    <a:pt x="9" y="35"/>
                    <a:pt x="15" y="27"/>
                    <a:pt x="15" y="1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6" name="Oval 26"/>
            <p:cNvSpPr>
              <a:spLocks noChangeArrowheads="1"/>
            </p:cNvSpPr>
            <p:nvPr/>
          </p:nvSpPr>
          <p:spPr bwMode="auto">
            <a:xfrm>
              <a:off x="2738438" y="2090738"/>
              <a:ext cx="134938" cy="134938"/>
            </a:xfrm>
            <a:prstGeom prst="ellipse">
              <a:avLst/>
            </a:prstGeom>
            <a:solidFill>
              <a:srgbClr val="4F4F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>
              <a:off x="2798763" y="2090738"/>
              <a:ext cx="74613" cy="134938"/>
            </a:xfrm>
            <a:custGeom>
              <a:avLst/>
              <a:gdLst/>
              <a:ahLst/>
              <a:cxnLst>
                <a:cxn ang="0">
                  <a:pos x="15" y="18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0" y="18"/>
                </a:cxn>
                <a:cxn ang="0">
                  <a:pos x="2" y="36"/>
                </a:cxn>
                <a:cxn ang="0">
                  <a:pos x="0" y="35"/>
                </a:cxn>
                <a:cxn ang="0">
                  <a:pos x="15" y="18"/>
                </a:cxn>
              </a:cxnLst>
              <a:rect l="0" t="0" r="r" b="b"/>
              <a:pathLst>
                <a:path w="20" h="36">
                  <a:moveTo>
                    <a:pt x="15" y="18"/>
                  </a:moveTo>
                  <a:cubicBezTo>
                    <a:pt x="15" y="9"/>
                    <a:pt x="9" y="1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2" y="0"/>
                    <a:pt x="20" y="8"/>
                    <a:pt x="20" y="18"/>
                  </a:cubicBezTo>
                  <a:cubicBezTo>
                    <a:pt x="20" y="28"/>
                    <a:pt x="12" y="36"/>
                    <a:pt x="2" y="36"/>
                  </a:cubicBezTo>
                  <a:cubicBezTo>
                    <a:pt x="2" y="36"/>
                    <a:pt x="1" y="36"/>
                    <a:pt x="0" y="35"/>
                  </a:cubicBezTo>
                  <a:cubicBezTo>
                    <a:pt x="9" y="34"/>
                    <a:pt x="15" y="27"/>
                    <a:pt x="15" y="1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>
              <a:off x="2757488" y="1609725"/>
              <a:ext cx="98425" cy="58578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0" y="13"/>
                </a:cxn>
                <a:cxn ang="0">
                  <a:pos x="0" y="143"/>
                </a:cxn>
                <a:cxn ang="0">
                  <a:pos x="13" y="156"/>
                </a:cxn>
                <a:cxn ang="0">
                  <a:pos x="13" y="156"/>
                </a:cxn>
                <a:cxn ang="0">
                  <a:pos x="26" y="143"/>
                </a:cxn>
                <a:cxn ang="0">
                  <a:pos x="26" y="13"/>
                </a:cxn>
                <a:cxn ang="0">
                  <a:pos x="13" y="0"/>
                </a:cxn>
              </a:cxnLst>
              <a:rect l="0" t="0" r="r" b="b"/>
              <a:pathLst>
                <a:path w="26" h="156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151"/>
                    <a:pt x="6" y="156"/>
                    <a:pt x="13" y="156"/>
                  </a:cubicBezTo>
                  <a:cubicBezTo>
                    <a:pt x="13" y="156"/>
                    <a:pt x="13" y="156"/>
                    <a:pt x="13" y="156"/>
                  </a:cubicBezTo>
                  <a:cubicBezTo>
                    <a:pt x="20" y="156"/>
                    <a:pt x="26" y="151"/>
                    <a:pt x="26" y="14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>
              <a:off x="2757488" y="1609725"/>
              <a:ext cx="52388" cy="585788"/>
            </a:xfrm>
            <a:custGeom>
              <a:avLst/>
              <a:gdLst/>
              <a:ahLst/>
              <a:cxnLst>
                <a:cxn ang="0">
                  <a:pos x="3" y="13"/>
                </a:cxn>
                <a:cxn ang="0">
                  <a:pos x="3" y="143"/>
                </a:cxn>
                <a:cxn ang="0">
                  <a:pos x="14" y="156"/>
                </a:cxn>
                <a:cxn ang="0">
                  <a:pos x="13" y="156"/>
                </a:cxn>
                <a:cxn ang="0">
                  <a:pos x="0" y="143"/>
                </a:cxn>
                <a:cxn ang="0">
                  <a:pos x="0" y="13"/>
                </a:cxn>
                <a:cxn ang="0">
                  <a:pos x="13" y="0"/>
                </a:cxn>
                <a:cxn ang="0">
                  <a:pos x="14" y="0"/>
                </a:cxn>
                <a:cxn ang="0">
                  <a:pos x="3" y="13"/>
                </a:cxn>
              </a:cxnLst>
              <a:rect l="0" t="0" r="r" b="b"/>
              <a:pathLst>
                <a:path w="14" h="156">
                  <a:moveTo>
                    <a:pt x="3" y="13"/>
                  </a:moveTo>
                  <a:cubicBezTo>
                    <a:pt x="3" y="143"/>
                    <a:pt x="3" y="143"/>
                    <a:pt x="3" y="143"/>
                  </a:cubicBezTo>
                  <a:cubicBezTo>
                    <a:pt x="3" y="150"/>
                    <a:pt x="8" y="156"/>
                    <a:pt x="14" y="156"/>
                  </a:cubicBezTo>
                  <a:cubicBezTo>
                    <a:pt x="14" y="156"/>
                    <a:pt x="14" y="156"/>
                    <a:pt x="13" y="156"/>
                  </a:cubicBezTo>
                  <a:cubicBezTo>
                    <a:pt x="6" y="156"/>
                    <a:pt x="0" y="150"/>
                    <a:pt x="0" y="14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8" y="1"/>
                    <a:pt x="3" y="6"/>
                    <a:pt x="3" y="13"/>
                  </a:cubicBezTo>
                  <a:close/>
                </a:path>
              </a:pathLst>
            </a:custGeom>
            <a:solidFill>
              <a:srgbClr val="93939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0" name="Oval 30"/>
            <p:cNvSpPr>
              <a:spLocks noChangeArrowheads="1"/>
            </p:cNvSpPr>
            <p:nvPr/>
          </p:nvSpPr>
          <p:spPr bwMode="auto">
            <a:xfrm>
              <a:off x="6526213" y="1584325"/>
              <a:ext cx="134938" cy="134938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>
              <a:off x="6586538" y="1584325"/>
              <a:ext cx="74613" cy="134938"/>
            </a:xfrm>
            <a:custGeom>
              <a:avLst/>
              <a:gdLst/>
              <a:ahLst/>
              <a:cxnLst>
                <a:cxn ang="0">
                  <a:pos x="16" y="18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0" y="18"/>
                </a:cxn>
                <a:cxn ang="0">
                  <a:pos x="2" y="36"/>
                </a:cxn>
                <a:cxn ang="0">
                  <a:pos x="0" y="36"/>
                </a:cxn>
                <a:cxn ang="0">
                  <a:pos x="16" y="18"/>
                </a:cxn>
              </a:cxnLst>
              <a:rect l="0" t="0" r="r" b="b"/>
              <a:pathLst>
                <a:path w="20" h="36">
                  <a:moveTo>
                    <a:pt x="16" y="18"/>
                  </a:moveTo>
                  <a:cubicBezTo>
                    <a:pt x="16" y="9"/>
                    <a:pt x="9" y="2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12" y="0"/>
                    <a:pt x="20" y="9"/>
                    <a:pt x="20" y="18"/>
                  </a:cubicBezTo>
                  <a:cubicBezTo>
                    <a:pt x="20" y="28"/>
                    <a:pt x="12" y="36"/>
                    <a:pt x="2" y="36"/>
                  </a:cubicBezTo>
                  <a:cubicBezTo>
                    <a:pt x="2" y="36"/>
                    <a:pt x="1" y="36"/>
                    <a:pt x="0" y="36"/>
                  </a:cubicBezTo>
                  <a:cubicBezTo>
                    <a:pt x="9" y="35"/>
                    <a:pt x="16" y="27"/>
                    <a:pt x="16" y="1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2" name="Oval 32"/>
            <p:cNvSpPr>
              <a:spLocks noChangeArrowheads="1"/>
            </p:cNvSpPr>
            <p:nvPr/>
          </p:nvSpPr>
          <p:spPr bwMode="auto">
            <a:xfrm>
              <a:off x="6526213" y="2090738"/>
              <a:ext cx="134938" cy="134938"/>
            </a:xfrm>
            <a:prstGeom prst="ellipse">
              <a:avLst/>
            </a:prstGeom>
            <a:solidFill>
              <a:srgbClr val="4F4F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auto">
            <a:xfrm>
              <a:off x="6586538" y="2090738"/>
              <a:ext cx="74613" cy="134938"/>
            </a:xfrm>
            <a:custGeom>
              <a:avLst/>
              <a:gdLst/>
              <a:ahLst/>
              <a:cxnLst>
                <a:cxn ang="0">
                  <a:pos x="16" y="18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0" y="18"/>
                </a:cxn>
                <a:cxn ang="0">
                  <a:pos x="2" y="36"/>
                </a:cxn>
                <a:cxn ang="0">
                  <a:pos x="0" y="35"/>
                </a:cxn>
                <a:cxn ang="0">
                  <a:pos x="16" y="18"/>
                </a:cxn>
              </a:cxnLst>
              <a:rect l="0" t="0" r="r" b="b"/>
              <a:pathLst>
                <a:path w="20" h="36">
                  <a:moveTo>
                    <a:pt x="16" y="18"/>
                  </a:moveTo>
                  <a:cubicBezTo>
                    <a:pt x="16" y="9"/>
                    <a:pt x="9" y="1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2" y="0"/>
                    <a:pt x="20" y="8"/>
                    <a:pt x="20" y="18"/>
                  </a:cubicBezTo>
                  <a:cubicBezTo>
                    <a:pt x="20" y="28"/>
                    <a:pt x="12" y="36"/>
                    <a:pt x="2" y="36"/>
                  </a:cubicBezTo>
                  <a:cubicBezTo>
                    <a:pt x="2" y="36"/>
                    <a:pt x="1" y="36"/>
                    <a:pt x="0" y="35"/>
                  </a:cubicBezTo>
                  <a:cubicBezTo>
                    <a:pt x="9" y="34"/>
                    <a:pt x="16" y="27"/>
                    <a:pt x="16" y="18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auto">
            <a:xfrm>
              <a:off x="6545263" y="1609725"/>
              <a:ext cx="98425" cy="58578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0" y="13"/>
                </a:cxn>
                <a:cxn ang="0">
                  <a:pos x="0" y="143"/>
                </a:cxn>
                <a:cxn ang="0">
                  <a:pos x="13" y="156"/>
                </a:cxn>
                <a:cxn ang="0">
                  <a:pos x="13" y="156"/>
                </a:cxn>
                <a:cxn ang="0">
                  <a:pos x="26" y="143"/>
                </a:cxn>
                <a:cxn ang="0">
                  <a:pos x="26" y="13"/>
                </a:cxn>
                <a:cxn ang="0">
                  <a:pos x="13" y="0"/>
                </a:cxn>
              </a:cxnLst>
              <a:rect l="0" t="0" r="r" b="b"/>
              <a:pathLst>
                <a:path w="26" h="156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0" y="151"/>
                    <a:pt x="6" y="156"/>
                    <a:pt x="13" y="156"/>
                  </a:cubicBezTo>
                  <a:cubicBezTo>
                    <a:pt x="13" y="156"/>
                    <a:pt x="13" y="156"/>
                    <a:pt x="13" y="156"/>
                  </a:cubicBezTo>
                  <a:cubicBezTo>
                    <a:pt x="21" y="156"/>
                    <a:pt x="26" y="151"/>
                    <a:pt x="26" y="14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6"/>
                    <a:pt x="21" y="0"/>
                    <a:pt x="13" y="0"/>
                  </a:cubicBezTo>
                  <a:close/>
                </a:path>
              </a:pathLst>
            </a:custGeom>
            <a:solidFill>
              <a:srgbClr val="E6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auto">
            <a:xfrm>
              <a:off x="6545263" y="1609725"/>
              <a:ext cx="57150" cy="585788"/>
            </a:xfrm>
            <a:custGeom>
              <a:avLst/>
              <a:gdLst/>
              <a:ahLst/>
              <a:cxnLst>
                <a:cxn ang="0">
                  <a:pos x="3" y="13"/>
                </a:cxn>
                <a:cxn ang="0">
                  <a:pos x="3" y="143"/>
                </a:cxn>
                <a:cxn ang="0">
                  <a:pos x="15" y="156"/>
                </a:cxn>
                <a:cxn ang="0">
                  <a:pos x="13" y="156"/>
                </a:cxn>
                <a:cxn ang="0">
                  <a:pos x="0" y="143"/>
                </a:cxn>
                <a:cxn ang="0">
                  <a:pos x="0" y="13"/>
                </a:cxn>
                <a:cxn ang="0">
                  <a:pos x="13" y="0"/>
                </a:cxn>
                <a:cxn ang="0">
                  <a:pos x="15" y="0"/>
                </a:cxn>
                <a:cxn ang="0">
                  <a:pos x="3" y="13"/>
                </a:cxn>
              </a:cxnLst>
              <a:rect l="0" t="0" r="r" b="b"/>
              <a:pathLst>
                <a:path w="15" h="156">
                  <a:moveTo>
                    <a:pt x="3" y="13"/>
                  </a:moveTo>
                  <a:cubicBezTo>
                    <a:pt x="3" y="143"/>
                    <a:pt x="3" y="143"/>
                    <a:pt x="3" y="143"/>
                  </a:cubicBezTo>
                  <a:cubicBezTo>
                    <a:pt x="3" y="150"/>
                    <a:pt x="8" y="156"/>
                    <a:pt x="15" y="156"/>
                  </a:cubicBezTo>
                  <a:cubicBezTo>
                    <a:pt x="14" y="156"/>
                    <a:pt x="14" y="156"/>
                    <a:pt x="13" y="156"/>
                  </a:cubicBezTo>
                  <a:cubicBezTo>
                    <a:pt x="6" y="156"/>
                    <a:pt x="0" y="150"/>
                    <a:pt x="0" y="14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8" y="1"/>
                    <a:pt x="3" y="6"/>
                    <a:pt x="3" y="13"/>
                  </a:cubicBezTo>
                  <a:close/>
                </a:path>
              </a:pathLst>
            </a:custGeom>
            <a:solidFill>
              <a:srgbClr val="93939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>
              <a:off x="4767263" y="5607050"/>
              <a:ext cx="2535238" cy="585788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562" y="0"/>
                </a:cxn>
                <a:cxn ang="0">
                  <a:pos x="637" y="74"/>
                </a:cxn>
                <a:cxn ang="0">
                  <a:pos x="676" y="23"/>
                </a:cxn>
                <a:cxn ang="0">
                  <a:pos x="676" y="156"/>
                </a:cxn>
                <a:cxn ang="0">
                  <a:pos x="0" y="156"/>
                </a:cxn>
              </a:cxnLst>
              <a:rect l="0" t="0" r="r" b="b"/>
              <a:pathLst>
                <a:path w="676" h="156">
                  <a:moveTo>
                    <a:pt x="0" y="156"/>
                  </a:moveTo>
                  <a:cubicBezTo>
                    <a:pt x="0" y="156"/>
                    <a:pt x="324" y="147"/>
                    <a:pt x="562" y="0"/>
                  </a:cubicBezTo>
                  <a:cubicBezTo>
                    <a:pt x="562" y="0"/>
                    <a:pt x="562" y="74"/>
                    <a:pt x="637" y="74"/>
                  </a:cubicBezTo>
                  <a:cubicBezTo>
                    <a:pt x="637" y="74"/>
                    <a:pt x="676" y="72"/>
                    <a:pt x="676" y="23"/>
                  </a:cubicBezTo>
                  <a:cubicBezTo>
                    <a:pt x="676" y="156"/>
                    <a:pt x="676" y="156"/>
                    <a:pt x="676" y="156"/>
                  </a:cubicBezTo>
                  <a:lnTo>
                    <a:pt x="0" y="156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09293">
                    <a:shade val="30000"/>
                    <a:satMod val="115000"/>
                  </a:srgbClr>
                </a:gs>
                <a:gs pos="50000">
                  <a:srgbClr val="909293">
                    <a:shade val="67500"/>
                    <a:satMod val="115000"/>
                  </a:srgbClr>
                </a:gs>
                <a:gs pos="100000">
                  <a:srgbClr val="909293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auto">
            <a:xfrm>
              <a:off x="4767263" y="5607050"/>
              <a:ext cx="2408238" cy="585788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642" y="74"/>
                </a:cxn>
                <a:cxn ang="0">
                  <a:pos x="562" y="0"/>
                </a:cxn>
                <a:cxn ang="0">
                  <a:pos x="0" y="156"/>
                </a:cxn>
              </a:cxnLst>
              <a:rect l="0" t="0" r="r" b="b"/>
              <a:pathLst>
                <a:path w="642" h="156">
                  <a:moveTo>
                    <a:pt x="0" y="156"/>
                  </a:moveTo>
                  <a:cubicBezTo>
                    <a:pt x="0" y="156"/>
                    <a:pt x="386" y="156"/>
                    <a:pt x="642" y="74"/>
                  </a:cubicBezTo>
                  <a:cubicBezTo>
                    <a:pt x="642" y="74"/>
                    <a:pt x="567" y="83"/>
                    <a:pt x="562" y="0"/>
                  </a:cubicBezTo>
                  <a:cubicBezTo>
                    <a:pt x="562" y="0"/>
                    <a:pt x="383" y="130"/>
                    <a:pt x="0" y="156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8" name="Freeform 38"/>
            <p:cNvSpPr>
              <a:spLocks/>
            </p:cNvSpPr>
            <p:nvPr/>
          </p:nvSpPr>
          <p:spPr bwMode="auto">
            <a:xfrm>
              <a:off x="7302500" y="1292225"/>
              <a:ext cx="106363" cy="6286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56"/>
                </a:cxn>
                <a:cxn ang="0">
                  <a:pos x="67" y="396"/>
                </a:cxn>
                <a:cxn ang="0">
                  <a:pos x="0" y="337"/>
                </a:cxn>
                <a:cxn ang="0">
                  <a:pos x="0" y="0"/>
                </a:cxn>
              </a:cxnLst>
              <a:rect l="0" t="0" r="r" b="b"/>
              <a:pathLst>
                <a:path w="67" h="396">
                  <a:moveTo>
                    <a:pt x="0" y="0"/>
                  </a:moveTo>
                  <a:lnTo>
                    <a:pt x="67" y="56"/>
                  </a:lnTo>
                  <a:lnTo>
                    <a:pt x="67" y="396"/>
                  </a:lnTo>
                  <a:lnTo>
                    <a:pt x="0" y="33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3A3A3A">
                    <a:shade val="30000"/>
                    <a:satMod val="115000"/>
                  </a:srgbClr>
                </a:gs>
                <a:gs pos="50000">
                  <a:srgbClr val="3A3A3A">
                    <a:shade val="67500"/>
                    <a:satMod val="115000"/>
                  </a:srgbClr>
                </a:gs>
                <a:gs pos="100000">
                  <a:srgbClr val="3A3A3A">
                    <a:shade val="100000"/>
                    <a:satMod val="115000"/>
                  </a:srgb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59" name="Freeform 39"/>
            <p:cNvSpPr>
              <a:spLocks/>
            </p:cNvSpPr>
            <p:nvPr/>
          </p:nvSpPr>
          <p:spPr bwMode="auto">
            <a:xfrm>
              <a:off x="7302500" y="1936750"/>
              <a:ext cx="106363" cy="43529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61"/>
                </a:cxn>
                <a:cxn ang="0">
                  <a:pos x="67" y="2742"/>
                </a:cxn>
                <a:cxn ang="0">
                  <a:pos x="0" y="2681"/>
                </a:cxn>
                <a:cxn ang="0">
                  <a:pos x="0" y="0"/>
                </a:cxn>
              </a:cxnLst>
              <a:rect l="0" t="0" r="r" b="b"/>
              <a:pathLst>
                <a:path w="67" h="2742">
                  <a:moveTo>
                    <a:pt x="0" y="0"/>
                  </a:moveTo>
                  <a:lnTo>
                    <a:pt x="67" y="61"/>
                  </a:lnTo>
                  <a:lnTo>
                    <a:pt x="67" y="2742"/>
                  </a:lnTo>
                  <a:lnTo>
                    <a:pt x="0" y="268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717171">
                    <a:shade val="30000"/>
                    <a:satMod val="115000"/>
                  </a:srgbClr>
                </a:gs>
                <a:gs pos="50000">
                  <a:srgbClr val="717171">
                    <a:shade val="67500"/>
                    <a:satMod val="115000"/>
                  </a:srgbClr>
                </a:gs>
                <a:gs pos="100000">
                  <a:srgbClr val="717171">
                    <a:shade val="100000"/>
                    <a:satMod val="115000"/>
                  </a:srgb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160" name="Freeform 40"/>
            <p:cNvSpPr>
              <a:spLocks/>
            </p:cNvSpPr>
            <p:nvPr/>
          </p:nvSpPr>
          <p:spPr bwMode="auto">
            <a:xfrm>
              <a:off x="1909763" y="6192838"/>
              <a:ext cx="5499100" cy="968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6" y="61"/>
                </a:cxn>
                <a:cxn ang="0">
                  <a:pos x="3464" y="61"/>
                </a:cxn>
                <a:cxn ang="0">
                  <a:pos x="3397" y="0"/>
                </a:cxn>
                <a:cxn ang="0">
                  <a:pos x="0" y="0"/>
                </a:cxn>
              </a:cxnLst>
              <a:rect l="0" t="0" r="r" b="b"/>
              <a:pathLst>
                <a:path w="3464" h="61">
                  <a:moveTo>
                    <a:pt x="0" y="0"/>
                  </a:moveTo>
                  <a:lnTo>
                    <a:pt x="66" y="61"/>
                  </a:lnTo>
                  <a:lnTo>
                    <a:pt x="3464" y="61"/>
                  </a:lnTo>
                  <a:lnTo>
                    <a:pt x="33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4040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3" name="Group 40"/>
          <p:cNvGrpSpPr/>
          <p:nvPr/>
        </p:nvGrpSpPr>
        <p:grpSpPr>
          <a:xfrm flipH="1" flipV="1">
            <a:off x="-2238283" y="1976056"/>
            <a:ext cx="4937590" cy="1743485"/>
            <a:chOff x="4206410" y="2895600"/>
            <a:chExt cx="4937590" cy="2324646"/>
          </a:xfrm>
        </p:grpSpPr>
        <p:grpSp>
          <p:nvGrpSpPr>
            <p:cNvPr id="4" name="Group 201"/>
            <p:cNvGrpSpPr/>
            <p:nvPr/>
          </p:nvGrpSpPr>
          <p:grpSpPr>
            <a:xfrm rot="5709257" flipH="1">
              <a:off x="6305575" y="2381822"/>
              <a:ext cx="1281167" cy="4395693"/>
              <a:chOff x="1298575" y="685800"/>
              <a:chExt cx="1760538" cy="6040438"/>
            </a:xfr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  <a:alpha val="83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8900000" scaled="1"/>
              <a:tileRect/>
            </a:gradFill>
          </p:grpSpPr>
          <p:sp>
            <p:nvSpPr>
              <p:cNvPr id="54" name="Freeform 124"/>
              <p:cNvSpPr>
                <a:spLocks/>
              </p:cNvSpPr>
              <p:nvPr/>
            </p:nvSpPr>
            <p:spPr bwMode="auto">
              <a:xfrm>
                <a:off x="2795588" y="685800"/>
                <a:ext cx="258763" cy="85725"/>
              </a:xfrm>
              <a:custGeom>
                <a:avLst/>
                <a:gdLst/>
                <a:ahLst/>
                <a:cxnLst>
                  <a:cxn ang="0">
                    <a:pos x="163" y="54"/>
                  </a:cxn>
                  <a:cxn ang="0">
                    <a:pos x="0" y="12"/>
                  </a:cxn>
                  <a:cxn ang="0">
                    <a:pos x="10" y="0"/>
                  </a:cxn>
                  <a:cxn ang="0">
                    <a:pos x="159" y="38"/>
                  </a:cxn>
                  <a:cxn ang="0">
                    <a:pos x="163" y="54"/>
                  </a:cxn>
                </a:cxnLst>
                <a:rect l="0" t="0" r="r" b="b"/>
                <a:pathLst>
                  <a:path w="163" h="54">
                    <a:moveTo>
                      <a:pt x="163" y="54"/>
                    </a:moveTo>
                    <a:lnTo>
                      <a:pt x="0" y="12"/>
                    </a:lnTo>
                    <a:lnTo>
                      <a:pt x="10" y="0"/>
                    </a:lnTo>
                    <a:lnTo>
                      <a:pt x="159" y="38"/>
                    </a:lnTo>
                    <a:lnTo>
                      <a:pt x="163" y="5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125"/>
              <p:cNvSpPr>
                <a:spLocks/>
              </p:cNvSpPr>
              <p:nvPr/>
            </p:nvSpPr>
            <p:spPr bwMode="auto">
              <a:xfrm>
                <a:off x="2713038" y="704850"/>
                <a:ext cx="341313" cy="336550"/>
              </a:xfrm>
              <a:custGeom>
                <a:avLst/>
                <a:gdLst/>
                <a:ahLst/>
                <a:cxnLst>
                  <a:cxn ang="0">
                    <a:pos x="180" y="212"/>
                  </a:cxn>
                  <a:cxn ang="0">
                    <a:pos x="0" y="165"/>
                  </a:cxn>
                  <a:cxn ang="0">
                    <a:pos x="52" y="0"/>
                  </a:cxn>
                  <a:cxn ang="0">
                    <a:pos x="215" y="40"/>
                  </a:cxn>
                  <a:cxn ang="0">
                    <a:pos x="180" y="212"/>
                  </a:cxn>
                </a:cxnLst>
                <a:rect l="0" t="0" r="r" b="b"/>
                <a:pathLst>
                  <a:path w="215" h="212">
                    <a:moveTo>
                      <a:pt x="180" y="212"/>
                    </a:moveTo>
                    <a:lnTo>
                      <a:pt x="0" y="165"/>
                    </a:lnTo>
                    <a:lnTo>
                      <a:pt x="52" y="0"/>
                    </a:lnTo>
                    <a:lnTo>
                      <a:pt x="215" y="40"/>
                    </a:lnTo>
                    <a:lnTo>
                      <a:pt x="180" y="21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26"/>
              <p:cNvSpPr>
                <a:spLocks/>
              </p:cNvSpPr>
              <p:nvPr/>
            </p:nvSpPr>
            <p:spPr bwMode="auto">
              <a:xfrm>
                <a:off x="1336675" y="6632575"/>
                <a:ext cx="93663" cy="93663"/>
              </a:xfrm>
              <a:custGeom>
                <a:avLst/>
                <a:gdLst/>
                <a:ahLst/>
                <a:cxnLst>
                  <a:cxn ang="0">
                    <a:pos x="24" y="15"/>
                  </a:cxn>
                  <a:cxn ang="0">
                    <a:pos x="10" y="23"/>
                  </a:cxn>
                  <a:cxn ang="0">
                    <a:pos x="2" y="9"/>
                  </a:cxn>
                  <a:cxn ang="0">
                    <a:pos x="16" y="1"/>
                  </a:cxn>
                  <a:cxn ang="0">
                    <a:pos x="24" y="15"/>
                  </a:cxn>
                </a:cxnLst>
                <a:rect l="0" t="0" r="r" b="b"/>
                <a:pathLst>
                  <a:path w="25" h="25">
                    <a:moveTo>
                      <a:pt x="24" y="15"/>
                    </a:moveTo>
                    <a:cubicBezTo>
                      <a:pt x="22" y="21"/>
                      <a:pt x="16" y="25"/>
                      <a:pt x="10" y="23"/>
                    </a:cubicBezTo>
                    <a:cubicBezTo>
                      <a:pt x="4" y="22"/>
                      <a:pt x="0" y="15"/>
                      <a:pt x="2" y="9"/>
                    </a:cubicBezTo>
                    <a:cubicBezTo>
                      <a:pt x="3" y="3"/>
                      <a:pt x="10" y="0"/>
                      <a:pt x="16" y="1"/>
                    </a:cubicBezTo>
                    <a:cubicBezTo>
                      <a:pt x="22" y="3"/>
                      <a:pt x="25" y="9"/>
                      <a:pt x="24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27"/>
              <p:cNvSpPr>
                <a:spLocks/>
              </p:cNvSpPr>
              <p:nvPr/>
            </p:nvSpPr>
            <p:spPr bwMode="auto">
              <a:xfrm>
                <a:off x="1336675" y="6530975"/>
                <a:ext cx="161925" cy="165100"/>
              </a:xfrm>
              <a:custGeom>
                <a:avLst/>
                <a:gdLst/>
                <a:ahLst/>
                <a:cxnLst>
                  <a:cxn ang="0">
                    <a:pos x="59" y="104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102" y="26"/>
                  </a:cxn>
                  <a:cxn ang="0">
                    <a:pos x="59" y="104"/>
                  </a:cxn>
                </a:cxnLst>
                <a:rect l="0" t="0" r="r" b="b"/>
                <a:pathLst>
                  <a:path w="102" h="104">
                    <a:moveTo>
                      <a:pt x="59" y="104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102" y="26"/>
                    </a:lnTo>
                    <a:lnTo>
                      <a:pt x="59" y="10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128"/>
              <p:cNvSpPr>
                <a:spLocks/>
              </p:cNvSpPr>
              <p:nvPr/>
            </p:nvSpPr>
            <p:spPr bwMode="auto">
              <a:xfrm>
                <a:off x="1298575" y="6464300"/>
                <a:ext cx="263525" cy="130175"/>
              </a:xfrm>
              <a:custGeom>
                <a:avLst/>
                <a:gdLst/>
                <a:ahLst/>
                <a:cxnLst>
                  <a:cxn ang="0">
                    <a:pos x="142" y="82"/>
                  </a:cxn>
                  <a:cxn ang="0">
                    <a:pos x="3" y="47"/>
                  </a:cxn>
                  <a:cxn ang="0">
                    <a:pos x="0" y="0"/>
                  </a:cxn>
                  <a:cxn ang="0">
                    <a:pos x="166" y="42"/>
                  </a:cxn>
                  <a:cxn ang="0">
                    <a:pos x="142" y="82"/>
                  </a:cxn>
                </a:cxnLst>
                <a:rect l="0" t="0" r="r" b="b"/>
                <a:pathLst>
                  <a:path w="166" h="82">
                    <a:moveTo>
                      <a:pt x="142" y="82"/>
                    </a:moveTo>
                    <a:lnTo>
                      <a:pt x="3" y="47"/>
                    </a:lnTo>
                    <a:lnTo>
                      <a:pt x="0" y="0"/>
                    </a:lnTo>
                    <a:lnTo>
                      <a:pt x="166" y="42"/>
                    </a:lnTo>
                    <a:lnTo>
                      <a:pt x="142" y="8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129"/>
              <p:cNvSpPr>
                <a:spLocks/>
              </p:cNvSpPr>
              <p:nvPr/>
            </p:nvSpPr>
            <p:spPr bwMode="auto">
              <a:xfrm>
                <a:off x="1400175" y="3028950"/>
                <a:ext cx="1141413" cy="3044825"/>
              </a:xfrm>
              <a:custGeom>
                <a:avLst/>
                <a:gdLst/>
                <a:ahLst/>
                <a:cxnLst>
                  <a:cxn ang="0">
                    <a:pos x="192" y="1918"/>
                  </a:cxn>
                  <a:cxn ang="0">
                    <a:pos x="0" y="1868"/>
                  </a:cxn>
                  <a:cxn ang="0">
                    <a:pos x="435" y="0"/>
                  </a:cxn>
                  <a:cxn ang="0">
                    <a:pos x="719" y="73"/>
                  </a:cxn>
                  <a:cxn ang="0">
                    <a:pos x="192" y="1918"/>
                  </a:cxn>
                </a:cxnLst>
                <a:rect l="0" t="0" r="r" b="b"/>
                <a:pathLst>
                  <a:path w="719" h="1918">
                    <a:moveTo>
                      <a:pt x="192" y="1918"/>
                    </a:moveTo>
                    <a:lnTo>
                      <a:pt x="0" y="1868"/>
                    </a:lnTo>
                    <a:lnTo>
                      <a:pt x="435" y="0"/>
                    </a:lnTo>
                    <a:lnTo>
                      <a:pt x="719" y="73"/>
                    </a:lnTo>
                    <a:lnTo>
                      <a:pt x="192" y="191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130"/>
              <p:cNvSpPr>
                <a:spLocks/>
              </p:cNvSpPr>
              <p:nvPr/>
            </p:nvSpPr>
            <p:spPr bwMode="auto">
              <a:xfrm>
                <a:off x="2157413" y="906463"/>
                <a:ext cx="896938" cy="1973263"/>
              </a:xfrm>
              <a:custGeom>
                <a:avLst/>
                <a:gdLst/>
                <a:ahLst/>
                <a:cxnLst>
                  <a:cxn ang="0">
                    <a:pos x="565" y="62"/>
                  </a:cxn>
                  <a:cxn ang="0">
                    <a:pos x="334" y="0"/>
                  </a:cxn>
                  <a:cxn ang="0">
                    <a:pos x="0" y="1169"/>
                  </a:cxn>
                  <a:cxn ang="0">
                    <a:pos x="284" y="1243"/>
                  </a:cxn>
                  <a:cxn ang="0">
                    <a:pos x="565" y="62"/>
                  </a:cxn>
                </a:cxnLst>
                <a:rect l="0" t="0" r="r" b="b"/>
                <a:pathLst>
                  <a:path w="565" h="1243">
                    <a:moveTo>
                      <a:pt x="565" y="62"/>
                    </a:moveTo>
                    <a:lnTo>
                      <a:pt x="334" y="0"/>
                    </a:lnTo>
                    <a:lnTo>
                      <a:pt x="0" y="1169"/>
                    </a:lnTo>
                    <a:lnTo>
                      <a:pt x="284" y="1243"/>
                    </a:lnTo>
                    <a:lnTo>
                      <a:pt x="565" y="6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131"/>
              <p:cNvSpPr>
                <a:spLocks/>
              </p:cNvSpPr>
              <p:nvPr/>
            </p:nvSpPr>
            <p:spPr bwMode="auto">
              <a:xfrm>
                <a:off x="2090738" y="2762250"/>
                <a:ext cx="517525" cy="382588"/>
              </a:xfrm>
              <a:custGeom>
                <a:avLst/>
                <a:gdLst/>
                <a:ahLst/>
                <a:cxnLst>
                  <a:cxn ang="0">
                    <a:pos x="284" y="241"/>
                  </a:cxn>
                  <a:cxn ang="0">
                    <a:pos x="0" y="168"/>
                  </a:cxn>
                  <a:cxn ang="0">
                    <a:pos x="42" y="0"/>
                  </a:cxn>
                  <a:cxn ang="0">
                    <a:pos x="326" y="74"/>
                  </a:cxn>
                  <a:cxn ang="0">
                    <a:pos x="284" y="241"/>
                  </a:cxn>
                </a:cxnLst>
                <a:rect l="0" t="0" r="r" b="b"/>
                <a:pathLst>
                  <a:path w="326" h="241">
                    <a:moveTo>
                      <a:pt x="284" y="241"/>
                    </a:moveTo>
                    <a:lnTo>
                      <a:pt x="0" y="168"/>
                    </a:lnTo>
                    <a:lnTo>
                      <a:pt x="42" y="0"/>
                    </a:lnTo>
                    <a:lnTo>
                      <a:pt x="326" y="74"/>
                    </a:lnTo>
                    <a:lnTo>
                      <a:pt x="284" y="24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132"/>
              <p:cNvSpPr>
                <a:spLocks/>
              </p:cNvSpPr>
              <p:nvPr/>
            </p:nvSpPr>
            <p:spPr bwMode="auto">
              <a:xfrm>
                <a:off x="1303338" y="5976938"/>
                <a:ext cx="407988" cy="558800"/>
              </a:xfrm>
              <a:custGeom>
                <a:avLst/>
                <a:gdLst/>
                <a:ahLst/>
                <a:cxnLst>
                  <a:cxn ang="0">
                    <a:pos x="163" y="352"/>
                  </a:cxn>
                  <a:cxn ang="0">
                    <a:pos x="0" y="309"/>
                  </a:cxn>
                  <a:cxn ang="0">
                    <a:pos x="63" y="0"/>
                  </a:cxn>
                  <a:cxn ang="0">
                    <a:pos x="257" y="49"/>
                  </a:cxn>
                  <a:cxn ang="0">
                    <a:pos x="163" y="352"/>
                  </a:cxn>
                </a:cxnLst>
                <a:rect l="0" t="0" r="r" b="b"/>
                <a:pathLst>
                  <a:path w="257" h="352">
                    <a:moveTo>
                      <a:pt x="163" y="352"/>
                    </a:moveTo>
                    <a:lnTo>
                      <a:pt x="0" y="309"/>
                    </a:lnTo>
                    <a:lnTo>
                      <a:pt x="63" y="0"/>
                    </a:lnTo>
                    <a:lnTo>
                      <a:pt x="257" y="49"/>
                    </a:lnTo>
                    <a:lnTo>
                      <a:pt x="163" y="35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133"/>
              <p:cNvSpPr>
                <a:spLocks/>
              </p:cNvSpPr>
              <p:nvPr/>
            </p:nvSpPr>
            <p:spPr bwMode="auto">
              <a:xfrm>
                <a:off x="1768475" y="831850"/>
                <a:ext cx="1290638" cy="2730500"/>
              </a:xfrm>
              <a:custGeom>
                <a:avLst/>
                <a:gdLst/>
                <a:ahLst/>
                <a:cxnLst>
                  <a:cxn ang="0">
                    <a:pos x="0" y="728"/>
                  </a:cxn>
                  <a:cxn ang="0">
                    <a:pos x="46" y="683"/>
                  </a:cxn>
                  <a:cxn ang="0">
                    <a:pos x="48" y="639"/>
                  </a:cxn>
                  <a:cxn ang="0">
                    <a:pos x="136" y="324"/>
                  </a:cxn>
                  <a:cxn ang="0">
                    <a:pos x="243" y="20"/>
                  </a:cxn>
                  <a:cxn ang="0">
                    <a:pos x="344" y="46"/>
                  </a:cxn>
                  <a:cxn ang="0">
                    <a:pos x="344" y="41"/>
                  </a:cxn>
                  <a:cxn ang="0">
                    <a:pos x="188" y="0"/>
                  </a:cxn>
                  <a:cxn ang="0">
                    <a:pos x="0" y="728"/>
                  </a:cxn>
                </a:cxnLst>
                <a:rect l="0" t="0" r="r" b="b"/>
                <a:pathLst>
                  <a:path w="344" h="728">
                    <a:moveTo>
                      <a:pt x="0" y="728"/>
                    </a:moveTo>
                    <a:cubicBezTo>
                      <a:pt x="0" y="728"/>
                      <a:pt x="39" y="709"/>
                      <a:pt x="46" y="683"/>
                    </a:cubicBezTo>
                    <a:cubicBezTo>
                      <a:pt x="53" y="656"/>
                      <a:pt x="48" y="639"/>
                      <a:pt x="48" y="639"/>
                    </a:cubicBezTo>
                    <a:cubicBezTo>
                      <a:pt x="48" y="639"/>
                      <a:pt x="100" y="438"/>
                      <a:pt x="136" y="324"/>
                    </a:cubicBezTo>
                    <a:cubicBezTo>
                      <a:pt x="172" y="210"/>
                      <a:pt x="243" y="20"/>
                      <a:pt x="243" y="20"/>
                    </a:cubicBezTo>
                    <a:cubicBezTo>
                      <a:pt x="344" y="46"/>
                      <a:pt x="344" y="46"/>
                      <a:pt x="344" y="46"/>
                    </a:cubicBezTo>
                    <a:cubicBezTo>
                      <a:pt x="344" y="41"/>
                      <a:pt x="344" y="41"/>
                      <a:pt x="344" y="41"/>
                    </a:cubicBezTo>
                    <a:cubicBezTo>
                      <a:pt x="188" y="0"/>
                      <a:pt x="188" y="0"/>
                      <a:pt x="188" y="0"/>
                    </a:cubicBezTo>
                    <a:lnTo>
                      <a:pt x="0" y="7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" name="Group 200"/>
            <p:cNvGrpSpPr/>
            <p:nvPr/>
          </p:nvGrpSpPr>
          <p:grpSpPr>
            <a:xfrm rot="3829157" flipH="1">
              <a:off x="5763686" y="1338335"/>
              <a:ext cx="1281167" cy="4395693"/>
              <a:chOff x="1298575" y="685800"/>
              <a:chExt cx="1760538" cy="6040438"/>
            </a:xfrm>
          </p:grpSpPr>
          <p:sp>
            <p:nvSpPr>
              <p:cNvPr id="44" name="Freeform 124"/>
              <p:cNvSpPr>
                <a:spLocks/>
              </p:cNvSpPr>
              <p:nvPr/>
            </p:nvSpPr>
            <p:spPr bwMode="auto">
              <a:xfrm>
                <a:off x="2795588" y="685800"/>
                <a:ext cx="258763" cy="85725"/>
              </a:xfrm>
              <a:custGeom>
                <a:avLst/>
                <a:gdLst/>
                <a:ahLst/>
                <a:cxnLst>
                  <a:cxn ang="0">
                    <a:pos x="163" y="54"/>
                  </a:cxn>
                  <a:cxn ang="0">
                    <a:pos x="0" y="12"/>
                  </a:cxn>
                  <a:cxn ang="0">
                    <a:pos x="10" y="0"/>
                  </a:cxn>
                  <a:cxn ang="0">
                    <a:pos x="159" y="38"/>
                  </a:cxn>
                  <a:cxn ang="0">
                    <a:pos x="163" y="54"/>
                  </a:cxn>
                </a:cxnLst>
                <a:rect l="0" t="0" r="r" b="b"/>
                <a:pathLst>
                  <a:path w="163" h="54">
                    <a:moveTo>
                      <a:pt x="163" y="54"/>
                    </a:moveTo>
                    <a:lnTo>
                      <a:pt x="0" y="12"/>
                    </a:lnTo>
                    <a:lnTo>
                      <a:pt x="10" y="0"/>
                    </a:lnTo>
                    <a:lnTo>
                      <a:pt x="159" y="38"/>
                    </a:lnTo>
                    <a:lnTo>
                      <a:pt x="163" y="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125"/>
              <p:cNvSpPr>
                <a:spLocks/>
              </p:cNvSpPr>
              <p:nvPr/>
            </p:nvSpPr>
            <p:spPr bwMode="auto">
              <a:xfrm>
                <a:off x="2713038" y="704850"/>
                <a:ext cx="341313" cy="336550"/>
              </a:xfrm>
              <a:custGeom>
                <a:avLst/>
                <a:gdLst/>
                <a:ahLst/>
                <a:cxnLst>
                  <a:cxn ang="0">
                    <a:pos x="180" y="212"/>
                  </a:cxn>
                  <a:cxn ang="0">
                    <a:pos x="0" y="165"/>
                  </a:cxn>
                  <a:cxn ang="0">
                    <a:pos x="52" y="0"/>
                  </a:cxn>
                  <a:cxn ang="0">
                    <a:pos x="215" y="40"/>
                  </a:cxn>
                  <a:cxn ang="0">
                    <a:pos x="180" y="212"/>
                  </a:cxn>
                </a:cxnLst>
                <a:rect l="0" t="0" r="r" b="b"/>
                <a:pathLst>
                  <a:path w="215" h="212">
                    <a:moveTo>
                      <a:pt x="180" y="212"/>
                    </a:moveTo>
                    <a:lnTo>
                      <a:pt x="0" y="165"/>
                    </a:lnTo>
                    <a:lnTo>
                      <a:pt x="52" y="0"/>
                    </a:lnTo>
                    <a:lnTo>
                      <a:pt x="215" y="40"/>
                    </a:lnTo>
                    <a:lnTo>
                      <a:pt x="180" y="212"/>
                    </a:lnTo>
                    <a:close/>
                  </a:path>
                </a:pathLst>
              </a:custGeom>
              <a:gradFill flip="none" rotWithShape="1">
                <a:gsLst>
                  <a:gs pos="22000">
                    <a:schemeClr val="accent5">
                      <a:lumMod val="50000"/>
                    </a:schemeClr>
                  </a:gs>
                  <a:gs pos="50000">
                    <a:schemeClr val="accent6"/>
                  </a:gs>
                  <a:gs pos="78000">
                    <a:schemeClr val="accent5">
                      <a:lumMod val="50000"/>
                    </a:schemeClr>
                  </a:gs>
                </a:gsLst>
                <a:lin ang="11700000" scaled="0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126"/>
              <p:cNvSpPr>
                <a:spLocks/>
              </p:cNvSpPr>
              <p:nvPr/>
            </p:nvSpPr>
            <p:spPr bwMode="auto">
              <a:xfrm>
                <a:off x="1336675" y="6632575"/>
                <a:ext cx="93663" cy="93663"/>
              </a:xfrm>
              <a:custGeom>
                <a:avLst/>
                <a:gdLst/>
                <a:ahLst/>
                <a:cxnLst>
                  <a:cxn ang="0">
                    <a:pos x="24" y="15"/>
                  </a:cxn>
                  <a:cxn ang="0">
                    <a:pos x="10" y="23"/>
                  </a:cxn>
                  <a:cxn ang="0">
                    <a:pos x="2" y="9"/>
                  </a:cxn>
                  <a:cxn ang="0">
                    <a:pos x="16" y="1"/>
                  </a:cxn>
                  <a:cxn ang="0">
                    <a:pos x="24" y="15"/>
                  </a:cxn>
                </a:cxnLst>
                <a:rect l="0" t="0" r="r" b="b"/>
                <a:pathLst>
                  <a:path w="25" h="25">
                    <a:moveTo>
                      <a:pt x="24" y="15"/>
                    </a:moveTo>
                    <a:cubicBezTo>
                      <a:pt x="22" y="21"/>
                      <a:pt x="16" y="25"/>
                      <a:pt x="10" y="23"/>
                    </a:cubicBezTo>
                    <a:cubicBezTo>
                      <a:pt x="4" y="22"/>
                      <a:pt x="0" y="15"/>
                      <a:pt x="2" y="9"/>
                    </a:cubicBezTo>
                    <a:cubicBezTo>
                      <a:pt x="3" y="3"/>
                      <a:pt x="10" y="0"/>
                      <a:pt x="16" y="1"/>
                    </a:cubicBezTo>
                    <a:cubicBezTo>
                      <a:pt x="22" y="3"/>
                      <a:pt x="25" y="9"/>
                      <a:pt x="24" y="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127"/>
              <p:cNvSpPr>
                <a:spLocks/>
              </p:cNvSpPr>
              <p:nvPr/>
            </p:nvSpPr>
            <p:spPr bwMode="auto">
              <a:xfrm>
                <a:off x="1336675" y="6530975"/>
                <a:ext cx="161925" cy="165100"/>
              </a:xfrm>
              <a:custGeom>
                <a:avLst/>
                <a:gdLst/>
                <a:ahLst/>
                <a:cxnLst>
                  <a:cxn ang="0">
                    <a:pos x="59" y="104"/>
                  </a:cxn>
                  <a:cxn ang="0">
                    <a:pos x="0" y="90"/>
                  </a:cxn>
                  <a:cxn ang="0">
                    <a:pos x="0" y="0"/>
                  </a:cxn>
                  <a:cxn ang="0">
                    <a:pos x="102" y="26"/>
                  </a:cxn>
                  <a:cxn ang="0">
                    <a:pos x="59" y="104"/>
                  </a:cxn>
                </a:cxnLst>
                <a:rect l="0" t="0" r="r" b="b"/>
                <a:pathLst>
                  <a:path w="102" h="104">
                    <a:moveTo>
                      <a:pt x="59" y="104"/>
                    </a:moveTo>
                    <a:lnTo>
                      <a:pt x="0" y="90"/>
                    </a:lnTo>
                    <a:lnTo>
                      <a:pt x="0" y="0"/>
                    </a:lnTo>
                    <a:lnTo>
                      <a:pt x="102" y="26"/>
                    </a:lnTo>
                    <a:lnTo>
                      <a:pt x="59" y="104"/>
                    </a:lnTo>
                    <a:close/>
                  </a:path>
                </a:pathLst>
              </a:custGeom>
              <a:gradFill>
                <a:gsLst>
                  <a:gs pos="27000">
                    <a:schemeClr val="bg1">
                      <a:lumMod val="50000"/>
                    </a:schemeClr>
                  </a:gs>
                  <a:gs pos="50000">
                    <a:schemeClr val="bg1"/>
                  </a:gs>
                  <a:gs pos="83000">
                    <a:schemeClr val="tx1">
                      <a:lumMod val="75000"/>
                    </a:schemeClr>
                  </a:gs>
                </a:gsLst>
                <a:lin ang="117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128"/>
              <p:cNvSpPr>
                <a:spLocks/>
              </p:cNvSpPr>
              <p:nvPr/>
            </p:nvSpPr>
            <p:spPr bwMode="auto">
              <a:xfrm>
                <a:off x="1298575" y="6464300"/>
                <a:ext cx="263525" cy="130175"/>
              </a:xfrm>
              <a:custGeom>
                <a:avLst/>
                <a:gdLst/>
                <a:ahLst/>
                <a:cxnLst>
                  <a:cxn ang="0">
                    <a:pos x="142" y="82"/>
                  </a:cxn>
                  <a:cxn ang="0">
                    <a:pos x="3" y="47"/>
                  </a:cxn>
                  <a:cxn ang="0">
                    <a:pos x="0" y="0"/>
                  </a:cxn>
                  <a:cxn ang="0">
                    <a:pos x="166" y="42"/>
                  </a:cxn>
                  <a:cxn ang="0">
                    <a:pos x="142" y="82"/>
                  </a:cxn>
                </a:cxnLst>
                <a:rect l="0" t="0" r="r" b="b"/>
                <a:pathLst>
                  <a:path w="166" h="82">
                    <a:moveTo>
                      <a:pt x="142" y="82"/>
                    </a:moveTo>
                    <a:lnTo>
                      <a:pt x="3" y="47"/>
                    </a:lnTo>
                    <a:lnTo>
                      <a:pt x="0" y="0"/>
                    </a:lnTo>
                    <a:lnTo>
                      <a:pt x="166" y="42"/>
                    </a:lnTo>
                    <a:lnTo>
                      <a:pt x="142" y="82"/>
                    </a:lnTo>
                    <a:close/>
                  </a:path>
                </a:pathLst>
              </a:custGeom>
              <a:gradFill>
                <a:gsLst>
                  <a:gs pos="30000">
                    <a:srgbClr val="000000"/>
                  </a:gs>
                  <a:gs pos="50000">
                    <a:schemeClr val="bg1">
                      <a:lumMod val="50000"/>
                    </a:schemeClr>
                  </a:gs>
                  <a:gs pos="65000">
                    <a:schemeClr val="tx1">
                      <a:lumMod val="50000"/>
                    </a:schemeClr>
                  </a:gs>
                </a:gsLst>
                <a:lin ang="117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129"/>
              <p:cNvSpPr>
                <a:spLocks/>
              </p:cNvSpPr>
              <p:nvPr/>
            </p:nvSpPr>
            <p:spPr bwMode="auto">
              <a:xfrm>
                <a:off x="1400175" y="3028950"/>
                <a:ext cx="1141413" cy="3044825"/>
              </a:xfrm>
              <a:custGeom>
                <a:avLst/>
                <a:gdLst/>
                <a:ahLst/>
                <a:cxnLst>
                  <a:cxn ang="0">
                    <a:pos x="192" y="1918"/>
                  </a:cxn>
                  <a:cxn ang="0">
                    <a:pos x="0" y="1868"/>
                  </a:cxn>
                  <a:cxn ang="0">
                    <a:pos x="435" y="0"/>
                  </a:cxn>
                  <a:cxn ang="0">
                    <a:pos x="719" y="73"/>
                  </a:cxn>
                  <a:cxn ang="0">
                    <a:pos x="192" y="1918"/>
                  </a:cxn>
                </a:cxnLst>
                <a:rect l="0" t="0" r="r" b="b"/>
                <a:pathLst>
                  <a:path w="719" h="1918">
                    <a:moveTo>
                      <a:pt x="192" y="1918"/>
                    </a:moveTo>
                    <a:lnTo>
                      <a:pt x="0" y="1868"/>
                    </a:lnTo>
                    <a:lnTo>
                      <a:pt x="435" y="0"/>
                    </a:lnTo>
                    <a:lnTo>
                      <a:pt x="719" y="73"/>
                    </a:lnTo>
                    <a:lnTo>
                      <a:pt x="192" y="1918"/>
                    </a:lnTo>
                    <a:close/>
                  </a:path>
                </a:pathLst>
              </a:custGeom>
              <a:gradFill>
                <a:gsLst>
                  <a:gs pos="44000">
                    <a:srgbClr val="000000"/>
                  </a:gs>
                  <a:gs pos="50000">
                    <a:schemeClr val="bg1">
                      <a:lumMod val="50000"/>
                    </a:schemeClr>
                  </a:gs>
                  <a:gs pos="59000">
                    <a:schemeClr val="tx1">
                      <a:lumMod val="50000"/>
                    </a:schemeClr>
                  </a:gs>
                </a:gsLst>
                <a:lin ang="117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30"/>
              <p:cNvSpPr>
                <a:spLocks/>
              </p:cNvSpPr>
              <p:nvPr/>
            </p:nvSpPr>
            <p:spPr bwMode="auto">
              <a:xfrm>
                <a:off x="2157413" y="906463"/>
                <a:ext cx="896938" cy="1973263"/>
              </a:xfrm>
              <a:custGeom>
                <a:avLst/>
                <a:gdLst/>
                <a:ahLst/>
                <a:cxnLst>
                  <a:cxn ang="0">
                    <a:pos x="565" y="62"/>
                  </a:cxn>
                  <a:cxn ang="0">
                    <a:pos x="334" y="0"/>
                  </a:cxn>
                  <a:cxn ang="0">
                    <a:pos x="0" y="1169"/>
                  </a:cxn>
                  <a:cxn ang="0">
                    <a:pos x="284" y="1243"/>
                  </a:cxn>
                  <a:cxn ang="0">
                    <a:pos x="565" y="62"/>
                  </a:cxn>
                </a:cxnLst>
                <a:rect l="0" t="0" r="r" b="b"/>
                <a:pathLst>
                  <a:path w="565" h="1243">
                    <a:moveTo>
                      <a:pt x="565" y="62"/>
                    </a:moveTo>
                    <a:lnTo>
                      <a:pt x="334" y="0"/>
                    </a:lnTo>
                    <a:lnTo>
                      <a:pt x="0" y="1169"/>
                    </a:lnTo>
                    <a:lnTo>
                      <a:pt x="284" y="1243"/>
                    </a:lnTo>
                    <a:lnTo>
                      <a:pt x="565" y="62"/>
                    </a:lnTo>
                    <a:close/>
                  </a:path>
                </a:pathLst>
              </a:custGeom>
              <a:gradFill flip="none" rotWithShape="1">
                <a:gsLst>
                  <a:gs pos="30000">
                    <a:srgbClr val="000000"/>
                  </a:gs>
                  <a:gs pos="50000">
                    <a:schemeClr val="bg1">
                      <a:lumMod val="50000"/>
                    </a:schemeClr>
                  </a:gs>
                  <a:gs pos="65000">
                    <a:schemeClr val="tx1">
                      <a:lumMod val="50000"/>
                    </a:schemeClr>
                  </a:gs>
                </a:gsLst>
                <a:lin ang="11700000" scaled="0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31"/>
              <p:cNvSpPr>
                <a:spLocks/>
              </p:cNvSpPr>
              <p:nvPr/>
            </p:nvSpPr>
            <p:spPr bwMode="auto">
              <a:xfrm>
                <a:off x="2090738" y="2762250"/>
                <a:ext cx="517525" cy="382588"/>
              </a:xfrm>
              <a:custGeom>
                <a:avLst/>
                <a:gdLst/>
                <a:ahLst/>
                <a:cxnLst>
                  <a:cxn ang="0">
                    <a:pos x="284" y="241"/>
                  </a:cxn>
                  <a:cxn ang="0">
                    <a:pos x="0" y="168"/>
                  </a:cxn>
                  <a:cxn ang="0">
                    <a:pos x="42" y="0"/>
                  </a:cxn>
                  <a:cxn ang="0">
                    <a:pos x="326" y="74"/>
                  </a:cxn>
                  <a:cxn ang="0">
                    <a:pos x="284" y="241"/>
                  </a:cxn>
                </a:cxnLst>
                <a:rect l="0" t="0" r="r" b="b"/>
                <a:pathLst>
                  <a:path w="326" h="241">
                    <a:moveTo>
                      <a:pt x="284" y="241"/>
                    </a:moveTo>
                    <a:lnTo>
                      <a:pt x="0" y="168"/>
                    </a:lnTo>
                    <a:lnTo>
                      <a:pt x="42" y="0"/>
                    </a:lnTo>
                    <a:lnTo>
                      <a:pt x="326" y="74"/>
                    </a:lnTo>
                    <a:lnTo>
                      <a:pt x="284" y="241"/>
                    </a:lnTo>
                    <a:close/>
                  </a:path>
                </a:pathLst>
              </a:custGeom>
              <a:gradFill flip="none" rotWithShape="1">
                <a:gsLst>
                  <a:gs pos="22000">
                    <a:schemeClr val="accent5">
                      <a:lumMod val="50000"/>
                    </a:schemeClr>
                  </a:gs>
                  <a:gs pos="50000">
                    <a:schemeClr val="accent6"/>
                  </a:gs>
                  <a:gs pos="78000">
                    <a:schemeClr val="accent5">
                      <a:lumMod val="50000"/>
                    </a:schemeClr>
                  </a:gs>
                </a:gsLst>
                <a:lin ang="11700000" scaled="0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132"/>
              <p:cNvSpPr>
                <a:spLocks/>
              </p:cNvSpPr>
              <p:nvPr/>
            </p:nvSpPr>
            <p:spPr bwMode="auto">
              <a:xfrm>
                <a:off x="1303338" y="5976938"/>
                <a:ext cx="407988" cy="558800"/>
              </a:xfrm>
              <a:custGeom>
                <a:avLst/>
                <a:gdLst/>
                <a:ahLst/>
                <a:cxnLst>
                  <a:cxn ang="0">
                    <a:pos x="163" y="352"/>
                  </a:cxn>
                  <a:cxn ang="0">
                    <a:pos x="0" y="309"/>
                  </a:cxn>
                  <a:cxn ang="0">
                    <a:pos x="63" y="0"/>
                  </a:cxn>
                  <a:cxn ang="0">
                    <a:pos x="257" y="49"/>
                  </a:cxn>
                  <a:cxn ang="0">
                    <a:pos x="163" y="352"/>
                  </a:cxn>
                </a:cxnLst>
                <a:rect l="0" t="0" r="r" b="b"/>
                <a:pathLst>
                  <a:path w="257" h="352">
                    <a:moveTo>
                      <a:pt x="163" y="352"/>
                    </a:moveTo>
                    <a:lnTo>
                      <a:pt x="0" y="309"/>
                    </a:lnTo>
                    <a:lnTo>
                      <a:pt x="63" y="0"/>
                    </a:lnTo>
                    <a:lnTo>
                      <a:pt x="257" y="49"/>
                    </a:lnTo>
                    <a:lnTo>
                      <a:pt x="163" y="352"/>
                    </a:lnTo>
                    <a:close/>
                  </a:path>
                </a:pathLst>
              </a:custGeom>
              <a:gradFill flip="none" rotWithShape="1">
                <a:gsLst>
                  <a:gs pos="22000">
                    <a:schemeClr val="accent5">
                      <a:lumMod val="50000"/>
                    </a:schemeClr>
                  </a:gs>
                  <a:gs pos="50000">
                    <a:schemeClr val="accent6"/>
                  </a:gs>
                  <a:gs pos="78000">
                    <a:schemeClr val="accent5">
                      <a:lumMod val="50000"/>
                    </a:schemeClr>
                  </a:gs>
                </a:gsLst>
                <a:lin ang="11700000" scaled="0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133"/>
              <p:cNvSpPr>
                <a:spLocks/>
              </p:cNvSpPr>
              <p:nvPr/>
            </p:nvSpPr>
            <p:spPr bwMode="auto">
              <a:xfrm>
                <a:off x="1768475" y="831850"/>
                <a:ext cx="1290638" cy="2730500"/>
              </a:xfrm>
              <a:custGeom>
                <a:avLst/>
                <a:gdLst/>
                <a:ahLst/>
                <a:cxnLst>
                  <a:cxn ang="0">
                    <a:pos x="0" y="728"/>
                  </a:cxn>
                  <a:cxn ang="0">
                    <a:pos x="46" y="683"/>
                  </a:cxn>
                  <a:cxn ang="0">
                    <a:pos x="48" y="639"/>
                  </a:cxn>
                  <a:cxn ang="0">
                    <a:pos x="136" y="324"/>
                  </a:cxn>
                  <a:cxn ang="0">
                    <a:pos x="243" y="20"/>
                  </a:cxn>
                  <a:cxn ang="0">
                    <a:pos x="344" y="46"/>
                  </a:cxn>
                  <a:cxn ang="0">
                    <a:pos x="344" y="41"/>
                  </a:cxn>
                  <a:cxn ang="0">
                    <a:pos x="188" y="0"/>
                  </a:cxn>
                  <a:cxn ang="0">
                    <a:pos x="0" y="728"/>
                  </a:cxn>
                </a:cxnLst>
                <a:rect l="0" t="0" r="r" b="b"/>
                <a:pathLst>
                  <a:path w="344" h="728">
                    <a:moveTo>
                      <a:pt x="0" y="728"/>
                    </a:moveTo>
                    <a:cubicBezTo>
                      <a:pt x="0" y="728"/>
                      <a:pt x="39" y="709"/>
                      <a:pt x="46" y="683"/>
                    </a:cubicBezTo>
                    <a:cubicBezTo>
                      <a:pt x="53" y="656"/>
                      <a:pt x="48" y="639"/>
                      <a:pt x="48" y="639"/>
                    </a:cubicBezTo>
                    <a:cubicBezTo>
                      <a:pt x="48" y="639"/>
                      <a:pt x="100" y="438"/>
                      <a:pt x="136" y="324"/>
                    </a:cubicBezTo>
                    <a:cubicBezTo>
                      <a:pt x="172" y="210"/>
                      <a:pt x="243" y="20"/>
                      <a:pt x="243" y="20"/>
                    </a:cubicBezTo>
                    <a:cubicBezTo>
                      <a:pt x="344" y="46"/>
                      <a:pt x="344" y="46"/>
                      <a:pt x="344" y="46"/>
                    </a:cubicBezTo>
                    <a:cubicBezTo>
                      <a:pt x="344" y="41"/>
                      <a:pt x="344" y="41"/>
                      <a:pt x="344" y="41"/>
                    </a:cubicBezTo>
                    <a:cubicBezTo>
                      <a:pt x="188" y="0"/>
                      <a:pt x="188" y="0"/>
                      <a:pt x="188" y="0"/>
                    </a:cubicBezTo>
                    <a:lnTo>
                      <a:pt x="0" y="72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3A3A3A">
                      <a:shade val="30000"/>
                      <a:satMod val="115000"/>
                    </a:srgbClr>
                  </a:gs>
                  <a:gs pos="50000">
                    <a:srgbClr val="3A3A3A">
                      <a:shade val="67500"/>
                      <a:satMod val="115000"/>
                    </a:srgbClr>
                  </a:gs>
                  <a:gs pos="100000">
                    <a:srgbClr val="3A3A3A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78" name="Прямоугольник 77"/>
          <p:cNvSpPr/>
          <p:nvPr/>
        </p:nvSpPr>
        <p:spPr>
          <a:xfrm>
            <a:off x="2285984" y="2071684"/>
            <a:ext cx="6286544" cy="64633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1. </a:t>
            </a:r>
            <a:r>
              <a:rPr lang="ru-RU" b="1" baseline="0" dirty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Создание контента, ведение личного сайта, </a:t>
            </a:r>
            <a:r>
              <a:rPr lang="ru-RU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онлайн портфолио  студента и  преподавателя </a:t>
            </a:r>
            <a:endParaRPr lang="ru-RU" b="1" baseline="0" dirty="0">
              <a:solidFill>
                <a:schemeClr val="accent3">
                  <a:lumMod val="50000"/>
                </a:schemeClr>
              </a:solidFill>
              <a:cs typeface="Calibri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285984" y="2643188"/>
            <a:ext cx="6113608" cy="64633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2. Организация </a:t>
            </a:r>
            <a:r>
              <a:rPr lang="ru-RU" b="1" baseline="0" dirty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дистанционного образовательного </a:t>
            </a:r>
            <a:r>
              <a:rPr lang="ru-RU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процесса</a:t>
            </a:r>
            <a:endParaRPr lang="ru-RU" b="1" baseline="0" dirty="0">
              <a:solidFill>
                <a:schemeClr val="accent3">
                  <a:lumMod val="50000"/>
                </a:schemeClr>
              </a:solidFill>
              <a:cs typeface="Calibri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214546" y="3214692"/>
            <a:ext cx="6078388" cy="64633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b="1" baseline="0" dirty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3</a:t>
            </a:r>
            <a:r>
              <a:rPr lang="ru-RU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. </a:t>
            </a:r>
            <a:r>
              <a:rPr lang="ru-RU" b="1" baseline="0" dirty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Взаимодействие администрации, педагогов, </a:t>
            </a:r>
            <a:r>
              <a:rPr lang="ru-RU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обучаемых,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родителей</a:t>
            </a:r>
            <a:endParaRPr lang="ru-RU" b="1" baseline="0" dirty="0">
              <a:solidFill>
                <a:schemeClr val="accent3">
                  <a:lumMod val="50000"/>
                </a:schemeClr>
              </a:solidFill>
              <a:cs typeface="Calibri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214546" y="3786196"/>
            <a:ext cx="6215106" cy="64633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4. </a:t>
            </a:r>
            <a:r>
              <a:rPr lang="ru-RU" b="1" baseline="0" dirty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Расширение информационно-образовательного пространства ОУ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2214546" y="4429138"/>
            <a:ext cx="5755312" cy="369332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5. Профессиональное </a:t>
            </a:r>
            <a:r>
              <a:rPr lang="ru-RU" b="1" baseline="0" dirty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развитие </a:t>
            </a:r>
            <a:r>
              <a:rPr lang="ru-RU" b="1" baseline="0" dirty="0" smtClean="0">
                <a:solidFill>
                  <a:schemeClr val="accent3">
                    <a:lumMod val="50000"/>
                  </a:schemeClr>
                </a:solidFill>
                <a:cs typeface="Calibri" pitchFamily="34" charset="0"/>
              </a:rPr>
              <a:t>педагога</a:t>
            </a:r>
            <a:endParaRPr lang="ru-RU" b="1" baseline="0" dirty="0">
              <a:solidFill>
                <a:schemeClr val="accent3">
                  <a:lumMod val="50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494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6"/>
            <a:ext cx="8248430" cy="35318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Цифровые следы             веб-портфолио: 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Непрерывное накопление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Демонстрация, систематизация результатов работы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Для чего? </a:t>
            </a: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7" name="Стрелка вправо с вырезом 6"/>
          <p:cNvSpPr/>
          <p:nvPr/>
        </p:nvSpPr>
        <p:spPr>
          <a:xfrm>
            <a:off x="4286248" y="428610"/>
            <a:ext cx="785818" cy="357190"/>
          </a:xfrm>
          <a:prstGeom prst="notched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214546" y="2071684"/>
            <a:ext cx="83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0" b="1" dirty="0" smtClean="0">
                <a:solidFill>
                  <a:schemeClr val="accent3"/>
                </a:solidFill>
                <a:latin typeface="Century Gothic" pitchFamily="34" charset="0"/>
                <a:ea typeface="+mj-ea"/>
                <a:cs typeface="Arial" pitchFamily="34" charset="0"/>
              </a:rPr>
              <a:t>?</a:t>
            </a:r>
            <a:endParaRPr kumimoji="0" lang="en-US" sz="10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entury Gothic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500430" y="2571750"/>
            <a:ext cx="83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0" b="1" dirty="0" smtClean="0">
                <a:solidFill>
                  <a:schemeClr val="accent3"/>
                </a:solidFill>
                <a:latin typeface="Century Gothic" pitchFamily="34" charset="0"/>
                <a:ea typeface="+mj-ea"/>
                <a:cs typeface="Arial" pitchFamily="34" charset="0"/>
              </a:rPr>
              <a:t>?</a:t>
            </a:r>
            <a:endParaRPr kumimoji="0" lang="en-US" sz="10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entury Gothic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857752" y="2143122"/>
            <a:ext cx="83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0" b="1" dirty="0" smtClean="0">
                <a:solidFill>
                  <a:schemeClr val="accent3"/>
                </a:solidFill>
                <a:latin typeface="Century Gothic" pitchFamily="34" charset="0"/>
                <a:ea typeface="+mj-ea"/>
                <a:cs typeface="Arial" pitchFamily="34" charset="0"/>
              </a:rPr>
              <a:t>?</a:t>
            </a:r>
            <a:endParaRPr kumimoji="0" lang="en-US" sz="10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entury Gothic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6"/>
            <a:ext cx="8248430" cy="35318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Цифровые следы             веб-портфолио: 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Непрерывное накопление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Демонстрация результатов работы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 Для чего?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Рефлексия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Мотивация к развитию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При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поступлении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в университет или на работу. </a:t>
            </a: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7" name="Стрелка вправо с вырезом 6"/>
          <p:cNvSpPr/>
          <p:nvPr/>
        </p:nvSpPr>
        <p:spPr>
          <a:xfrm>
            <a:off x="4286248" y="428610"/>
            <a:ext cx="785818" cy="357190"/>
          </a:xfrm>
          <a:prstGeom prst="notched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Облако 32"/>
          <p:cNvSpPr/>
          <p:nvPr/>
        </p:nvSpPr>
        <p:spPr bwMode="auto">
          <a:xfrm>
            <a:off x="1357290" y="2000246"/>
            <a:ext cx="4419600" cy="1714512"/>
          </a:xfrm>
          <a:prstGeom prst="cloud">
            <a:avLst/>
          </a:prstGeom>
          <a:solidFill>
            <a:schemeClr val="accent3">
              <a:lumMod val="40000"/>
              <a:lumOff val="60000"/>
            </a:schemeClr>
          </a:solidFill>
          <a:ln w="28575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-2500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32" name="Облако 31"/>
          <p:cNvSpPr/>
          <p:nvPr/>
        </p:nvSpPr>
        <p:spPr bwMode="auto">
          <a:xfrm>
            <a:off x="5500694" y="2000246"/>
            <a:ext cx="3276600" cy="1657350"/>
          </a:xfrm>
          <a:prstGeom prst="cloud">
            <a:avLst/>
          </a:prstGeom>
          <a:noFill/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-2500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Облако 30"/>
          <p:cNvSpPr/>
          <p:nvPr/>
        </p:nvSpPr>
        <p:spPr bwMode="auto">
          <a:xfrm>
            <a:off x="3714744" y="285734"/>
            <a:ext cx="3276600" cy="1657350"/>
          </a:xfrm>
          <a:prstGeom prst="cloud">
            <a:avLst/>
          </a:prstGeom>
          <a:noFill/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-2500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29" name="Облако 28"/>
          <p:cNvSpPr/>
          <p:nvPr/>
        </p:nvSpPr>
        <p:spPr bwMode="auto">
          <a:xfrm>
            <a:off x="285720" y="428610"/>
            <a:ext cx="3276600" cy="1657350"/>
          </a:xfrm>
          <a:prstGeom prst="cloud">
            <a:avLst/>
          </a:prstGeom>
          <a:noFill/>
          <a:ln w="2857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-2500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520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71670" y="2428874"/>
            <a:ext cx="3048001" cy="607219"/>
          </a:xfr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Calibri" pitchFamily="34" charset="0"/>
              </a:rPr>
              <a:t>ВЕБ-ПОРТФОЛИО</a:t>
            </a:r>
            <a:endParaRPr lang="en-US" sz="32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0196" name="AutoShape 4"/>
          <p:cNvSpPr>
            <a:spLocks noChangeArrowheads="1"/>
          </p:cNvSpPr>
          <p:nvPr/>
        </p:nvSpPr>
        <p:spPr bwMode="gray">
          <a:xfrm>
            <a:off x="-747712" y="3426619"/>
            <a:ext cx="3254375" cy="10572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>
            <a:outerShdw dist="91581" dir="3378596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baseline="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0197" name="Text Box 5"/>
          <p:cNvSpPr txBox="1">
            <a:spLocks noChangeArrowheads="1"/>
          </p:cNvSpPr>
          <p:nvPr/>
        </p:nvSpPr>
        <p:spPr bwMode="gray">
          <a:xfrm>
            <a:off x="5881695" y="2400297"/>
            <a:ext cx="28797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aseline="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Социальные </a:t>
            </a:r>
            <a:r>
              <a:rPr lang="ru-RU" sz="2800" baseline="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сервисы</a:t>
            </a:r>
            <a:endParaRPr lang="en-US" sz="2800" baseline="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0198" name="AutoShape 6"/>
          <p:cNvSpPr>
            <a:spLocks noChangeArrowheads="1"/>
          </p:cNvSpPr>
          <p:nvPr/>
        </p:nvSpPr>
        <p:spPr bwMode="gray">
          <a:xfrm>
            <a:off x="-747712" y="2184797"/>
            <a:ext cx="3262312" cy="10572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>
            <a:outerShdw dist="91581" dir="3378596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baseline="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0199" name="Text Box 7"/>
          <p:cNvSpPr txBox="1">
            <a:spLocks noChangeArrowheads="1"/>
          </p:cNvSpPr>
          <p:nvPr/>
        </p:nvSpPr>
        <p:spPr bwMode="gray">
          <a:xfrm>
            <a:off x="3867145" y="857235"/>
            <a:ext cx="28797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aseline="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Портфолио</a:t>
            </a:r>
            <a:endParaRPr lang="ru-RU" sz="2800" baseline="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endParaRPr lang="en-US" sz="2800" baseline="0" dirty="0">
              <a:solidFill>
                <a:schemeClr val="accent3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416" name="Freeform 9"/>
          <p:cNvSpPr>
            <a:spLocks/>
          </p:cNvSpPr>
          <p:nvPr/>
        </p:nvSpPr>
        <p:spPr bwMode="gray">
          <a:xfrm rot="4701071">
            <a:off x="1909194" y="1479430"/>
            <a:ext cx="677465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 baseline="0" dirty="0">
              <a:solidFill>
                <a:schemeClr val="accent3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418" name="Freeform 11"/>
          <p:cNvSpPr>
            <a:spLocks/>
          </p:cNvSpPr>
          <p:nvPr/>
        </p:nvSpPr>
        <p:spPr bwMode="gray">
          <a:xfrm rot="14013996" flipH="1">
            <a:off x="4364909" y="1343419"/>
            <a:ext cx="685300" cy="107421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 baseline="0" dirty="0">
              <a:solidFill>
                <a:schemeClr val="accent3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gray">
          <a:xfrm>
            <a:off x="285720" y="542910"/>
            <a:ext cx="3262064" cy="1257877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aseline="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Персональное, </a:t>
            </a:r>
          </a:p>
          <a:p>
            <a:pPr algn="ctr">
              <a:defRPr/>
            </a:pPr>
            <a:r>
              <a:rPr lang="ru-RU" sz="2000" baseline="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закрытое </a:t>
            </a:r>
          </a:p>
          <a:p>
            <a:pPr algn="ctr">
              <a:defRPr/>
            </a:pPr>
            <a:r>
              <a:rPr lang="ru-RU" sz="2000" baseline="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от посторонних </a:t>
            </a:r>
          </a:p>
          <a:p>
            <a:pPr algn="ctr">
              <a:defRPr/>
            </a:pPr>
            <a:r>
              <a:rPr lang="ru-RU" sz="2000" baseline="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глаз пространство</a:t>
            </a:r>
          </a:p>
        </p:txBody>
      </p:sp>
      <p:sp>
        <p:nvSpPr>
          <p:cNvPr id="17426" name="Freeform 9"/>
          <p:cNvSpPr>
            <a:spLocks/>
          </p:cNvSpPr>
          <p:nvPr/>
        </p:nvSpPr>
        <p:spPr bwMode="gray">
          <a:xfrm rot="12874933">
            <a:off x="5411346" y="1801337"/>
            <a:ext cx="742530" cy="1040562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580"/>
              <a:gd name="T85" fmla="*/ 0 h 798"/>
              <a:gd name="T86" fmla="*/ 580 w 580"/>
              <a:gd name="T87" fmla="*/ 798 h 798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 baseline="0" dirty="0">
              <a:solidFill>
                <a:schemeClr val="accent3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loud 6"/>
          <p:cNvSpPr/>
          <p:nvPr/>
        </p:nvSpPr>
        <p:spPr>
          <a:xfrm>
            <a:off x="1500166" y="3571882"/>
            <a:ext cx="3071834" cy="1571618"/>
          </a:xfrm>
          <a:prstGeom prst="cloud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rgbClr val="303C18"/>
              </a:solidFill>
            </a:endParaRPr>
          </a:p>
        </p:txBody>
      </p:sp>
      <p:sp>
        <p:nvSpPr>
          <p:cNvPr id="40" name="Cloud 6"/>
          <p:cNvSpPr/>
          <p:nvPr/>
        </p:nvSpPr>
        <p:spPr>
          <a:xfrm>
            <a:off x="2786050" y="1571618"/>
            <a:ext cx="3786214" cy="1785950"/>
          </a:xfrm>
          <a:prstGeom prst="cloud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rgbClr val="303C18"/>
              </a:solidFill>
            </a:endParaRPr>
          </a:p>
        </p:txBody>
      </p:sp>
      <p:sp>
        <p:nvSpPr>
          <p:cNvPr id="3" name="AutoShape 64"/>
          <p:cNvSpPr>
            <a:spLocks noChangeArrowheads="1"/>
          </p:cNvSpPr>
          <p:nvPr/>
        </p:nvSpPr>
        <p:spPr bwMode="gray">
          <a:xfrm>
            <a:off x="3214678" y="2071684"/>
            <a:ext cx="2857520" cy="605651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ВЕБ-ПОРТФОЛИО</a:t>
            </a:r>
            <a:endParaRPr lang="ru-RU" alt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357422" y="571486"/>
            <a:ext cx="1657707" cy="847691"/>
          </a:xfrm>
          <a:prstGeom prst="wedgeRoundRectCallout">
            <a:avLst>
              <a:gd name="adj1" fmla="val 36987"/>
              <a:gd name="adj2" fmla="val 64923"/>
              <a:gd name="adj3" fmla="val 16667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 b="2000"/>
            </a:stretch>
          </a:blipFill>
          <a:ln w="22225">
            <a:solidFill>
              <a:schemeClr val="bg1"/>
            </a:solidFill>
          </a:ln>
          <a:effectLst>
            <a:outerShdw blurRad="139700" dist="762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3C18"/>
              </a:solidFill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6428184" y="938253"/>
            <a:ext cx="1353142" cy="925689"/>
          </a:xfrm>
          <a:prstGeom prst="wedgeEllipseCallou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 b="2000"/>
            </a:stretch>
          </a:blipFill>
          <a:ln w="25400">
            <a:solidFill>
              <a:schemeClr val="bg1"/>
            </a:solidFill>
          </a:ln>
          <a:effectLst>
            <a:outerShdw blurRad="139700" dist="762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3C18"/>
              </a:solidFill>
            </a:endParaRPr>
          </a:p>
        </p:txBody>
      </p:sp>
      <p:sp>
        <p:nvSpPr>
          <p:cNvPr id="12" name="Line Callout 3 11"/>
          <p:cNvSpPr/>
          <p:nvPr/>
        </p:nvSpPr>
        <p:spPr>
          <a:xfrm>
            <a:off x="4770936" y="675810"/>
            <a:ext cx="1081185" cy="62449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33034"/>
              <a:gd name="adj6" fmla="val -25344"/>
              <a:gd name="adj7" fmla="val 69098"/>
              <a:gd name="adj8" fmla="val -20224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139700" dist="762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3C18"/>
              </a:solidFill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5286380" y="3786196"/>
            <a:ext cx="1416521" cy="938816"/>
          </a:xfrm>
          <a:prstGeom prst="wedgeEllipseCallout">
            <a:avLst>
              <a:gd name="adj1" fmla="val 49099"/>
              <a:gd name="adj2" fmla="val 41955"/>
            </a:avLst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 l="-9000" t="-68000" r="-11000" b="-25000"/>
            </a:stretch>
          </a:blipFill>
          <a:ln w="25400">
            <a:solidFill>
              <a:schemeClr val="bg1"/>
            </a:solidFill>
          </a:ln>
          <a:effectLst>
            <a:outerShdw blurRad="139700" dist="762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ular Callout 17"/>
          <p:cNvSpPr/>
          <p:nvPr/>
        </p:nvSpPr>
        <p:spPr>
          <a:xfrm>
            <a:off x="1328587" y="2566710"/>
            <a:ext cx="1441571" cy="737167"/>
          </a:xfrm>
          <a:prstGeom prst="wedgeRoundRectCallout">
            <a:avLst>
              <a:gd name="adj1" fmla="val 36987"/>
              <a:gd name="adj2" fmla="val 64923"/>
              <a:gd name="adj3" fmla="val 16667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 b="2000"/>
            </a:stretch>
          </a:blipFill>
          <a:ln w="22225">
            <a:solidFill>
              <a:schemeClr val="bg1"/>
            </a:solidFill>
          </a:ln>
          <a:effectLst>
            <a:outerShdw blurRad="139700" dist="762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3C18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6929454" y="3571882"/>
            <a:ext cx="1378451" cy="704890"/>
          </a:xfrm>
          <a:prstGeom prst="wedgeRoundRectCallout">
            <a:avLst>
              <a:gd name="adj1" fmla="val 36987"/>
              <a:gd name="adj2" fmla="val 64923"/>
              <a:gd name="adj3" fmla="val 16667"/>
            </a:avLst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 b="2000"/>
            </a:stretch>
          </a:blipFill>
          <a:ln w="22225">
            <a:solidFill>
              <a:schemeClr val="bg1"/>
            </a:solidFill>
          </a:ln>
          <a:effectLst>
            <a:outerShdw blurRad="139700" dist="762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3C18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428596" y="1000114"/>
            <a:ext cx="1416521" cy="938816"/>
          </a:xfrm>
          <a:prstGeom prst="wedgeEllipseCallout">
            <a:avLst>
              <a:gd name="adj1" fmla="val 49099"/>
              <a:gd name="adj2" fmla="val 41955"/>
            </a:avLst>
          </a:prstGeom>
          <a:blipFill dpi="0" rotWithShape="1">
            <a:blip r:embed="rId9" cstate="print"/>
            <a:srcRect/>
            <a:stretch>
              <a:fillRect/>
            </a:stretch>
          </a:blipFill>
          <a:ln w="25400">
            <a:solidFill>
              <a:schemeClr val="bg1"/>
            </a:solidFill>
          </a:ln>
          <a:effectLst>
            <a:outerShdw blurRad="139700" dist="76200" dir="2700000" algn="tl" rotWithShape="0">
              <a:prstClr val="black">
                <a:alpha val="5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3C18"/>
              </a:solidFill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 bwMode="auto">
          <a:xfrm>
            <a:off x="6554416" y="2000250"/>
            <a:ext cx="2589585" cy="33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303C18"/>
                </a:solidFill>
                <a:cs typeface="Arial" pitchFamily="34" charset="0"/>
              </a:rPr>
              <a:t>Обмен сообщениями </a:t>
            </a:r>
            <a:endParaRPr lang="ru-RU" altLang="ru-RU" sz="1600" b="1" i="1" dirty="0">
              <a:solidFill>
                <a:srgbClr val="303C18"/>
              </a:solidFill>
              <a:cs typeface="Arial" pitchFamily="34" charset="0"/>
            </a:endParaRPr>
          </a:p>
        </p:txBody>
      </p:sp>
      <p:sp>
        <p:nvSpPr>
          <p:cNvPr id="27" name="Прямоугольник 19"/>
          <p:cNvSpPr>
            <a:spLocks noChangeArrowheads="1"/>
          </p:cNvSpPr>
          <p:nvPr/>
        </p:nvSpPr>
        <p:spPr bwMode="auto">
          <a:xfrm rot="-405501">
            <a:off x="77453" y="2026794"/>
            <a:ext cx="2398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i="1" dirty="0">
                <a:solidFill>
                  <a:srgbClr val="303C18"/>
                </a:solidFill>
                <a:cs typeface="Arial" pitchFamily="34" charset="0"/>
              </a:rPr>
              <a:t>Деятельность сетевого характера</a:t>
            </a:r>
          </a:p>
        </p:txBody>
      </p:sp>
      <p:sp>
        <p:nvSpPr>
          <p:cNvPr id="32" name="Прямоугольник 19"/>
          <p:cNvSpPr>
            <a:spLocks noChangeArrowheads="1"/>
          </p:cNvSpPr>
          <p:nvPr/>
        </p:nvSpPr>
        <p:spPr bwMode="auto">
          <a:xfrm rot="-405501">
            <a:off x="41449" y="3172624"/>
            <a:ext cx="21435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b="1" i="1" dirty="0" smtClean="0">
                <a:solidFill>
                  <a:srgbClr val="303C18"/>
                </a:solidFill>
                <a:cs typeface="Arial" pitchFamily="34" charset="0"/>
              </a:rPr>
              <a:t>Создание персонального пространства</a:t>
            </a:r>
            <a:endParaRPr lang="ru-RU" altLang="ru-RU" sz="1600" b="1" i="1" dirty="0">
              <a:solidFill>
                <a:srgbClr val="303C18"/>
              </a:solidFill>
              <a:cs typeface="Arial" pitchFamily="34" charset="0"/>
            </a:endParaRPr>
          </a:p>
        </p:txBody>
      </p:sp>
      <p:grpSp>
        <p:nvGrpSpPr>
          <p:cNvPr id="4" name="Группа 39"/>
          <p:cNvGrpSpPr/>
          <p:nvPr/>
        </p:nvGrpSpPr>
        <p:grpSpPr>
          <a:xfrm>
            <a:off x="6929454" y="2285998"/>
            <a:ext cx="1278891" cy="716899"/>
            <a:chOff x="7220272" y="2971800"/>
            <a:chExt cx="1278891" cy="955865"/>
          </a:xfrm>
        </p:grpSpPr>
        <p:sp>
          <p:nvSpPr>
            <p:cNvPr id="10" name="Rectangular Callout 9"/>
            <p:cNvSpPr/>
            <p:nvPr/>
          </p:nvSpPr>
          <p:spPr>
            <a:xfrm>
              <a:off x="7220272" y="3061320"/>
              <a:ext cx="1278891" cy="866345"/>
            </a:xfrm>
            <a:prstGeom prst="wedgeRectCallout">
              <a:avLst>
                <a:gd name="adj1" fmla="val -33443"/>
                <a:gd name="adj2" fmla="val 64361"/>
              </a:avLst>
            </a:prstGeom>
            <a:blipFill dpi="0" rotWithShape="1">
              <a:blip r:embed="rId10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 b="2000"/>
              </a:stretch>
            </a:blipFill>
            <a:ln>
              <a:solidFill>
                <a:schemeClr val="bg1"/>
              </a:solidFill>
            </a:ln>
            <a:effectLst>
              <a:outerShdw blurRad="139700" dist="76200" dir="2700000" algn="t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03C18"/>
                </a:solidFill>
              </a:endParaRPr>
            </a:p>
          </p:txBody>
        </p:sp>
        <p:pic>
          <p:nvPicPr>
            <p:cNvPr id="30" name="Рисунок 29" descr="письмо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15200" y="3048000"/>
              <a:ext cx="375712" cy="30122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Рисунок 32" descr="письмо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96200" y="2971800"/>
              <a:ext cx="375712" cy="30122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Рисунок 33" descr="письмо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77200" y="2971800"/>
              <a:ext cx="375712" cy="30122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5" name="Text Box 6"/>
          <p:cNvSpPr txBox="1">
            <a:spLocks noChangeArrowheads="1"/>
          </p:cNvSpPr>
          <p:nvPr/>
        </p:nvSpPr>
        <p:spPr bwMode="auto">
          <a:xfrm rot="20717449">
            <a:off x="859682" y="338184"/>
            <a:ext cx="2711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800" b="1" i="1" dirty="0" err="1" smtClean="0">
                <a:solidFill>
                  <a:srgbClr val="303C18"/>
                </a:solidFill>
                <a:ea typeface="MS PGothic" pitchFamily="34" charset="-128"/>
                <a:cs typeface="Arial" pitchFamily="34" charset="0"/>
              </a:rPr>
              <a:t>Блоги</a:t>
            </a:r>
            <a:r>
              <a:rPr lang="ru-RU" altLang="ru-RU" sz="1800" b="1" i="1" dirty="0" smtClean="0">
                <a:solidFill>
                  <a:srgbClr val="303C18"/>
                </a:solidFill>
                <a:ea typeface="MS PGothic" pitchFamily="34" charset="-128"/>
                <a:cs typeface="Arial" pitchFamily="34" charset="0"/>
              </a:rPr>
              <a:t>,  форумы</a:t>
            </a:r>
            <a:endParaRPr lang="ru-RU" altLang="ru-RU" sz="1800" i="1" dirty="0">
              <a:solidFill>
                <a:srgbClr val="303C18"/>
              </a:solidFill>
              <a:ea typeface="MS PGothic" pitchFamily="34" charset="-128"/>
              <a:cs typeface="Arial" pitchFamily="34" charset="0"/>
            </a:endParaRPr>
          </a:p>
        </p:txBody>
      </p:sp>
      <p:sp>
        <p:nvSpPr>
          <p:cNvPr id="36" name="Прямоугольник 19"/>
          <p:cNvSpPr>
            <a:spLocks noChangeArrowheads="1"/>
          </p:cNvSpPr>
          <p:nvPr/>
        </p:nvSpPr>
        <p:spPr bwMode="auto">
          <a:xfrm>
            <a:off x="4429124" y="285734"/>
            <a:ext cx="23987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i="1" dirty="0" smtClean="0">
                <a:solidFill>
                  <a:srgbClr val="303C18"/>
                </a:solidFill>
                <a:cs typeface="Arial" pitchFamily="34" charset="0"/>
              </a:rPr>
              <a:t>Портфолио</a:t>
            </a:r>
            <a:endParaRPr lang="ru-RU" altLang="ru-RU" sz="1600" b="1" i="1" dirty="0">
              <a:solidFill>
                <a:srgbClr val="303C18"/>
              </a:solidFill>
              <a:cs typeface="Arial" pitchFamily="34" charset="0"/>
            </a:endParaRPr>
          </a:p>
        </p:txBody>
      </p:sp>
      <p:sp>
        <p:nvSpPr>
          <p:cNvPr id="37" name="Прямоугольник 19"/>
          <p:cNvSpPr>
            <a:spLocks noChangeArrowheads="1"/>
          </p:cNvSpPr>
          <p:nvPr/>
        </p:nvSpPr>
        <p:spPr bwMode="auto">
          <a:xfrm>
            <a:off x="6745288" y="685800"/>
            <a:ext cx="23987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b="1" i="1" dirty="0" err="1" smtClean="0">
                <a:solidFill>
                  <a:srgbClr val="303C18"/>
                </a:solidFill>
                <a:cs typeface="Arial" pitchFamily="34" charset="0"/>
              </a:rPr>
              <a:t>Самопрезентация</a:t>
            </a:r>
            <a:endParaRPr lang="ru-RU" altLang="ru-RU" sz="1600" b="1" i="1" dirty="0">
              <a:solidFill>
                <a:srgbClr val="303C18"/>
              </a:solidFill>
              <a:cs typeface="Arial" pitchFamily="34" charset="0"/>
            </a:endParaRPr>
          </a:p>
        </p:txBody>
      </p:sp>
      <p:sp>
        <p:nvSpPr>
          <p:cNvPr id="38" name="Объект 2"/>
          <p:cNvSpPr txBox="1">
            <a:spLocks/>
          </p:cNvSpPr>
          <p:nvPr/>
        </p:nvSpPr>
        <p:spPr bwMode="auto">
          <a:xfrm>
            <a:off x="6858016" y="3143254"/>
            <a:ext cx="2589585" cy="33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None/>
            </a:pPr>
            <a:r>
              <a:rPr lang="ru-RU" altLang="ru-RU" sz="1600" b="1" i="1" dirty="0" smtClean="0">
                <a:solidFill>
                  <a:srgbClr val="303C18"/>
                </a:solidFill>
                <a:cs typeface="Arial" pitchFamily="34" charset="0"/>
              </a:rPr>
              <a:t>Интеграция </a:t>
            </a:r>
            <a:endParaRPr lang="ru-RU" altLang="ru-RU" sz="1600" b="1" i="1" dirty="0">
              <a:solidFill>
                <a:srgbClr val="303C18"/>
              </a:solidFill>
              <a:cs typeface="Arial" pitchFamily="34" charset="0"/>
            </a:endParaRPr>
          </a:p>
        </p:txBody>
      </p:sp>
      <p:sp>
        <p:nvSpPr>
          <p:cNvPr id="39" name="Прямоугольник 19"/>
          <p:cNvSpPr>
            <a:spLocks noChangeArrowheads="1"/>
          </p:cNvSpPr>
          <p:nvPr/>
        </p:nvSpPr>
        <p:spPr bwMode="auto">
          <a:xfrm rot="-405501">
            <a:off x="4440711" y="3426096"/>
            <a:ext cx="23987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600" b="1" i="1" dirty="0" err="1" smtClean="0">
                <a:solidFill>
                  <a:srgbClr val="303C18"/>
                </a:solidFill>
                <a:cs typeface="Arial" pitchFamily="34" charset="0"/>
              </a:rPr>
              <a:t>Онлайн</a:t>
            </a:r>
            <a:r>
              <a:rPr lang="ru-RU" altLang="ru-RU" sz="1600" b="1" i="1" dirty="0" smtClean="0">
                <a:solidFill>
                  <a:srgbClr val="303C18"/>
                </a:solidFill>
                <a:cs typeface="Arial" pitchFamily="34" charset="0"/>
              </a:rPr>
              <a:t> сообщества </a:t>
            </a:r>
            <a:endParaRPr lang="ru-RU" altLang="ru-RU" sz="1600" b="1" i="1" dirty="0">
              <a:solidFill>
                <a:srgbClr val="303C18"/>
              </a:solidFill>
              <a:cs typeface="Arial" pitchFamily="34" charset="0"/>
            </a:endParaRPr>
          </a:p>
        </p:txBody>
      </p:sp>
      <p:sp>
        <p:nvSpPr>
          <p:cNvPr id="42" name="Прямоугольник 19"/>
          <p:cNvSpPr>
            <a:spLocks noChangeArrowheads="1"/>
          </p:cNvSpPr>
          <p:nvPr/>
        </p:nvSpPr>
        <p:spPr bwMode="auto">
          <a:xfrm>
            <a:off x="1857356" y="3857634"/>
            <a:ext cx="246665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b="1" i="1" dirty="0" smtClean="0">
                <a:solidFill>
                  <a:srgbClr val="303C18"/>
                </a:solidFill>
                <a:latin typeface="Arial" pitchFamily="34" charset="0"/>
                <a:cs typeface="Arial" pitchFamily="34" charset="0"/>
              </a:rPr>
              <a:t>Облачное хранилище информации (</a:t>
            </a:r>
            <a:r>
              <a:rPr lang="ru-RU" altLang="ru-RU" sz="1600" b="1" i="1" dirty="0" err="1" smtClean="0">
                <a:solidFill>
                  <a:srgbClr val="303C18"/>
                </a:solidFill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altLang="ru-RU" sz="1600" b="1" i="1" dirty="0" smtClean="0">
                <a:solidFill>
                  <a:srgbClr val="303C18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altLang="ru-RU" sz="1600" b="1" i="1" dirty="0">
              <a:solidFill>
                <a:srgbClr val="303C18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50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loud 6"/>
          <p:cNvSpPr/>
          <p:nvPr/>
        </p:nvSpPr>
        <p:spPr>
          <a:xfrm>
            <a:off x="2214546" y="214296"/>
            <a:ext cx="3786214" cy="2071702"/>
          </a:xfrm>
          <a:prstGeom prst="cloud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00232" y="2357436"/>
            <a:ext cx="2438400" cy="107721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2. Организация </a:t>
            </a:r>
            <a:r>
              <a:rPr lang="ru-RU" sz="1600" b="1" i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дистанционного образовательного процесса.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071552"/>
            <a:ext cx="2643206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1. </a:t>
            </a:r>
            <a:r>
              <a:rPr lang="ru-RU" sz="1600" b="1" i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Создание </a:t>
            </a:r>
            <a:r>
              <a:rPr lang="ru-RU" sz="1600" b="1" i="1" baseline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контента</a:t>
            </a:r>
            <a:r>
              <a:rPr lang="ru-RU" sz="1600" b="1" i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, ведение личного сайта, портфолио </a:t>
            </a:r>
          </a:p>
          <a:p>
            <a:pPr marL="342900" indent="-342900">
              <a:defRPr/>
            </a:pPr>
            <a:r>
              <a:rPr lang="ru-RU" sz="1600" b="1" i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 ученика и учителя.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000760" y="357172"/>
            <a:ext cx="2819400" cy="64633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 i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5. Профессиональное </a:t>
            </a:r>
            <a:r>
              <a:rPr lang="ru-RU" sz="1800" b="1" i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развитие педагога</a:t>
            </a:r>
            <a:r>
              <a:rPr lang="ru-RU" sz="1600" b="1" i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357686" y="2428874"/>
            <a:ext cx="2786082" cy="830997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ru-RU" sz="1600" b="1" i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ru-RU" sz="1600" b="1" i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Взаимодействие администрации, педагогов, обучаемых, родителей.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072198" y="1214428"/>
            <a:ext cx="2571800" cy="107721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i="1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4. </a:t>
            </a:r>
            <a:r>
              <a:rPr lang="ru-RU" sz="1600" b="1" i="1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Расширение информационно-образовательного пространства ОУ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42" y="571468"/>
            <a:ext cx="28194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Цели использования </a:t>
            </a:r>
            <a:r>
              <a:rPr lang="ru-RU" sz="24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веб-портфолио в образовании</a:t>
            </a:r>
            <a:endParaRPr lang="ru-RU" sz="24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91797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03C1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Интерактивный веб-портфолио </a:t>
            </a:r>
            <a:br>
              <a:rPr lang="ru-RU" sz="3600" dirty="0" smtClean="0">
                <a:solidFill>
                  <a:srgbClr val="303C1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rgbClr val="303C1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ученика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1142990"/>
            <a:ext cx="8839200" cy="2839661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l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/>
            </a:pPr>
            <a:r>
              <a:rPr lang="ru-RU" sz="2000" dirty="0">
                <a:solidFill>
                  <a:srgbClr val="303C18"/>
                </a:solidFill>
                <a:cs typeface="Arial" pitchFamily="34" charset="0"/>
              </a:rPr>
              <a:t>Коллекция работ, демонстрирующая не только его учебные результаты, но и усилия, приложенные к их достижению, а также очевидный прогресс в знаниях и умениях по сравнению с его предыдущими результатами;      </a:t>
            </a:r>
          </a:p>
          <a:p>
            <a:pPr marL="273050" indent="-273050" algn="l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/>
            </a:pPr>
            <a:r>
              <a:rPr lang="ru-RU" sz="2000" dirty="0">
                <a:solidFill>
                  <a:srgbClr val="303C18"/>
                </a:solidFill>
                <a:cs typeface="Arial" pitchFamily="34" charset="0"/>
              </a:rPr>
              <a:t>Выставка учебных достижений </a:t>
            </a:r>
            <a:r>
              <a:rPr lang="ru-RU" sz="2000" dirty="0" smtClean="0">
                <a:solidFill>
                  <a:srgbClr val="303C18"/>
                </a:solidFill>
                <a:cs typeface="Arial" pitchFamily="34" charset="0"/>
              </a:rPr>
              <a:t>;</a:t>
            </a:r>
            <a:endParaRPr lang="ru-RU" sz="2000" dirty="0">
              <a:solidFill>
                <a:srgbClr val="303C18"/>
              </a:solidFill>
              <a:cs typeface="Arial" pitchFamily="34" charset="0"/>
            </a:endParaRPr>
          </a:p>
          <a:p>
            <a:pPr marL="273050" indent="-273050" algn="l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/>
            </a:pPr>
            <a:r>
              <a:rPr lang="ru-RU" sz="2000" dirty="0">
                <a:solidFill>
                  <a:srgbClr val="303C18"/>
                </a:solidFill>
                <a:cs typeface="Arial" pitchFamily="34" charset="0"/>
              </a:rPr>
              <a:t>Форма целенаправленной,  систематической и  непрерывной оценки и самооценки учебных результатов;</a:t>
            </a:r>
          </a:p>
          <a:p>
            <a:pPr marL="273050" indent="-273050" algn="l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/>
            </a:pPr>
            <a:r>
              <a:rPr lang="ru-RU" sz="2000" dirty="0" smtClean="0">
                <a:solidFill>
                  <a:srgbClr val="303C18"/>
                </a:solidFill>
                <a:cs typeface="Arial" pitchFamily="34" charset="0"/>
              </a:rPr>
              <a:t>Информационное </a:t>
            </a:r>
            <a:r>
              <a:rPr lang="ru-RU" sz="2000" dirty="0">
                <a:solidFill>
                  <a:srgbClr val="303C18"/>
                </a:solidFill>
                <a:cs typeface="Arial" pitchFamily="34" charset="0"/>
              </a:rPr>
              <a:t>взаимодействие с одноклассниками (</a:t>
            </a:r>
            <a:r>
              <a:rPr lang="ru-RU" sz="2000" dirty="0" smtClean="0">
                <a:solidFill>
                  <a:srgbClr val="303C18"/>
                </a:solidFill>
                <a:cs typeface="Arial" pitchFamily="34" charset="0"/>
              </a:rPr>
              <a:t>друзьями</a:t>
            </a:r>
            <a:r>
              <a:rPr lang="ru-RU" sz="2000" dirty="0">
                <a:solidFill>
                  <a:srgbClr val="303C18"/>
                </a:solidFill>
                <a:cs typeface="Arial" pitchFamily="34" charset="0"/>
              </a:rPr>
              <a:t>),  </a:t>
            </a:r>
            <a:r>
              <a:rPr lang="ru-RU" sz="2000" dirty="0" smtClean="0">
                <a:solidFill>
                  <a:srgbClr val="303C18"/>
                </a:solidFill>
                <a:cs typeface="Arial" pitchFamily="34" charset="0"/>
              </a:rPr>
              <a:t>учителями.</a:t>
            </a:r>
            <a:endParaRPr lang="ru-RU" sz="2000" dirty="0">
              <a:solidFill>
                <a:srgbClr val="303C18"/>
              </a:solidFill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205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7" grpI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loud 6"/>
          <p:cNvSpPr/>
          <p:nvPr/>
        </p:nvSpPr>
        <p:spPr>
          <a:xfrm>
            <a:off x="6215074" y="785800"/>
            <a:ext cx="2500330" cy="1357322"/>
          </a:xfrm>
          <a:prstGeom prst="cloud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8" name="Cloud 6"/>
          <p:cNvSpPr/>
          <p:nvPr/>
        </p:nvSpPr>
        <p:spPr>
          <a:xfrm>
            <a:off x="3214678" y="857238"/>
            <a:ext cx="2500330" cy="1357322"/>
          </a:xfrm>
          <a:prstGeom prst="cloud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6" name="Cloud 6"/>
          <p:cNvSpPr/>
          <p:nvPr/>
        </p:nvSpPr>
        <p:spPr>
          <a:xfrm>
            <a:off x="428596" y="857238"/>
            <a:ext cx="2500330" cy="1571636"/>
          </a:xfrm>
          <a:prstGeom prst="cloud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10" name="Rounded Rectangular Callout 42"/>
          <p:cNvSpPr/>
          <p:nvPr/>
        </p:nvSpPr>
        <p:spPr>
          <a:xfrm>
            <a:off x="6509873" y="2937620"/>
            <a:ext cx="2372897" cy="889527"/>
          </a:xfrm>
          <a:prstGeom prst="wedgeRoundRectCallout">
            <a:avLst>
              <a:gd name="adj1" fmla="val -5018"/>
              <a:gd name="adj2" fmla="val 72893"/>
              <a:gd name="adj3" fmla="val 16667"/>
            </a:avLst>
          </a:prstGeom>
          <a:solidFill>
            <a:schemeClr val="bg1"/>
          </a:solidFill>
          <a:ln w="41275"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Rectangular Callout 41"/>
          <p:cNvSpPr/>
          <p:nvPr/>
        </p:nvSpPr>
        <p:spPr>
          <a:xfrm>
            <a:off x="6212233" y="2167248"/>
            <a:ext cx="2801623" cy="682935"/>
          </a:xfrm>
          <a:prstGeom prst="wedgeRectCallout">
            <a:avLst>
              <a:gd name="adj1" fmla="val 3847"/>
              <a:gd name="adj2" fmla="val 79335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7215238" cy="85725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cs typeface="Arial" pitchFamily="34" charset="0"/>
              </a:rPr>
              <a:t>Портфолио достижений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5" name="Oval Callout 43"/>
          <p:cNvSpPr/>
          <p:nvPr/>
        </p:nvSpPr>
        <p:spPr>
          <a:xfrm>
            <a:off x="6280474" y="3957446"/>
            <a:ext cx="2872065" cy="900320"/>
          </a:xfrm>
          <a:prstGeom prst="wedgeEllipseCallout">
            <a:avLst>
              <a:gd name="adj1" fmla="val 31706"/>
              <a:gd name="adj2" fmla="val 68730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Oval Callout 47"/>
          <p:cNvSpPr/>
          <p:nvPr/>
        </p:nvSpPr>
        <p:spPr>
          <a:xfrm>
            <a:off x="3037184" y="4039095"/>
            <a:ext cx="3287416" cy="1104405"/>
          </a:xfrm>
          <a:prstGeom prst="wedgeEllipseCallout">
            <a:avLst>
              <a:gd name="adj1" fmla="val -46280"/>
              <a:gd name="adj2" fmla="val -54885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Rounded Rectangular Callout 48"/>
          <p:cNvSpPr/>
          <p:nvPr/>
        </p:nvSpPr>
        <p:spPr>
          <a:xfrm>
            <a:off x="3279256" y="3085527"/>
            <a:ext cx="2755387" cy="861736"/>
          </a:xfrm>
          <a:prstGeom prst="wedgeRoundRectCallout">
            <a:avLst>
              <a:gd name="adj1" fmla="val 11884"/>
              <a:gd name="adj2" fmla="val 66788"/>
              <a:gd name="adj3" fmla="val 16667"/>
            </a:avLst>
          </a:prstGeom>
          <a:solidFill>
            <a:schemeClr val="bg1"/>
          </a:solidFill>
          <a:ln w="41275"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Rounded Rectangular Callout 46"/>
          <p:cNvSpPr/>
          <p:nvPr/>
        </p:nvSpPr>
        <p:spPr>
          <a:xfrm>
            <a:off x="3214678" y="2265935"/>
            <a:ext cx="2939599" cy="702078"/>
          </a:xfrm>
          <a:prstGeom prst="wedgeRoundRectCallout">
            <a:avLst>
              <a:gd name="adj1" fmla="val -5018"/>
              <a:gd name="adj2" fmla="val 72893"/>
              <a:gd name="adj3" fmla="val 16667"/>
            </a:avLst>
          </a:prstGeom>
          <a:solidFill>
            <a:schemeClr val="bg1"/>
          </a:solidFill>
          <a:ln w="41275"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Rectangular Callout 39"/>
          <p:cNvSpPr/>
          <p:nvPr/>
        </p:nvSpPr>
        <p:spPr>
          <a:xfrm>
            <a:off x="281233" y="4141385"/>
            <a:ext cx="2801623" cy="730653"/>
          </a:xfrm>
          <a:prstGeom prst="wedgeRectCallout">
            <a:avLst>
              <a:gd name="adj1" fmla="val 3847"/>
              <a:gd name="adj2" fmla="val 79335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Oval Callout 38"/>
          <p:cNvSpPr/>
          <p:nvPr/>
        </p:nvSpPr>
        <p:spPr>
          <a:xfrm>
            <a:off x="428596" y="3214500"/>
            <a:ext cx="2739985" cy="826015"/>
          </a:xfrm>
          <a:prstGeom prst="wedgeEllipseCallout">
            <a:avLst>
              <a:gd name="adj1" fmla="val 31706"/>
              <a:gd name="adj2" fmla="val 68730"/>
            </a:avLst>
          </a:prstGeom>
          <a:solidFill>
            <a:schemeClr val="bg1"/>
          </a:solidFill>
          <a:ln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Rounded Rectangular Callout 37"/>
          <p:cNvSpPr/>
          <p:nvPr/>
        </p:nvSpPr>
        <p:spPr>
          <a:xfrm>
            <a:off x="90134" y="2416337"/>
            <a:ext cx="3126291" cy="702078"/>
          </a:xfrm>
          <a:prstGeom prst="wedgeRoundRectCallout">
            <a:avLst>
              <a:gd name="adj1" fmla="val -5018"/>
              <a:gd name="adj2" fmla="val 72893"/>
              <a:gd name="adj3" fmla="val 16667"/>
            </a:avLst>
          </a:prstGeom>
          <a:solidFill>
            <a:schemeClr val="bg1"/>
          </a:solidFill>
          <a:ln w="41275">
            <a:noFill/>
          </a:ln>
          <a:effectLst>
            <a:outerShdw blurRad="203200" dist="50800" dir="8100000" algn="tr" rotWithShape="0">
              <a:prstClr val="black">
                <a:alpha val="95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AutoShape 64"/>
          <p:cNvSpPr>
            <a:spLocks noChangeArrowheads="1"/>
          </p:cNvSpPr>
          <p:nvPr/>
        </p:nvSpPr>
        <p:spPr bwMode="gray">
          <a:xfrm>
            <a:off x="1060247" y="1340625"/>
            <a:ext cx="1730180" cy="455665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22" name="Rectangle 50"/>
          <p:cNvSpPr/>
          <p:nvPr/>
        </p:nvSpPr>
        <p:spPr>
          <a:xfrm>
            <a:off x="285720" y="928676"/>
            <a:ext cx="28347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cs typeface="Arial" pitchFamily="34" charset="0"/>
              </a:rPr>
              <a:t>Успехи и достижения ученика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AutoShape 64"/>
          <p:cNvSpPr>
            <a:spLocks noChangeArrowheads="1"/>
          </p:cNvSpPr>
          <p:nvPr/>
        </p:nvSpPr>
        <p:spPr bwMode="gray">
          <a:xfrm>
            <a:off x="3357554" y="1214428"/>
            <a:ext cx="2229978" cy="571504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/>
                </a:solidFill>
                <a:cs typeface="Arial" pitchFamily="34" charset="0"/>
              </a:rPr>
              <a:t>Проекты</a:t>
            </a:r>
            <a:r>
              <a:rPr lang="ru-RU" sz="24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endParaRPr 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25" name="AutoShape 64"/>
          <p:cNvSpPr>
            <a:spLocks noChangeArrowheads="1"/>
          </p:cNvSpPr>
          <p:nvPr/>
        </p:nvSpPr>
        <p:spPr bwMode="gray">
          <a:xfrm>
            <a:off x="6429388" y="928676"/>
            <a:ext cx="2229978" cy="920373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/>
                </a:solidFill>
              </a:rPr>
              <a:t>Комментарии </a:t>
            </a:r>
            <a:endParaRPr 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27" name="Rectangle 55"/>
          <p:cNvSpPr/>
          <p:nvPr/>
        </p:nvSpPr>
        <p:spPr>
          <a:xfrm>
            <a:off x="312096" y="2400300"/>
            <a:ext cx="27276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Учеба, общественная жизнь  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8" name="Rectangle 56"/>
          <p:cNvSpPr/>
          <p:nvPr/>
        </p:nvSpPr>
        <p:spPr>
          <a:xfrm>
            <a:off x="645118" y="3429000"/>
            <a:ext cx="23987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Спорт, музыка  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" name="Rectangle 57"/>
          <p:cNvSpPr/>
          <p:nvPr/>
        </p:nvSpPr>
        <p:spPr>
          <a:xfrm>
            <a:off x="500034" y="4143386"/>
            <a:ext cx="23285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Художественное творчество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0" name="Rectangle 58"/>
          <p:cNvSpPr/>
          <p:nvPr/>
        </p:nvSpPr>
        <p:spPr>
          <a:xfrm>
            <a:off x="3346493" y="2400300"/>
            <a:ext cx="26610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Рефераты, доклады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1" name="Rectangle 59"/>
          <p:cNvSpPr/>
          <p:nvPr/>
        </p:nvSpPr>
        <p:spPr>
          <a:xfrm>
            <a:off x="3428992" y="3143254"/>
            <a:ext cx="25416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Фото творческих работ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Rectangle 60"/>
          <p:cNvSpPr/>
          <p:nvPr/>
        </p:nvSpPr>
        <p:spPr>
          <a:xfrm>
            <a:off x="3568695" y="4227116"/>
            <a:ext cx="23987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Видео и аудио информация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Rectangle 61"/>
          <p:cNvSpPr/>
          <p:nvPr/>
        </p:nvSpPr>
        <p:spPr>
          <a:xfrm>
            <a:off x="5847659" y="2285998"/>
            <a:ext cx="3296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Одноклассники 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Rectangle 62"/>
          <p:cNvSpPr/>
          <p:nvPr/>
        </p:nvSpPr>
        <p:spPr>
          <a:xfrm>
            <a:off x="6572264" y="3071816"/>
            <a:ext cx="21707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Учителя 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Rectangle 63"/>
          <p:cNvSpPr/>
          <p:nvPr/>
        </p:nvSpPr>
        <p:spPr>
          <a:xfrm>
            <a:off x="6581233" y="4166134"/>
            <a:ext cx="23987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Родители 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1043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42858"/>
            <a:ext cx="5652120" cy="1178719"/>
          </a:xfrm>
        </p:spPr>
        <p:txBody>
          <a:bodyPr/>
          <a:lstStyle/>
          <a:p>
            <a:pPr algn="ctr" eaLnBrk="1" hangingPunct="1"/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Укрепл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ение связи</a:t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учебное  заведение - дом</a:t>
            </a:r>
          </a:p>
        </p:txBody>
      </p:sp>
      <p:sp>
        <p:nvSpPr>
          <p:cNvPr id="25603" name="Текст 2"/>
          <p:cNvSpPr txBox="1">
            <a:spLocks/>
          </p:cNvSpPr>
          <p:nvPr/>
        </p:nvSpPr>
        <p:spPr bwMode="auto">
          <a:xfrm>
            <a:off x="285720" y="1571618"/>
            <a:ext cx="525482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Регулярно информировать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родителей о результатах учебной и </a:t>
            </a:r>
            <a:r>
              <a:rPr lang="ru-RU" sz="2000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внеучебной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деятельности.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  <a:defRPr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Есть возможность родителям высказать свое мнение, написать комментарий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  <a:defRPr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Сравнить работы своего ребенка и других учеников. 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None/>
              <a:defRPr/>
            </a:pPr>
            <a:endParaRPr lang="ru-RU" sz="20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:\Images\INCOME\shutterstock_28001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86380" y="1714494"/>
            <a:ext cx="3543629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597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1071538" y="0"/>
            <a:ext cx="77867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9242"/>
                </a:solidFill>
                <a:cs typeface="Arial" pitchFamily="34" charset="0"/>
              </a:rPr>
              <a:t>Ведение портфолио ученика помогает </a:t>
            </a:r>
            <a:endParaRPr lang="ru-RU" sz="3200" b="1" dirty="0">
              <a:solidFill>
                <a:srgbClr val="009242"/>
              </a:solidFill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1214428"/>
            <a:ext cx="39290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buClr>
                <a:srgbClr val="FF0000"/>
              </a:buClr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ru-RU" sz="2000" b="1" dirty="0" smtClean="0">
                <a:solidFill>
                  <a:srgbClr val="303C18"/>
                </a:solidFill>
                <a:cs typeface="Arial" pitchFamily="34" charset="0"/>
              </a:rPr>
              <a:t>закладывать дополнительные предпосылки и возможности для успешной социализации</a:t>
            </a:r>
          </a:p>
          <a:p>
            <a:endParaRPr lang="ru-RU" sz="2400" b="1" dirty="0">
              <a:solidFill>
                <a:srgbClr val="303C18"/>
              </a:solidFill>
              <a:cs typeface="Arial" pitchFamily="34" charset="0"/>
            </a:endParaRPr>
          </a:p>
        </p:txBody>
      </p:sp>
      <p:sp>
        <p:nvSpPr>
          <p:cNvPr id="11" name="Left Arrow 1"/>
          <p:cNvSpPr/>
          <p:nvPr/>
        </p:nvSpPr>
        <p:spPr>
          <a:xfrm rot="17979336">
            <a:off x="777745" y="772961"/>
            <a:ext cx="476227" cy="587176"/>
          </a:xfrm>
          <a:prstGeom prst="leftArrow">
            <a:avLst>
              <a:gd name="adj1" fmla="val 30807"/>
              <a:gd name="adj2" fmla="val 50499"/>
            </a:avLst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83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rgbClr val="303C18"/>
              </a:solidFill>
            </a:endParaRPr>
          </a:p>
        </p:txBody>
      </p:sp>
      <p:sp>
        <p:nvSpPr>
          <p:cNvPr id="12" name="Left Arrow 28"/>
          <p:cNvSpPr/>
          <p:nvPr/>
        </p:nvSpPr>
        <p:spPr>
          <a:xfrm rot="16681510">
            <a:off x="3469841" y="881420"/>
            <a:ext cx="414752" cy="587176"/>
          </a:xfrm>
          <a:prstGeom prst="leftArrow">
            <a:avLst>
              <a:gd name="adj1" fmla="val 30807"/>
              <a:gd name="adj2" fmla="val 50499"/>
            </a:avLst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83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rgbClr val="303C18"/>
              </a:solidFill>
            </a:endParaRPr>
          </a:p>
        </p:txBody>
      </p:sp>
      <p:sp>
        <p:nvSpPr>
          <p:cNvPr id="13" name="Left Arrow 29"/>
          <p:cNvSpPr/>
          <p:nvPr/>
        </p:nvSpPr>
        <p:spPr>
          <a:xfrm rot="16200000">
            <a:off x="6205984" y="723452"/>
            <a:ext cx="462480" cy="587176"/>
          </a:xfrm>
          <a:prstGeom prst="leftArrow">
            <a:avLst>
              <a:gd name="adj1" fmla="val 38692"/>
              <a:gd name="adj2" fmla="val 50499"/>
            </a:avLst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83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rgbClr val="303C18"/>
              </a:solidFill>
            </a:endParaRPr>
          </a:p>
        </p:txBody>
      </p:sp>
      <p:sp>
        <p:nvSpPr>
          <p:cNvPr id="14" name="Left Arrow 30"/>
          <p:cNvSpPr/>
          <p:nvPr/>
        </p:nvSpPr>
        <p:spPr>
          <a:xfrm rot="14126036">
            <a:off x="4903015" y="2449700"/>
            <a:ext cx="628962" cy="440382"/>
          </a:xfrm>
          <a:prstGeom prst="leftArrow">
            <a:avLst>
              <a:gd name="adj1" fmla="val 30807"/>
              <a:gd name="adj2" fmla="val 50499"/>
            </a:avLst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>
              <a:solidFill>
                <a:srgbClr val="303C18"/>
              </a:solidFill>
            </a:endParaRPr>
          </a:p>
        </p:txBody>
      </p:sp>
      <p:sp>
        <p:nvSpPr>
          <p:cNvPr id="18" name="Rectangle 36"/>
          <p:cNvSpPr/>
          <p:nvPr/>
        </p:nvSpPr>
        <p:spPr>
          <a:xfrm>
            <a:off x="5429256" y="2500312"/>
            <a:ext cx="31432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9242"/>
                </a:solidFill>
                <a:cs typeface="Arial" pitchFamily="34" charset="0"/>
              </a:rPr>
              <a:t>поддерживать и стимулировать учебную мотивацию школьников</a:t>
            </a:r>
          </a:p>
        </p:txBody>
      </p:sp>
      <p:grpSp>
        <p:nvGrpSpPr>
          <p:cNvPr id="2" name="Group 38"/>
          <p:cNvGrpSpPr>
            <a:grpSpLocks noChangeAspect="1"/>
          </p:cNvGrpSpPr>
          <p:nvPr/>
        </p:nvGrpSpPr>
        <p:grpSpPr>
          <a:xfrm rot="10397973">
            <a:off x="1015517" y="592804"/>
            <a:ext cx="382194" cy="286646"/>
            <a:chOff x="4596859" y="4727796"/>
            <a:chExt cx="514984" cy="514984"/>
          </a:xfrm>
          <a:noFill/>
          <a:effectLst/>
        </p:grpSpPr>
        <p:sp>
          <p:nvSpPr>
            <p:cNvPr id="20" name="Oval 39"/>
            <p:cNvSpPr/>
            <p:nvPr/>
          </p:nvSpPr>
          <p:spPr>
            <a:xfrm>
              <a:off x="4596859" y="4727796"/>
              <a:ext cx="514984" cy="514984"/>
            </a:xfrm>
            <a:prstGeom prst="ellipse">
              <a:avLst/>
            </a:prstGeom>
            <a:grpFill/>
            <a:ln w="158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8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303C18"/>
                </a:solidFill>
              </a:endParaRPr>
            </a:p>
          </p:txBody>
        </p:sp>
        <p:sp>
          <p:nvSpPr>
            <p:cNvPr id="21" name="Oval 40"/>
            <p:cNvSpPr/>
            <p:nvPr/>
          </p:nvSpPr>
          <p:spPr>
            <a:xfrm>
              <a:off x="4679075" y="4756952"/>
              <a:ext cx="358937" cy="249071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303C18"/>
                </a:solidFill>
              </a:endParaRPr>
            </a:p>
          </p:txBody>
        </p:sp>
      </p:grpSp>
      <p:sp>
        <p:nvSpPr>
          <p:cNvPr id="22" name="AutoShape 64"/>
          <p:cNvSpPr>
            <a:spLocks noChangeArrowheads="1"/>
          </p:cNvSpPr>
          <p:nvPr/>
        </p:nvSpPr>
        <p:spPr bwMode="gray">
          <a:xfrm>
            <a:off x="1000100" y="642924"/>
            <a:ext cx="352573" cy="24613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303C18"/>
                </a:solidFill>
              </a:rPr>
              <a:t>A</a:t>
            </a:r>
          </a:p>
        </p:txBody>
      </p:sp>
      <p:grpSp>
        <p:nvGrpSpPr>
          <p:cNvPr id="3" name="Group 42"/>
          <p:cNvGrpSpPr>
            <a:grpSpLocks noChangeAspect="1"/>
          </p:cNvGrpSpPr>
          <p:nvPr/>
        </p:nvGrpSpPr>
        <p:grpSpPr>
          <a:xfrm>
            <a:off x="3532232" y="690108"/>
            <a:ext cx="363625" cy="272719"/>
            <a:chOff x="4596859" y="4727796"/>
            <a:chExt cx="514984" cy="514984"/>
          </a:xfrm>
          <a:noFill/>
          <a:effectLst/>
        </p:grpSpPr>
        <p:sp>
          <p:nvSpPr>
            <p:cNvPr id="24" name="Oval 43"/>
            <p:cNvSpPr/>
            <p:nvPr/>
          </p:nvSpPr>
          <p:spPr>
            <a:xfrm>
              <a:off x="4596859" y="4727796"/>
              <a:ext cx="514984" cy="514984"/>
            </a:xfrm>
            <a:prstGeom prst="ellipse">
              <a:avLst/>
            </a:prstGeom>
            <a:grpFill/>
            <a:ln w="158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8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303C18"/>
                </a:solidFill>
              </a:endParaRPr>
            </a:p>
          </p:txBody>
        </p:sp>
        <p:sp>
          <p:nvSpPr>
            <p:cNvPr id="25" name="Oval 44"/>
            <p:cNvSpPr/>
            <p:nvPr/>
          </p:nvSpPr>
          <p:spPr>
            <a:xfrm>
              <a:off x="4679075" y="4756952"/>
              <a:ext cx="358937" cy="249071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303C18"/>
                </a:solidFill>
              </a:endParaRPr>
            </a:p>
          </p:txBody>
        </p:sp>
      </p:grpSp>
      <p:grpSp>
        <p:nvGrpSpPr>
          <p:cNvPr id="4" name="Group 45"/>
          <p:cNvGrpSpPr>
            <a:grpSpLocks noChangeAspect="1"/>
          </p:cNvGrpSpPr>
          <p:nvPr/>
        </p:nvGrpSpPr>
        <p:grpSpPr>
          <a:xfrm>
            <a:off x="4766314" y="2194719"/>
            <a:ext cx="363625" cy="272719"/>
            <a:chOff x="5945179" y="4538240"/>
            <a:chExt cx="151892" cy="151892"/>
          </a:xfrm>
          <a:noFill/>
          <a:effectLst/>
        </p:grpSpPr>
        <p:sp>
          <p:nvSpPr>
            <p:cNvPr id="27" name="Oval 46"/>
            <p:cNvSpPr/>
            <p:nvPr/>
          </p:nvSpPr>
          <p:spPr>
            <a:xfrm>
              <a:off x="5945179" y="4538240"/>
              <a:ext cx="151892" cy="151892"/>
            </a:xfrm>
            <a:prstGeom prst="ellipse">
              <a:avLst/>
            </a:prstGeom>
            <a:grpFill/>
            <a:ln w="158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8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303C18"/>
                </a:solidFill>
              </a:endParaRPr>
            </a:p>
          </p:txBody>
        </p:sp>
        <p:sp>
          <p:nvSpPr>
            <p:cNvPr id="28" name="Oval 47"/>
            <p:cNvSpPr/>
            <p:nvPr/>
          </p:nvSpPr>
          <p:spPr>
            <a:xfrm>
              <a:off x="5961491" y="4546846"/>
              <a:ext cx="105867" cy="73462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303C18"/>
                </a:solidFill>
              </a:endParaRPr>
            </a:p>
          </p:txBody>
        </p:sp>
      </p:grpSp>
      <p:grpSp>
        <p:nvGrpSpPr>
          <p:cNvPr id="10" name="Group 48"/>
          <p:cNvGrpSpPr>
            <a:grpSpLocks noChangeAspect="1"/>
          </p:cNvGrpSpPr>
          <p:nvPr/>
        </p:nvGrpSpPr>
        <p:grpSpPr>
          <a:xfrm>
            <a:off x="6286512" y="500048"/>
            <a:ext cx="363625" cy="272719"/>
            <a:chOff x="5921326" y="4530289"/>
            <a:chExt cx="151892" cy="151892"/>
          </a:xfrm>
          <a:noFill/>
          <a:effectLst/>
        </p:grpSpPr>
        <p:sp>
          <p:nvSpPr>
            <p:cNvPr id="30" name="Oval 49"/>
            <p:cNvSpPr/>
            <p:nvPr/>
          </p:nvSpPr>
          <p:spPr>
            <a:xfrm>
              <a:off x="5921326" y="4530289"/>
              <a:ext cx="151892" cy="151892"/>
            </a:xfrm>
            <a:prstGeom prst="ellipse">
              <a:avLst/>
            </a:prstGeom>
            <a:grpFill/>
            <a:ln w="158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8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303C18"/>
                </a:solidFill>
              </a:endParaRPr>
            </a:p>
          </p:txBody>
        </p:sp>
        <p:sp>
          <p:nvSpPr>
            <p:cNvPr id="31" name="Oval 50"/>
            <p:cNvSpPr/>
            <p:nvPr/>
          </p:nvSpPr>
          <p:spPr>
            <a:xfrm>
              <a:off x="5945575" y="4538888"/>
              <a:ext cx="105867" cy="73462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>
                <a:solidFill>
                  <a:srgbClr val="303C18"/>
                </a:solidFill>
              </a:endParaRPr>
            </a:p>
          </p:txBody>
        </p:sp>
      </p:grpSp>
      <p:sp>
        <p:nvSpPr>
          <p:cNvPr id="32" name="Rectangle 51"/>
          <p:cNvSpPr/>
          <p:nvPr/>
        </p:nvSpPr>
        <p:spPr>
          <a:xfrm>
            <a:off x="0" y="1285866"/>
            <a:ext cx="221454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303C18"/>
                </a:solidFill>
                <a:cs typeface="Arial" pitchFamily="34" charset="0"/>
              </a:rPr>
              <a:t>развивать навыки рефлексивной и оценочной деятельности учащихся </a:t>
            </a:r>
            <a:endParaRPr lang="en-US" b="1" dirty="0">
              <a:solidFill>
                <a:srgbClr val="303C18"/>
              </a:solidFill>
            </a:endParaRPr>
          </a:p>
        </p:txBody>
      </p:sp>
      <p:sp>
        <p:nvSpPr>
          <p:cNvPr id="33" name="AutoShape 64"/>
          <p:cNvSpPr>
            <a:spLocks noChangeArrowheads="1"/>
          </p:cNvSpPr>
          <p:nvPr/>
        </p:nvSpPr>
        <p:spPr bwMode="gray">
          <a:xfrm>
            <a:off x="3532232" y="690108"/>
            <a:ext cx="352573" cy="317568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303C18"/>
                </a:solidFill>
              </a:rPr>
              <a:t>B</a:t>
            </a:r>
          </a:p>
        </p:txBody>
      </p:sp>
      <p:sp>
        <p:nvSpPr>
          <p:cNvPr id="34" name="AutoShape 64"/>
          <p:cNvSpPr>
            <a:spLocks noChangeArrowheads="1"/>
          </p:cNvSpPr>
          <p:nvPr/>
        </p:nvSpPr>
        <p:spPr bwMode="gray">
          <a:xfrm>
            <a:off x="6298137" y="517178"/>
            <a:ext cx="352573" cy="24613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303C18"/>
                </a:solidFill>
              </a:rPr>
              <a:t>C</a:t>
            </a:r>
          </a:p>
        </p:txBody>
      </p:sp>
      <p:sp>
        <p:nvSpPr>
          <p:cNvPr id="35" name="Rectangle 54"/>
          <p:cNvSpPr/>
          <p:nvPr/>
        </p:nvSpPr>
        <p:spPr>
          <a:xfrm>
            <a:off x="2143108" y="1357304"/>
            <a:ext cx="31432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dirty="0" smtClean="0">
                <a:solidFill>
                  <a:srgbClr val="303C18"/>
                </a:solidFill>
                <a:cs typeface="Arial" pitchFamily="34" charset="0"/>
              </a:rPr>
              <a:t>формировать умение учиться - ставить цели, планировать и организовывать собственную учебную деятельность </a:t>
            </a:r>
            <a:endParaRPr lang="en-US" b="1" dirty="0">
              <a:solidFill>
                <a:srgbClr val="303C18"/>
              </a:solidFill>
            </a:endParaRPr>
          </a:p>
        </p:txBody>
      </p:sp>
      <p:sp>
        <p:nvSpPr>
          <p:cNvPr id="36" name="AutoShape 64"/>
          <p:cNvSpPr>
            <a:spLocks noChangeArrowheads="1"/>
          </p:cNvSpPr>
          <p:nvPr/>
        </p:nvSpPr>
        <p:spPr bwMode="gray">
          <a:xfrm>
            <a:off x="4786314" y="2214560"/>
            <a:ext cx="352573" cy="24613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303C18"/>
                </a:solidFill>
              </a:rPr>
              <a:t>D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ДИСКУССИОННАЯ ПЛОЩАДКА 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«Инструменты цифровой образовательной среды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b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портфолио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учащегося»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Модератор: Миназов Филюс Хамитьянович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>
                <a:solidFill>
                  <a:srgbClr val="009242"/>
                </a:solidFill>
              </a:rPr>
              <a:t>9</a:t>
            </a:r>
            <a:r>
              <a:rPr lang="ru-RU" dirty="0" smtClean="0">
                <a:solidFill>
                  <a:srgbClr val="009242"/>
                </a:solidFill>
              </a:rPr>
              <a:t>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9328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0" y="1371601"/>
            <a:ext cx="4781550" cy="301109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600" b="1" dirty="0">
                <a:solidFill>
                  <a:schemeClr val="accent3">
                    <a:lumMod val="50000"/>
                  </a:schemeClr>
                </a:solidFill>
              </a:rPr>
              <a:t>Основной смысл </a:t>
            </a:r>
            <a:r>
              <a:rPr lang="ru-RU" sz="2600" b="1" dirty="0" smtClean="0">
                <a:solidFill>
                  <a:schemeClr val="accent3">
                    <a:lumMod val="50000"/>
                  </a:schemeClr>
                </a:solidFill>
              </a:rPr>
              <a:t>портфолио</a:t>
            </a:r>
            <a:endParaRPr lang="ru-RU" sz="26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«дать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возможность каждому школьнику показать все, на что он способен», 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создать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для ученика «стимул роста». </a:t>
            </a:r>
            <a:endParaRPr lang="ru-RU" sz="2800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Философия учебного портфолио </a:t>
            </a:r>
          </a:p>
        </p:txBody>
      </p:sp>
      <p:grpSp>
        <p:nvGrpSpPr>
          <p:cNvPr id="2" name="Group 120"/>
          <p:cNvGrpSpPr>
            <a:grpSpLocks/>
          </p:cNvGrpSpPr>
          <p:nvPr/>
        </p:nvGrpSpPr>
        <p:grpSpPr bwMode="auto">
          <a:xfrm flipH="1">
            <a:off x="381001" y="1485900"/>
            <a:ext cx="3540125" cy="2857500"/>
            <a:chOff x="1998" y="480"/>
            <a:chExt cx="3578" cy="3696"/>
          </a:xfrm>
          <a:solidFill>
            <a:schemeClr val="accent3">
              <a:lumMod val="7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3170" y="3278"/>
              <a:ext cx="250" cy="560"/>
            </a:xfrm>
            <a:custGeom>
              <a:avLst/>
              <a:gdLst/>
              <a:ahLst/>
              <a:cxnLst>
                <a:cxn ang="0">
                  <a:pos x="196" y="438"/>
                </a:cxn>
                <a:cxn ang="0">
                  <a:pos x="0" y="415"/>
                </a:cxn>
                <a:cxn ang="0">
                  <a:pos x="0" y="0"/>
                </a:cxn>
                <a:cxn ang="0">
                  <a:pos x="196" y="0"/>
                </a:cxn>
                <a:cxn ang="0">
                  <a:pos x="196" y="438"/>
                </a:cxn>
              </a:cxnLst>
              <a:rect l="0" t="0" r="r" b="b"/>
              <a:pathLst>
                <a:path w="196" h="438">
                  <a:moveTo>
                    <a:pt x="196" y="438"/>
                  </a:moveTo>
                  <a:lnTo>
                    <a:pt x="0" y="415"/>
                  </a:lnTo>
                  <a:lnTo>
                    <a:pt x="0" y="0"/>
                  </a:lnTo>
                  <a:lnTo>
                    <a:pt x="196" y="0"/>
                  </a:lnTo>
                  <a:lnTo>
                    <a:pt x="196" y="438"/>
                  </a:lnTo>
                  <a:close/>
                </a:path>
              </a:pathLst>
            </a:custGeom>
            <a:grpFill/>
            <a:ln w="9525">
              <a:solidFill>
                <a:schemeClr val="accent3">
                  <a:lumMod val="40000"/>
                  <a:lumOff val="60000"/>
                </a:schemeClr>
              </a:solidFill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6" name="Freeform 10"/>
            <p:cNvSpPr>
              <a:spLocks/>
            </p:cNvSpPr>
            <p:nvPr/>
          </p:nvSpPr>
          <p:spPr bwMode="auto">
            <a:xfrm>
              <a:off x="3675" y="2866"/>
              <a:ext cx="264" cy="1031"/>
            </a:xfrm>
            <a:custGeom>
              <a:avLst/>
              <a:gdLst/>
              <a:ahLst/>
              <a:cxnLst>
                <a:cxn ang="0">
                  <a:pos x="207" y="807"/>
                </a:cxn>
                <a:cxn ang="0">
                  <a:pos x="0" y="784"/>
                </a:cxn>
                <a:cxn ang="0">
                  <a:pos x="0" y="0"/>
                </a:cxn>
                <a:cxn ang="0">
                  <a:pos x="207" y="0"/>
                </a:cxn>
                <a:cxn ang="0">
                  <a:pos x="207" y="807"/>
                </a:cxn>
              </a:cxnLst>
              <a:rect l="0" t="0" r="r" b="b"/>
              <a:pathLst>
                <a:path w="207" h="807">
                  <a:moveTo>
                    <a:pt x="207" y="807"/>
                  </a:moveTo>
                  <a:lnTo>
                    <a:pt x="0" y="784"/>
                  </a:lnTo>
                  <a:lnTo>
                    <a:pt x="0" y="0"/>
                  </a:lnTo>
                  <a:lnTo>
                    <a:pt x="207" y="0"/>
                  </a:lnTo>
                  <a:lnTo>
                    <a:pt x="207" y="807"/>
                  </a:lnTo>
                  <a:close/>
                </a:path>
              </a:pathLst>
            </a:custGeom>
            <a:grpFill/>
            <a:ln w="9525">
              <a:solidFill>
                <a:schemeClr val="accent3">
                  <a:lumMod val="40000"/>
                  <a:lumOff val="60000"/>
                </a:schemeClr>
              </a:solidFill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7" name="Freeform 12"/>
            <p:cNvSpPr>
              <a:spLocks/>
            </p:cNvSpPr>
            <p:nvPr/>
          </p:nvSpPr>
          <p:spPr bwMode="auto">
            <a:xfrm>
              <a:off x="3420" y="3278"/>
              <a:ext cx="221" cy="560"/>
            </a:xfrm>
            <a:custGeom>
              <a:avLst/>
              <a:gdLst/>
              <a:ahLst/>
              <a:cxnLst>
                <a:cxn ang="0">
                  <a:pos x="173" y="404"/>
                </a:cxn>
                <a:cxn ang="0">
                  <a:pos x="0" y="438"/>
                </a:cxn>
                <a:cxn ang="0">
                  <a:pos x="0" y="0"/>
                </a:cxn>
                <a:cxn ang="0">
                  <a:pos x="173" y="0"/>
                </a:cxn>
                <a:cxn ang="0">
                  <a:pos x="173" y="404"/>
                </a:cxn>
              </a:cxnLst>
              <a:rect l="0" t="0" r="r" b="b"/>
              <a:pathLst>
                <a:path w="173" h="438">
                  <a:moveTo>
                    <a:pt x="173" y="404"/>
                  </a:moveTo>
                  <a:lnTo>
                    <a:pt x="0" y="438"/>
                  </a:lnTo>
                  <a:lnTo>
                    <a:pt x="0" y="0"/>
                  </a:lnTo>
                  <a:lnTo>
                    <a:pt x="173" y="0"/>
                  </a:lnTo>
                  <a:lnTo>
                    <a:pt x="173" y="404"/>
                  </a:lnTo>
                  <a:close/>
                </a:path>
              </a:pathLst>
            </a:custGeom>
            <a:grpFill/>
            <a:ln w="9525">
              <a:solidFill>
                <a:schemeClr val="accent3">
                  <a:lumMod val="40000"/>
                  <a:lumOff val="60000"/>
                </a:schemeClr>
              </a:solidFill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8" name="Freeform 13"/>
            <p:cNvSpPr>
              <a:spLocks/>
            </p:cNvSpPr>
            <p:nvPr/>
          </p:nvSpPr>
          <p:spPr bwMode="auto">
            <a:xfrm>
              <a:off x="3939" y="2866"/>
              <a:ext cx="221" cy="1031"/>
            </a:xfrm>
            <a:custGeom>
              <a:avLst/>
              <a:gdLst/>
              <a:ahLst/>
              <a:cxnLst>
                <a:cxn ang="0">
                  <a:pos x="173" y="772"/>
                </a:cxn>
                <a:cxn ang="0">
                  <a:pos x="0" y="807"/>
                </a:cxn>
                <a:cxn ang="0">
                  <a:pos x="0" y="0"/>
                </a:cxn>
                <a:cxn ang="0">
                  <a:pos x="173" y="0"/>
                </a:cxn>
                <a:cxn ang="0">
                  <a:pos x="173" y="772"/>
                </a:cxn>
              </a:cxnLst>
              <a:rect l="0" t="0" r="r" b="b"/>
              <a:pathLst>
                <a:path w="173" h="807">
                  <a:moveTo>
                    <a:pt x="173" y="772"/>
                  </a:moveTo>
                  <a:lnTo>
                    <a:pt x="0" y="807"/>
                  </a:lnTo>
                  <a:lnTo>
                    <a:pt x="0" y="0"/>
                  </a:lnTo>
                  <a:lnTo>
                    <a:pt x="173" y="0"/>
                  </a:lnTo>
                  <a:lnTo>
                    <a:pt x="173" y="772"/>
                  </a:lnTo>
                  <a:close/>
                </a:path>
              </a:pathLst>
            </a:custGeom>
            <a:grpFill/>
            <a:ln w="9525">
              <a:solidFill>
                <a:schemeClr val="accent3">
                  <a:lumMod val="40000"/>
                  <a:lumOff val="60000"/>
                </a:schemeClr>
              </a:solidFill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4200" y="2086"/>
              <a:ext cx="295" cy="1871"/>
            </a:xfrm>
            <a:custGeom>
              <a:avLst/>
              <a:gdLst/>
              <a:ahLst/>
              <a:cxnLst>
                <a:cxn ang="0">
                  <a:pos x="231" y="1464"/>
                </a:cxn>
                <a:cxn ang="0">
                  <a:pos x="0" y="1441"/>
                </a:cxn>
                <a:cxn ang="0">
                  <a:pos x="0" y="11"/>
                </a:cxn>
                <a:cxn ang="0">
                  <a:pos x="231" y="0"/>
                </a:cxn>
                <a:cxn ang="0">
                  <a:pos x="231" y="1464"/>
                </a:cxn>
              </a:cxnLst>
              <a:rect l="0" t="0" r="r" b="b"/>
              <a:pathLst>
                <a:path w="231" h="1464">
                  <a:moveTo>
                    <a:pt x="231" y="1464"/>
                  </a:moveTo>
                  <a:lnTo>
                    <a:pt x="0" y="1441"/>
                  </a:lnTo>
                  <a:lnTo>
                    <a:pt x="0" y="11"/>
                  </a:lnTo>
                  <a:lnTo>
                    <a:pt x="231" y="0"/>
                  </a:lnTo>
                  <a:lnTo>
                    <a:pt x="231" y="1464"/>
                  </a:lnTo>
                  <a:close/>
                </a:path>
              </a:pathLst>
            </a:custGeom>
            <a:grpFill/>
            <a:ln w="9525">
              <a:solidFill>
                <a:schemeClr val="accent3">
                  <a:lumMod val="40000"/>
                  <a:lumOff val="60000"/>
                </a:schemeClr>
              </a:solidFill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0" name="Freeform 14"/>
            <p:cNvSpPr>
              <a:spLocks/>
            </p:cNvSpPr>
            <p:nvPr/>
          </p:nvSpPr>
          <p:spPr bwMode="auto">
            <a:xfrm>
              <a:off x="4495" y="2086"/>
              <a:ext cx="221" cy="1871"/>
            </a:xfrm>
            <a:custGeom>
              <a:avLst/>
              <a:gdLst/>
              <a:ahLst/>
              <a:cxnLst>
                <a:cxn ang="0">
                  <a:pos x="173" y="1429"/>
                </a:cxn>
                <a:cxn ang="0">
                  <a:pos x="0" y="1464"/>
                </a:cxn>
                <a:cxn ang="0">
                  <a:pos x="0" y="0"/>
                </a:cxn>
                <a:cxn ang="0">
                  <a:pos x="173" y="23"/>
                </a:cxn>
                <a:cxn ang="0">
                  <a:pos x="173" y="1429"/>
                </a:cxn>
              </a:cxnLst>
              <a:rect l="0" t="0" r="r" b="b"/>
              <a:pathLst>
                <a:path w="173" h="1464">
                  <a:moveTo>
                    <a:pt x="173" y="1429"/>
                  </a:moveTo>
                  <a:lnTo>
                    <a:pt x="0" y="1464"/>
                  </a:lnTo>
                  <a:lnTo>
                    <a:pt x="0" y="0"/>
                  </a:lnTo>
                  <a:lnTo>
                    <a:pt x="173" y="23"/>
                  </a:lnTo>
                  <a:lnTo>
                    <a:pt x="173" y="1429"/>
                  </a:lnTo>
                  <a:close/>
                </a:path>
              </a:pathLst>
            </a:custGeom>
            <a:grpFill/>
            <a:ln w="9525">
              <a:solidFill>
                <a:schemeClr val="accent3">
                  <a:lumMod val="40000"/>
                  <a:lumOff val="60000"/>
                </a:schemeClr>
              </a:solidFill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4494" y="1378"/>
              <a:ext cx="276" cy="129"/>
            </a:xfrm>
            <a:custGeom>
              <a:avLst/>
              <a:gdLst/>
              <a:ahLst/>
              <a:cxnLst>
                <a:cxn ang="0">
                  <a:pos x="216" y="0"/>
                </a:cxn>
                <a:cxn ang="0">
                  <a:pos x="0" y="23"/>
                </a:cxn>
                <a:cxn ang="0">
                  <a:pos x="216" y="101"/>
                </a:cxn>
                <a:cxn ang="0">
                  <a:pos x="216" y="0"/>
                </a:cxn>
              </a:cxnLst>
              <a:rect l="0" t="0" r="r" b="b"/>
              <a:pathLst>
                <a:path w="216" h="101">
                  <a:moveTo>
                    <a:pt x="216" y="0"/>
                  </a:moveTo>
                  <a:lnTo>
                    <a:pt x="0" y="23"/>
                  </a:lnTo>
                  <a:lnTo>
                    <a:pt x="216" y="101"/>
                  </a:lnTo>
                  <a:lnTo>
                    <a:pt x="216" y="0"/>
                  </a:lnTo>
                  <a:close/>
                </a:path>
              </a:pathLst>
            </a:custGeom>
            <a:grpFill/>
            <a:ln w="9525">
              <a:solidFill>
                <a:schemeClr val="accent3">
                  <a:lumMod val="40000"/>
                  <a:lumOff val="60000"/>
                </a:schemeClr>
              </a:solidFill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4490" y="480"/>
              <a:ext cx="851" cy="3549"/>
            </a:xfrm>
            <a:custGeom>
              <a:avLst/>
              <a:gdLst/>
              <a:ahLst/>
              <a:cxnLst>
                <a:cxn ang="0">
                  <a:pos x="210" y="2752"/>
                </a:cxn>
                <a:cxn ang="0">
                  <a:pos x="207" y="703"/>
                </a:cxn>
                <a:cxn ang="0">
                  <a:pos x="0" y="726"/>
                </a:cxn>
                <a:cxn ang="0">
                  <a:pos x="311" y="0"/>
                </a:cxn>
                <a:cxn ang="0">
                  <a:pos x="666" y="622"/>
                </a:cxn>
                <a:cxn ang="0">
                  <a:pos x="458" y="669"/>
                </a:cxn>
                <a:cxn ang="0">
                  <a:pos x="464" y="2778"/>
                </a:cxn>
                <a:cxn ang="0">
                  <a:pos x="210" y="2752"/>
                </a:cxn>
              </a:cxnLst>
              <a:rect l="0" t="0" r="r" b="b"/>
              <a:pathLst>
                <a:path w="666" h="2778">
                  <a:moveTo>
                    <a:pt x="210" y="2752"/>
                  </a:moveTo>
                  <a:lnTo>
                    <a:pt x="207" y="703"/>
                  </a:lnTo>
                  <a:lnTo>
                    <a:pt x="0" y="726"/>
                  </a:lnTo>
                  <a:lnTo>
                    <a:pt x="311" y="0"/>
                  </a:lnTo>
                  <a:lnTo>
                    <a:pt x="666" y="622"/>
                  </a:lnTo>
                  <a:lnTo>
                    <a:pt x="458" y="669"/>
                  </a:lnTo>
                  <a:lnTo>
                    <a:pt x="464" y="2778"/>
                  </a:lnTo>
                  <a:lnTo>
                    <a:pt x="210" y="2752"/>
                  </a:lnTo>
                  <a:close/>
                </a:path>
              </a:pathLst>
            </a:custGeom>
            <a:grpFill/>
            <a:ln w="9525">
              <a:solidFill>
                <a:schemeClr val="accent3">
                  <a:lumMod val="40000"/>
                  <a:lumOff val="60000"/>
                </a:schemeClr>
              </a:solidFill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3" name="Freeform 15"/>
            <p:cNvSpPr>
              <a:spLocks/>
            </p:cNvSpPr>
            <p:nvPr/>
          </p:nvSpPr>
          <p:spPr bwMode="auto">
            <a:xfrm>
              <a:off x="4887" y="483"/>
              <a:ext cx="689" cy="35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6" y="107"/>
                </a:cxn>
                <a:cxn ang="0">
                  <a:pos x="686" y="861"/>
                </a:cxn>
                <a:cxn ang="0">
                  <a:pos x="689" y="857"/>
                </a:cxn>
                <a:cxn ang="0">
                  <a:pos x="454" y="795"/>
                </a:cxn>
                <a:cxn ang="0">
                  <a:pos x="184" y="855"/>
                </a:cxn>
                <a:cxn ang="0">
                  <a:pos x="199" y="3549"/>
                </a:cxn>
                <a:cxn ang="0">
                  <a:pos x="424" y="3502"/>
                </a:cxn>
                <a:cxn ang="0">
                  <a:pos x="409" y="939"/>
                </a:cxn>
                <a:cxn ang="0">
                  <a:pos x="689" y="861"/>
                </a:cxn>
                <a:cxn ang="0">
                  <a:pos x="454" y="795"/>
                </a:cxn>
                <a:cxn ang="0">
                  <a:pos x="0" y="0"/>
                </a:cxn>
              </a:cxnLst>
              <a:rect l="0" t="0" r="r" b="b"/>
              <a:pathLst>
                <a:path w="689" h="3549">
                  <a:moveTo>
                    <a:pt x="0" y="0"/>
                  </a:moveTo>
                  <a:lnTo>
                    <a:pt x="266" y="107"/>
                  </a:lnTo>
                  <a:lnTo>
                    <a:pt x="686" y="861"/>
                  </a:lnTo>
                  <a:lnTo>
                    <a:pt x="689" y="857"/>
                  </a:lnTo>
                  <a:lnTo>
                    <a:pt x="454" y="795"/>
                  </a:lnTo>
                  <a:lnTo>
                    <a:pt x="184" y="855"/>
                  </a:lnTo>
                  <a:lnTo>
                    <a:pt x="199" y="3549"/>
                  </a:lnTo>
                  <a:lnTo>
                    <a:pt x="424" y="3502"/>
                  </a:lnTo>
                  <a:lnTo>
                    <a:pt x="409" y="939"/>
                  </a:lnTo>
                  <a:lnTo>
                    <a:pt x="689" y="861"/>
                  </a:lnTo>
                  <a:lnTo>
                    <a:pt x="454" y="7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accent3">
                  <a:lumMod val="40000"/>
                  <a:lumOff val="60000"/>
                </a:schemeClr>
              </a:solidFill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4" name="Freeform 32"/>
            <p:cNvSpPr>
              <a:spLocks/>
            </p:cNvSpPr>
            <p:nvPr/>
          </p:nvSpPr>
          <p:spPr bwMode="auto">
            <a:xfrm>
              <a:off x="3174" y="3283"/>
              <a:ext cx="242" cy="344"/>
            </a:xfrm>
            <a:custGeom>
              <a:avLst/>
              <a:gdLst/>
              <a:ahLst/>
              <a:cxnLst>
                <a:cxn ang="0">
                  <a:pos x="239" y="0"/>
                </a:cxn>
                <a:cxn ang="0">
                  <a:pos x="0" y="0"/>
                </a:cxn>
                <a:cxn ang="0">
                  <a:pos x="1" y="249"/>
                </a:cxn>
                <a:cxn ang="0">
                  <a:pos x="239" y="255"/>
                </a:cxn>
                <a:cxn ang="0">
                  <a:pos x="239" y="0"/>
                </a:cxn>
              </a:cxnLst>
              <a:rect l="0" t="0" r="r" b="b"/>
              <a:pathLst>
                <a:path w="242" h="292">
                  <a:moveTo>
                    <a:pt x="239" y="0"/>
                  </a:moveTo>
                  <a:cubicBezTo>
                    <a:pt x="186" y="0"/>
                    <a:pt x="0" y="0"/>
                    <a:pt x="0" y="0"/>
                  </a:cubicBezTo>
                  <a:cubicBezTo>
                    <a:pt x="0" y="0"/>
                    <a:pt x="1" y="176"/>
                    <a:pt x="1" y="249"/>
                  </a:cubicBezTo>
                  <a:cubicBezTo>
                    <a:pt x="41" y="292"/>
                    <a:pt x="199" y="281"/>
                    <a:pt x="239" y="255"/>
                  </a:cubicBezTo>
                  <a:cubicBezTo>
                    <a:pt x="241" y="192"/>
                    <a:pt x="242" y="66"/>
                    <a:pt x="23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5" name="Freeform 34"/>
            <p:cNvSpPr>
              <a:spLocks/>
            </p:cNvSpPr>
            <p:nvPr/>
          </p:nvSpPr>
          <p:spPr bwMode="auto">
            <a:xfrm>
              <a:off x="3680" y="2874"/>
              <a:ext cx="254" cy="299"/>
            </a:xfrm>
            <a:custGeom>
              <a:avLst/>
              <a:gdLst/>
              <a:ahLst/>
              <a:cxnLst>
                <a:cxn ang="0">
                  <a:pos x="239" y="0"/>
                </a:cxn>
                <a:cxn ang="0">
                  <a:pos x="0" y="0"/>
                </a:cxn>
                <a:cxn ang="0">
                  <a:pos x="1" y="249"/>
                </a:cxn>
                <a:cxn ang="0">
                  <a:pos x="239" y="255"/>
                </a:cxn>
                <a:cxn ang="0">
                  <a:pos x="239" y="0"/>
                </a:cxn>
              </a:cxnLst>
              <a:rect l="0" t="0" r="r" b="b"/>
              <a:pathLst>
                <a:path w="242" h="292">
                  <a:moveTo>
                    <a:pt x="239" y="0"/>
                  </a:moveTo>
                  <a:cubicBezTo>
                    <a:pt x="186" y="0"/>
                    <a:pt x="0" y="0"/>
                    <a:pt x="0" y="0"/>
                  </a:cubicBezTo>
                  <a:cubicBezTo>
                    <a:pt x="0" y="0"/>
                    <a:pt x="1" y="176"/>
                    <a:pt x="1" y="249"/>
                  </a:cubicBezTo>
                  <a:cubicBezTo>
                    <a:pt x="41" y="292"/>
                    <a:pt x="199" y="281"/>
                    <a:pt x="239" y="255"/>
                  </a:cubicBezTo>
                  <a:cubicBezTo>
                    <a:pt x="241" y="192"/>
                    <a:pt x="242" y="66"/>
                    <a:pt x="23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6" name="Freeform 35"/>
            <p:cNvSpPr>
              <a:spLocks/>
            </p:cNvSpPr>
            <p:nvPr/>
          </p:nvSpPr>
          <p:spPr bwMode="auto">
            <a:xfrm>
              <a:off x="4206" y="2091"/>
              <a:ext cx="284" cy="506"/>
            </a:xfrm>
            <a:custGeom>
              <a:avLst/>
              <a:gdLst/>
              <a:ahLst/>
              <a:cxnLst>
                <a:cxn ang="0">
                  <a:pos x="285" y="0"/>
                </a:cxn>
                <a:cxn ang="0">
                  <a:pos x="0" y="15"/>
                </a:cxn>
                <a:cxn ang="0">
                  <a:pos x="1" y="438"/>
                </a:cxn>
                <a:cxn ang="0">
                  <a:pos x="285" y="448"/>
                </a:cxn>
                <a:cxn ang="0">
                  <a:pos x="285" y="0"/>
                </a:cxn>
              </a:cxnLst>
              <a:rect l="0" t="0" r="r" b="b"/>
              <a:pathLst>
                <a:path w="288" h="511">
                  <a:moveTo>
                    <a:pt x="285" y="0"/>
                  </a:moveTo>
                  <a:cubicBezTo>
                    <a:pt x="208" y="5"/>
                    <a:pt x="0" y="15"/>
                    <a:pt x="0" y="15"/>
                  </a:cubicBezTo>
                  <a:cubicBezTo>
                    <a:pt x="0" y="15"/>
                    <a:pt x="1" y="316"/>
                    <a:pt x="1" y="438"/>
                  </a:cubicBezTo>
                  <a:cubicBezTo>
                    <a:pt x="48" y="511"/>
                    <a:pt x="238" y="490"/>
                    <a:pt x="285" y="448"/>
                  </a:cubicBezTo>
                  <a:cubicBezTo>
                    <a:pt x="288" y="342"/>
                    <a:pt x="288" y="123"/>
                    <a:pt x="285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7" name="Freeform 36"/>
            <p:cNvSpPr>
              <a:spLocks/>
            </p:cNvSpPr>
            <p:nvPr/>
          </p:nvSpPr>
          <p:spPr bwMode="auto">
            <a:xfrm>
              <a:off x="4499" y="495"/>
              <a:ext cx="828" cy="1220"/>
            </a:xfrm>
            <a:custGeom>
              <a:avLst/>
              <a:gdLst/>
              <a:ahLst/>
              <a:cxnLst>
                <a:cxn ang="0">
                  <a:pos x="260" y="1197"/>
                </a:cxn>
                <a:cxn ang="0">
                  <a:pos x="254" y="862"/>
                </a:cxn>
                <a:cxn ang="0">
                  <a:pos x="0" y="891"/>
                </a:cxn>
                <a:cxn ang="0">
                  <a:pos x="381" y="0"/>
                </a:cxn>
                <a:cxn ang="0">
                  <a:pos x="816" y="763"/>
                </a:cxn>
                <a:cxn ang="0">
                  <a:pos x="561" y="821"/>
                </a:cxn>
                <a:cxn ang="0">
                  <a:pos x="557" y="1158"/>
                </a:cxn>
                <a:cxn ang="0">
                  <a:pos x="260" y="1197"/>
                </a:cxn>
              </a:cxnLst>
              <a:rect l="0" t="0" r="r" b="b"/>
              <a:pathLst>
                <a:path w="816" h="1197">
                  <a:moveTo>
                    <a:pt x="260" y="1197"/>
                  </a:moveTo>
                  <a:lnTo>
                    <a:pt x="254" y="862"/>
                  </a:lnTo>
                  <a:lnTo>
                    <a:pt x="0" y="891"/>
                  </a:lnTo>
                  <a:lnTo>
                    <a:pt x="381" y="0"/>
                  </a:lnTo>
                  <a:lnTo>
                    <a:pt x="816" y="763"/>
                  </a:lnTo>
                  <a:lnTo>
                    <a:pt x="561" y="821"/>
                  </a:lnTo>
                  <a:lnTo>
                    <a:pt x="557" y="1158"/>
                  </a:lnTo>
                  <a:lnTo>
                    <a:pt x="260" y="1197"/>
                  </a:lnTo>
                  <a:close/>
                </a:path>
              </a:pathLst>
            </a:custGeom>
            <a:grpFill/>
            <a:ln w="9525" cap="flat" cmpd="sng">
              <a:solidFill>
                <a:schemeClr val="accent3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endParaRPr lang="ru-RU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grpSp>
          <p:nvGrpSpPr>
            <p:cNvPr id="3" name="Group 113"/>
            <p:cNvGrpSpPr>
              <a:grpSpLocks/>
            </p:cNvGrpSpPr>
            <p:nvPr/>
          </p:nvGrpSpPr>
          <p:grpSpPr bwMode="auto">
            <a:xfrm>
              <a:off x="1998" y="3825"/>
              <a:ext cx="3314" cy="351"/>
              <a:chOff x="1998" y="3825"/>
              <a:chExt cx="3314" cy="351"/>
            </a:xfrm>
            <a:grpFill/>
          </p:grpSpPr>
          <p:sp>
            <p:nvSpPr>
              <p:cNvPr id="25" name="AutoShape 110"/>
              <p:cNvSpPr>
                <a:spLocks noChangeArrowheads="1"/>
              </p:cNvSpPr>
              <p:nvPr/>
            </p:nvSpPr>
            <p:spPr bwMode="auto">
              <a:xfrm rot="-4999167">
                <a:off x="3427" y="2396"/>
                <a:ext cx="227" cy="3085"/>
              </a:xfrm>
              <a:prstGeom prst="upArrow">
                <a:avLst>
                  <a:gd name="adj1" fmla="val 51546"/>
                  <a:gd name="adj2" fmla="val 92741"/>
                </a:avLst>
              </a:prstGeom>
              <a:grpFill/>
              <a:ln w="9525">
                <a:solidFill>
                  <a:schemeClr val="accent3">
                    <a:lumMod val="40000"/>
                    <a:lumOff val="60000"/>
                  </a:schemeClr>
                </a:solidFill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endParaRPr lang="ru-RU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6" name="Freeform 112"/>
              <p:cNvSpPr>
                <a:spLocks/>
              </p:cNvSpPr>
              <p:nvPr/>
            </p:nvSpPr>
            <p:spPr bwMode="auto">
              <a:xfrm>
                <a:off x="5061" y="4015"/>
                <a:ext cx="251" cy="161"/>
              </a:xfrm>
              <a:custGeom>
                <a:avLst/>
                <a:gdLst/>
                <a:ahLst/>
                <a:cxnLst>
                  <a:cxn ang="0">
                    <a:pos x="251" y="103"/>
                  </a:cxn>
                  <a:cxn ang="0">
                    <a:pos x="0" y="161"/>
                  </a:cxn>
                  <a:cxn ang="0">
                    <a:pos x="18" y="44"/>
                  </a:cxn>
                  <a:cxn ang="0">
                    <a:pos x="250" y="0"/>
                  </a:cxn>
                  <a:cxn ang="0">
                    <a:pos x="251" y="103"/>
                  </a:cxn>
                </a:cxnLst>
                <a:rect l="0" t="0" r="r" b="b"/>
                <a:pathLst>
                  <a:path w="251" h="161">
                    <a:moveTo>
                      <a:pt x="251" y="103"/>
                    </a:moveTo>
                    <a:lnTo>
                      <a:pt x="0" y="161"/>
                    </a:lnTo>
                    <a:lnTo>
                      <a:pt x="18" y="44"/>
                    </a:lnTo>
                    <a:lnTo>
                      <a:pt x="250" y="0"/>
                    </a:lnTo>
                    <a:lnTo>
                      <a:pt x="251" y="103"/>
                    </a:lnTo>
                    <a:close/>
                  </a:path>
                </a:pathLst>
              </a:custGeom>
              <a:grpFill/>
              <a:ln w="9525">
                <a:solidFill>
                  <a:schemeClr val="accent3">
                    <a:lumMod val="40000"/>
                    <a:lumOff val="60000"/>
                  </a:schemeClr>
                </a:solidFill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/>
              <a:lstStyle/>
              <a:p>
                <a:endParaRPr lang="ru-RU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Новый рисунок (2)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6766"/>
          <a:stretch>
            <a:fillRect/>
          </a:stretch>
        </p:blipFill>
        <p:spPr>
          <a:xfrm>
            <a:off x="857224" y="0"/>
            <a:ext cx="8320701" cy="5134165"/>
          </a:xfrm>
        </p:spPr>
      </p:pic>
    </p:spTree>
    <p:extLst>
      <p:ext uri="{BB962C8B-B14F-4D97-AF65-F5344CB8AC3E}">
        <p14:creationId xmlns="" xmlns:p14="http://schemas.microsoft.com/office/powerpoint/2010/main" val="234623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57158" y="214296"/>
            <a:ext cx="543894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Портфолио учителя</a:t>
            </a:r>
          </a:p>
        </p:txBody>
      </p:sp>
      <p:sp>
        <p:nvSpPr>
          <p:cNvPr id="10" name="Rectangle 103"/>
          <p:cNvSpPr>
            <a:spLocks noChangeArrowheads="1"/>
          </p:cNvSpPr>
          <p:nvPr/>
        </p:nvSpPr>
        <p:spPr bwMode="auto">
          <a:xfrm>
            <a:off x="214282" y="1071552"/>
            <a:ext cx="621510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800" i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Цель:</a:t>
            </a:r>
          </a:p>
          <a:p>
            <a:pPr algn="ctr" eaLnBrk="0" hangingPunct="0"/>
            <a:endParaRPr lang="ru-RU" sz="2800" i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  <a:p>
            <a:pPr algn="ctr" eaLnBrk="0" hangingPunct="0"/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Проанализировать и </a:t>
            </a:r>
            <a:endParaRPr lang="ru-RU" sz="2800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  <a:p>
            <a:pPr algn="ctr" eaLnBrk="0" hangingPunct="0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представить значимые </a:t>
            </a:r>
          </a:p>
          <a:p>
            <a:pPr algn="ctr" eaLnBrk="0" hangingPunct="0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профессиональные результаты, </a:t>
            </a:r>
          </a:p>
          <a:p>
            <a:pPr algn="ctr" eaLnBrk="0" hangingPunct="0"/>
            <a:r>
              <a:rPr lang="ru-RU" sz="28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обеспечить мониторинг профессионального роста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pic>
        <p:nvPicPr>
          <p:cNvPr id="11" name="Picture 2" descr="H:\Images\INCOME\shutterstock_296173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929322" y="1000114"/>
            <a:ext cx="2857520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85720" y="1571618"/>
            <a:ext cx="4057648" cy="6147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/>
            </a:r>
            <a:b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</a:br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Зачем </a:t>
            </a: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веб-портфолио</a:t>
            </a:r>
            <a:b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 </a:t>
            </a:r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учителю?</a:t>
            </a:r>
            <a:r>
              <a:rPr lang="ru-RU" sz="6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/>
            </a:r>
            <a:br>
              <a:rPr lang="ru-RU" sz="6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</a:br>
            <a:endParaRPr lang="ru-RU" sz="4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714876" y="214296"/>
            <a:ext cx="3124200" cy="3829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0" b="1" dirty="0" smtClean="0">
                <a:solidFill>
                  <a:schemeClr val="accent1"/>
                </a:solidFill>
                <a:latin typeface="Century Gothic" pitchFamily="34" charset="0"/>
                <a:ea typeface="+mj-ea"/>
                <a:cs typeface="Arial" pitchFamily="34" charset="0"/>
              </a:rPr>
              <a:t>?</a:t>
            </a:r>
            <a:endParaRPr kumimoji="0" lang="en-US" sz="400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171450"/>
            <a:ext cx="4843466" cy="6147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/>
            </a:r>
            <a:b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</a:b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Зачем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веб-портфолио</a:t>
            </a:r>
            <a:b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</a:b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 </a:t>
            </a: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учителю?</a:t>
            </a: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/>
            </a:r>
            <a:b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</a:br>
            <a:endParaRPr lang="ru-RU" sz="40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1214428"/>
            <a:ext cx="6929486" cy="3516437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Систематизация деятельности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err="1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Самопрезентация</a:t>
            </a:r>
            <a:endParaRPr lang="ru-RU" sz="2400" b="1" dirty="0" smtClean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Аттестация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Стимулирующий фактор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Лицензирование, 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аттестация, аккредитация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ОУ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Профессиональное развитие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pic>
        <p:nvPicPr>
          <p:cNvPr id="5" name="Picture 2" descr="H:\Images\INCOME\shutterstock_279423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08984" y="0"/>
            <a:ext cx="3735016" cy="2500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a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6600" y="3647494"/>
            <a:ext cx="2057400" cy="1496006"/>
          </a:xfrm>
          <a:prstGeom prst="rect">
            <a:avLst/>
          </a:prstGeom>
        </p:spPr>
      </p:pic>
      <p:sp>
        <p:nvSpPr>
          <p:cNvPr id="419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5" y="214296"/>
            <a:ext cx="5832475" cy="58697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Веб-портфолио педагога </a:t>
            </a:r>
            <a:endParaRPr lang="ru-RU" sz="3600" dirty="0" smtClean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41987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04800" y="857250"/>
            <a:ext cx="7429552" cy="3750495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собственный сайт с неограниченным количеством страниц. </a:t>
            </a:r>
          </a:p>
          <a:p>
            <a:pPr eaLnBrk="1" hangingPunct="1"/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красочное представление результатов в разнообразных видах деятельности – учебной, научной, творческой, социальной и других. </a:t>
            </a:r>
          </a:p>
          <a:p>
            <a:pPr eaLnBrk="1" hangingPunct="1"/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набор материалов, демонстрирующих его педагогический опыт, методические достижения, успехи его учеников</a:t>
            </a:r>
            <a:r>
              <a:rPr lang="en-US" sz="26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/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студентов и позволяющих оценить уровень его профессионализма. </a:t>
            </a:r>
            <a:endParaRPr lang="ru-RU" dirty="0" smtClean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облака+П копи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89150" y="0"/>
            <a:ext cx="2154851" cy="1178727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91797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Веб-портфолио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pitchFamily="34" charset="0"/>
              </a:rPr>
              <a:t> педагога</a:t>
            </a:r>
            <a:endParaRPr lang="ru-RU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0" y="928676"/>
            <a:ext cx="9144000" cy="3500462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69850"/>
          </a:sp3d>
        </p:spPr>
        <p:txBody>
          <a:bodyPr/>
          <a:lstStyle/>
          <a:p>
            <a:pPr marL="273050" indent="-273050" algn="l">
              <a:spcBef>
                <a:spcPts val="575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Разработанные лично или с его участием учебные программы, методические разработки занятий, учебно-методические материалы, </a:t>
            </a:r>
          </a:p>
          <a:p>
            <a:pPr marL="273050" indent="-273050" algn="l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Учебно-информационные ресурсы  (текстовые файлы, презентации и фотографии, видео и анимационные ролики, список используемых в учебном процессе электронных образовательных ресурсов, ссылки на информационно-образовательные ресурсы сети Интернет), </a:t>
            </a:r>
          </a:p>
          <a:p>
            <a:pPr marL="273050" indent="-273050" algn="l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Информация о научных и методических работах, список конференций, семинаров, круглых столов, в которых принимал участие педагог, коллекция дипломов, свидетельств и сертификатов о повышении квалификации, личных грамот и грамот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обучаемых.</a:t>
            </a:r>
            <a:endParaRPr lang="ru-RU" sz="2000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  <p:bldP spid="11" grpId="1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:\портфолио\Картинки для портфолио\Знаки\images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0" y="1017985"/>
            <a:ext cx="4857750" cy="412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1"/>
            <a:ext cx="6516688" cy="53578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Технология портфолио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146050" y="4656535"/>
            <a:ext cx="457200" cy="342900"/>
          </a:xfrm>
          <a:prstGeom prst="ellipse">
            <a:avLst/>
          </a:prstGeom>
        </p:spPr>
        <p:txBody>
          <a:bodyPr/>
          <a:lstStyle/>
          <a:p>
            <a:pPr>
              <a:defRPr/>
            </a:pPr>
            <a:fld id="{F1C22D82-7042-45B2-8ECB-CA927B580C15}" type="slidenum">
              <a:rPr lang="ru-RU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>
                <a:defRPr/>
              </a:pPr>
              <a:t>27</a:t>
            </a:fld>
            <a:endParaRPr lang="ru-RU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462" name="Picture 2" descr="H:\портфолио\Картинки для портфолио\Знаки\images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17985"/>
            <a:ext cx="4578350" cy="412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Текст 3"/>
          <p:cNvSpPr txBox="1">
            <a:spLocks/>
          </p:cNvSpPr>
          <p:nvPr/>
        </p:nvSpPr>
        <p:spPr bwMode="auto">
          <a:xfrm>
            <a:off x="4786314" y="2893219"/>
            <a:ext cx="3786187" cy="1928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355600" eaLnBrk="0" hangingPunct="0">
              <a:lnSpc>
                <a:spcPct val="90000"/>
              </a:lnSpc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indent="355600" eaLnBrk="0" hangingPunct="0">
              <a:lnSpc>
                <a:spcPct val="90000"/>
              </a:lnSpc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Создание портфолио класса, школы.</a:t>
            </a:r>
          </a:p>
          <a:p>
            <a:pPr indent="355600" eaLnBrk="0" hangingPunct="0">
              <a:lnSpc>
                <a:spcPct val="90000"/>
              </a:lnSpc>
              <a:spcBef>
                <a:spcPts val="575"/>
              </a:spcBef>
              <a:buClr>
                <a:schemeClr val="accent1"/>
              </a:buClr>
              <a:buSzPct val="85000"/>
              <a:buFont typeface="Wingdings" pitchFamily="2" charset="2"/>
              <a:buChar char="ü"/>
              <a:defRPr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Презентация уровня достижений класса, учебной группы,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школы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0064" y="2839641"/>
            <a:ext cx="3857625" cy="1928813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indent="355600">
              <a:lnSpc>
                <a:spcPct val="90000"/>
              </a:lnSpc>
              <a:buFont typeface="Wingdings" pitchFamily="2" charset="2"/>
              <a:buChar char="ü"/>
              <a:defRPr/>
            </a:pP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indent="355600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Оценка уровня достижений, личностного развития.</a:t>
            </a:r>
          </a:p>
          <a:p>
            <a:pPr indent="355600">
              <a:lnSpc>
                <a:spcPct val="90000"/>
              </a:lnSpc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Создание виртуального «Я» для  общения, обмена опытом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57291" y="2303857"/>
            <a:ext cx="1785949" cy="9233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429256" y="2357436"/>
            <a:ext cx="2571768" cy="9233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</a:t>
            </a:r>
          </a:p>
        </p:txBody>
      </p:sp>
      <p:pic>
        <p:nvPicPr>
          <p:cNvPr id="19467" name="Рисунок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4" y="1017985"/>
            <a:ext cx="3500437" cy="1339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7186"/>
            <a:ext cx="8089557" cy="1188132"/>
          </a:xfrm>
        </p:spPr>
        <p:txBody>
          <a:bodyPr>
            <a:normAutofit fontScale="90000"/>
          </a:bodyPr>
          <a:lstStyle/>
          <a:p>
            <a:pPr marL="0" lvl="8" algn="ctr" eaLnBrk="0" hangingPunct="0"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>Создание сообществ  классов, групп по интересам для: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</a:br>
            <a:endParaRPr lang="ru-RU" sz="3200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928676"/>
            <a:ext cx="9001156" cy="3611562"/>
          </a:xfrm>
        </p:spPr>
        <p:txBody>
          <a:bodyPr>
            <a:normAutofit fontScale="92500" lnSpcReduction="10000"/>
          </a:bodyPr>
          <a:lstStyle/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Общения  и обмена мнениями, участия в форумах.</a:t>
            </a:r>
          </a:p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Размещения  в открытом доступе  творческих работ, контрольных работ, эссе, рефератов с добавлением фото, видео, аудио и прочих материалов. </a:t>
            </a:r>
          </a:p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Совместной работы над документами, наблюдения, обмена  документами. </a:t>
            </a:r>
          </a:p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Издания  сетевых материалов.</a:t>
            </a:r>
          </a:p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Распространения материалов.</a:t>
            </a:r>
          </a:p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Консультации и помощи друзей и педагогов.</a:t>
            </a:r>
          </a:p>
          <a:p>
            <a:pPr marL="177800" lvl="8" indent="0">
              <a:buFontTx/>
              <a:buNone/>
              <a:defRPr/>
            </a:pPr>
            <a:endParaRPr lang="ru-RU" sz="1600" b="1" dirty="0" smtClean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  <a:p>
            <a:pPr marL="177800" lvl="8" indent="0">
              <a:buFontTx/>
              <a:buNone/>
              <a:defRPr/>
            </a:pPr>
            <a:r>
              <a:rPr lang="ru-RU" sz="2000" b="1" dirty="0" smtClean="0">
                <a:solidFill>
                  <a:srgbClr val="C00000"/>
                </a:solidFill>
                <a:cs typeface="Arial" pitchFamily="34" charset="0"/>
              </a:rPr>
              <a:t>Оценка представленных материалов, </a:t>
            </a:r>
          </a:p>
          <a:p>
            <a:pPr marL="177800" lvl="8" indent="0">
              <a:buFontTx/>
              <a:buNone/>
              <a:defRPr/>
            </a:pPr>
            <a:r>
              <a:rPr lang="ru-RU" sz="2000" b="1" dirty="0" smtClean="0">
                <a:solidFill>
                  <a:srgbClr val="C00000"/>
                </a:solidFill>
                <a:cs typeface="Arial" pitchFamily="34" charset="0"/>
              </a:rPr>
              <a:t>комментарии. </a:t>
            </a:r>
          </a:p>
          <a:p>
            <a:pPr marL="177800" lvl="8" indent="0">
              <a:buFontTx/>
              <a:buNone/>
              <a:defRPr/>
            </a:pPr>
            <a:r>
              <a:rPr lang="ru-RU" sz="2000" b="1" dirty="0" smtClean="0">
                <a:solidFill>
                  <a:srgbClr val="C00000"/>
                </a:solidFill>
                <a:cs typeface="Arial" pitchFamily="34" charset="0"/>
              </a:rPr>
              <a:t>Рефлексия и антиципация. </a:t>
            </a:r>
            <a:endParaRPr lang="ru-RU" b="1" dirty="0">
              <a:solidFill>
                <a:srgbClr val="C00000"/>
              </a:solidFill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189" y="0"/>
            <a:ext cx="7705725" cy="917972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Достоинства 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веб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2.0.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" y="400050"/>
            <a:ext cx="8424863" cy="485775"/>
          </a:xfrm>
        </p:spPr>
        <p:txBody>
          <a:bodyPr/>
          <a:lstStyle/>
          <a:p>
            <a:pPr indent="355600" algn="ctr">
              <a:lnSpc>
                <a:spcPct val="90000"/>
              </a:lnSpc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Возможности совместной деятельности:</a:t>
            </a:r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 rot="10800000">
            <a:off x="1728789" y="1134676"/>
            <a:ext cx="3265487" cy="771525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  <a:alpha val="9000"/>
            </a:schemeClr>
          </a:solidFill>
          <a:ln>
            <a:solidFill>
              <a:schemeClr val="bg1">
                <a:alpha val="11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3043" y="1081098"/>
            <a:ext cx="6643733" cy="871538"/>
          </a:xfrm>
          <a:prstGeom prst="rect">
            <a:avLst/>
          </a:prstGeom>
          <a:solidFill>
            <a:srgbClr val="E4E4E4">
              <a:alpha val="35000"/>
            </a:srgbClr>
          </a:solidFill>
          <a:ln>
            <a:solidFill>
              <a:srgbClr val="FBFBFB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     Вовлечение 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обучаемых в  активное дистанционное  взаимодействие друг с другом и преподавателем.   </a:t>
            </a:r>
            <a:endParaRPr lang="ru-RU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350914" y="1033995"/>
            <a:ext cx="1429217" cy="770449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ый треугольник 9"/>
          <p:cNvSpPr/>
          <p:nvPr/>
        </p:nvSpPr>
        <p:spPr>
          <a:xfrm rot="10800000">
            <a:off x="782961" y="1033994"/>
            <a:ext cx="952812" cy="468969"/>
          </a:xfrm>
          <a:prstGeom prst="rtTriangle">
            <a:avLst/>
          </a:prstGeom>
          <a:solidFill>
            <a:srgbClr val="FF0000">
              <a:alpha val="71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anchor="ctr"/>
          <a:lstStyle/>
          <a:p>
            <a:pPr algn="ctr">
              <a:defRPr/>
            </a:pP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араллелограмм 10"/>
          <p:cNvSpPr/>
          <p:nvPr/>
        </p:nvSpPr>
        <p:spPr>
          <a:xfrm>
            <a:off x="782961" y="973142"/>
            <a:ext cx="1943308" cy="971435"/>
          </a:xfrm>
          <a:prstGeom prst="parallelogram">
            <a:avLst>
              <a:gd name="adj" fmla="val 81501"/>
            </a:avLst>
          </a:prstGeom>
          <a:solidFill>
            <a:schemeClr val="accent3">
              <a:lumMod val="75000"/>
              <a:alpha val="9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" y="1243173"/>
            <a:ext cx="1156985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dirty="0">
                <a:ln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3" name="Прямоугольник с одним вырезанным углом 12"/>
          <p:cNvSpPr/>
          <p:nvPr/>
        </p:nvSpPr>
        <p:spPr>
          <a:xfrm rot="10800000">
            <a:off x="3213101" y="3288517"/>
            <a:ext cx="3267075" cy="770334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  <a:alpha val="9000"/>
            </a:schemeClr>
          </a:solidFill>
          <a:ln>
            <a:solidFill>
              <a:schemeClr val="bg1">
                <a:alpha val="11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43213" y="3234939"/>
            <a:ext cx="6049962" cy="870347"/>
          </a:xfrm>
          <a:prstGeom prst="rect">
            <a:avLst/>
          </a:prstGeom>
          <a:solidFill>
            <a:srgbClr val="E4E4E4">
              <a:alpha val="35000"/>
            </a:srgbClr>
          </a:solidFill>
          <a:ln>
            <a:solidFill>
              <a:srgbClr val="FBFBFB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                   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Совместная работа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и наполнение учебного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контента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, проектная деятельность.   </a:t>
            </a:r>
          </a:p>
        </p:txBody>
      </p:sp>
      <p:sp>
        <p:nvSpPr>
          <p:cNvPr id="15" name="Прямоугольник с одним вырезанным углом 14"/>
          <p:cNvSpPr/>
          <p:nvPr/>
        </p:nvSpPr>
        <p:spPr>
          <a:xfrm>
            <a:off x="1643043" y="3228996"/>
            <a:ext cx="1429217" cy="770449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Прямоугольный треугольник 15"/>
          <p:cNvSpPr/>
          <p:nvPr/>
        </p:nvSpPr>
        <p:spPr>
          <a:xfrm rot="10800000">
            <a:off x="2075090" y="3228996"/>
            <a:ext cx="952812" cy="468969"/>
          </a:xfrm>
          <a:prstGeom prst="rtTriangle">
            <a:avLst/>
          </a:prstGeom>
          <a:solidFill>
            <a:srgbClr val="FF0000">
              <a:alpha val="71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anchor="ctr"/>
          <a:lstStyle/>
          <a:p>
            <a:pPr algn="ctr">
              <a:defRPr/>
            </a:pP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Параллелограмм 16"/>
          <p:cNvSpPr/>
          <p:nvPr/>
        </p:nvSpPr>
        <p:spPr>
          <a:xfrm>
            <a:off x="2075090" y="3168144"/>
            <a:ext cx="1943308" cy="971435"/>
          </a:xfrm>
          <a:prstGeom prst="parallelogram">
            <a:avLst>
              <a:gd name="adj" fmla="val 81501"/>
            </a:avLst>
          </a:prstGeom>
          <a:solidFill>
            <a:schemeClr val="accent3">
              <a:lumMod val="75000"/>
              <a:alpha val="9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92130" y="3438174"/>
            <a:ext cx="1156985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dirty="0">
                <a:ln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21" name="Прямоугольник с одним вырезанным углом 20"/>
          <p:cNvSpPr/>
          <p:nvPr/>
        </p:nvSpPr>
        <p:spPr>
          <a:xfrm rot="10800000">
            <a:off x="2411414" y="2160995"/>
            <a:ext cx="3311525" cy="770335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  <a:alpha val="9000"/>
            </a:schemeClr>
          </a:solidFill>
          <a:ln>
            <a:solidFill>
              <a:schemeClr val="bg1">
                <a:alpha val="11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35150" y="2160995"/>
            <a:ext cx="6624638" cy="864394"/>
          </a:xfrm>
          <a:prstGeom prst="rect">
            <a:avLst/>
          </a:prstGeom>
          <a:solidFill>
            <a:srgbClr val="E4E4E4">
              <a:alpha val="35000"/>
            </a:srgbClr>
          </a:solidFill>
          <a:ln>
            <a:solidFill>
              <a:srgbClr val="FBFBFB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                     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Расширение рамок учебного заведения, возможность общения </a:t>
            </a:r>
            <a:endParaRPr lang="ru-RU" sz="2000" b="1" dirty="0" smtClean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  <a:p>
            <a:pPr algn="r">
              <a:defRPr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со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всем миром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23" name="Прямоугольник с одним вырезанным углом 22"/>
          <p:cNvSpPr/>
          <p:nvPr/>
        </p:nvSpPr>
        <p:spPr>
          <a:xfrm>
            <a:off x="1043608" y="2161274"/>
            <a:ext cx="1448886" cy="770449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ый треугольник 23"/>
          <p:cNvSpPr/>
          <p:nvPr/>
        </p:nvSpPr>
        <p:spPr>
          <a:xfrm rot="10800000">
            <a:off x="1475656" y="2161274"/>
            <a:ext cx="965925" cy="468969"/>
          </a:xfrm>
          <a:prstGeom prst="rtTriangle">
            <a:avLst/>
          </a:prstGeom>
          <a:solidFill>
            <a:srgbClr val="FF0000">
              <a:alpha val="71000"/>
            </a:srgb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anchor="ctr"/>
          <a:lstStyle/>
          <a:p>
            <a:pPr algn="ctr">
              <a:defRPr/>
            </a:pP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араллелограмм 24"/>
          <p:cNvSpPr/>
          <p:nvPr/>
        </p:nvSpPr>
        <p:spPr>
          <a:xfrm>
            <a:off x="1475656" y="2053262"/>
            <a:ext cx="1970052" cy="971435"/>
          </a:xfrm>
          <a:prstGeom prst="parallelogram">
            <a:avLst>
              <a:gd name="adj" fmla="val 81501"/>
            </a:avLst>
          </a:prstGeom>
          <a:solidFill>
            <a:schemeClr val="accent3">
              <a:lumMod val="75000"/>
              <a:alpha val="9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92696" y="2370452"/>
            <a:ext cx="1172907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dirty="0">
                <a:ln/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Инструменты цифровой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образовательной среды – портфолио учащегося</a:t>
            </a:r>
            <a:endParaRPr lang="ru-RU" sz="36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Спикер: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Панюкова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Светлана Валерьевна</a:t>
            </a:r>
          </a:p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Д-р </a:t>
            </a:r>
            <a:r>
              <a:rPr lang="ru-RU" sz="2800" dirty="0" err="1" smtClean="0">
                <a:solidFill>
                  <a:schemeClr val="accent4">
                    <a:lumMod val="75000"/>
                  </a:schemeClr>
                </a:solidFill>
              </a:rPr>
              <a:t>пед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. наук, профессор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>
                <a:solidFill>
                  <a:srgbClr val="009242"/>
                </a:solidFill>
              </a:rPr>
              <a:t>9</a:t>
            </a:r>
            <a:r>
              <a:rPr lang="ru-RU" dirty="0" smtClean="0">
                <a:solidFill>
                  <a:srgbClr val="009242"/>
                </a:solidFill>
              </a:rPr>
              <a:t>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1253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28596" y="2357436"/>
            <a:ext cx="4114800" cy="1165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Светлана Валерьевна Панюкова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714876" y="214296"/>
            <a:ext cx="3124200" cy="3829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0" b="1" dirty="0" smtClean="0">
                <a:solidFill>
                  <a:schemeClr val="accent1"/>
                </a:solidFill>
                <a:latin typeface="Century Gothic" pitchFamily="34" charset="0"/>
                <a:ea typeface="+mj-ea"/>
                <a:cs typeface="Arial" pitchFamily="34" charset="0"/>
              </a:rPr>
              <a:t>?</a:t>
            </a:r>
            <a:endParaRPr kumimoji="0" lang="en-US" sz="400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entury Gothic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000876" y="1899030"/>
            <a:ext cx="1676400" cy="16871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0" b="1" dirty="0" smtClean="0">
                <a:solidFill>
                  <a:schemeClr val="accent2"/>
                </a:solidFill>
                <a:latin typeface="Century Gothic" pitchFamily="34" charset="0"/>
                <a:ea typeface="+mj-ea"/>
                <a:cs typeface="Arial" pitchFamily="34" charset="0"/>
              </a:rPr>
              <a:t>?</a:t>
            </a:r>
            <a:endParaRPr kumimoji="0" lang="en-US" sz="20000" b="1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entury Gothic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486276" y="2157396"/>
            <a:ext cx="838200" cy="9715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0" b="1" dirty="0" smtClean="0">
                <a:solidFill>
                  <a:schemeClr val="accent3"/>
                </a:solidFill>
                <a:latin typeface="Century Gothic" pitchFamily="34" charset="0"/>
                <a:ea typeface="+mj-ea"/>
                <a:cs typeface="Arial" pitchFamily="34" charset="0"/>
              </a:rPr>
              <a:t>?</a:t>
            </a:r>
            <a:endParaRPr kumimoji="0" lang="en-US" sz="10000" b="1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entury Gothic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85720" y="571486"/>
            <a:ext cx="4114800" cy="1165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Ваши вопросы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768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 bwMode="auto">
          <a:xfrm>
            <a:off x="1142976" y="1343931"/>
            <a:ext cx="7072362" cy="3518288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>
              <a:solidFill>
                <a:schemeClr val="accent6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1285851" y="1147469"/>
            <a:ext cx="6731525" cy="360045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 dirty="0"/>
          </a:p>
        </p:txBody>
      </p:sp>
      <p:grpSp>
        <p:nvGrpSpPr>
          <p:cNvPr id="2" name="Group 14"/>
          <p:cNvGrpSpPr/>
          <p:nvPr/>
        </p:nvGrpSpPr>
        <p:grpSpPr>
          <a:xfrm>
            <a:off x="642910" y="0"/>
            <a:ext cx="7626677" cy="1645871"/>
            <a:chOff x="1457970" y="1107396"/>
            <a:chExt cx="5857230" cy="1694202"/>
          </a:xfrm>
        </p:grpSpPr>
        <p:sp>
          <p:nvSpPr>
            <p:cNvPr id="3" name="Freeform 45"/>
            <p:cNvSpPr>
              <a:spLocks/>
            </p:cNvSpPr>
            <p:nvPr/>
          </p:nvSpPr>
          <p:spPr bwMode="auto">
            <a:xfrm>
              <a:off x="1457970" y="1107396"/>
              <a:ext cx="5857230" cy="1694202"/>
            </a:xfrm>
            <a:custGeom>
              <a:avLst/>
              <a:gdLst/>
              <a:ahLst/>
              <a:cxnLst>
                <a:cxn ang="0">
                  <a:pos x="1231" y="59"/>
                </a:cxn>
                <a:cxn ang="0">
                  <a:pos x="309" y="59"/>
                </a:cxn>
                <a:cxn ang="0">
                  <a:pos x="177" y="0"/>
                </a:cxn>
                <a:cxn ang="0">
                  <a:pos x="0" y="177"/>
                </a:cxn>
                <a:cxn ang="0">
                  <a:pos x="177" y="355"/>
                </a:cxn>
                <a:cxn ang="0">
                  <a:pos x="309" y="296"/>
                </a:cxn>
                <a:cxn ang="0">
                  <a:pos x="1231" y="296"/>
                </a:cxn>
                <a:cxn ang="0">
                  <a:pos x="1231" y="59"/>
                </a:cxn>
              </a:cxnLst>
              <a:rect l="0" t="0" r="r" b="b"/>
              <a:pathLst>
                <a:path w="1231" h="355">
                  <a:moveTo>
                    <a:pt x="1231" y="59"/>
                  </a:moveTo>
                  <a:cubicBezTo>
                    <a:pt x="309" y="59"/>
                    <a:pt x="309" y="59"/>
                    <a:pt x="309" y="59"/>
                  </a:cubicBezTo>
                  <a:cubicBezTo>
                    <a:pt x="277" y="23"/>
                    <a:pt x="230" y="0"/>
                    <a:pt x="177" y="0"/>
                  </a:cubicBezTo>
                  <a:cubicBezTo>
                    <a:pt x="79" y="0"/>
                    <a:pt x="0" y="80"/>
                    <a:pt x="0" y="177"/>
                  </a:cubicBezTo>
                  <a:cubicBezTo>
                    <a:pt x="0" y="275"/>
                    <a:pt x="79" y="355"/>
                    <a:pt x="177" y="355"/>
                  </a:cubicBezTo>
                  <a:cubicBezTo>
                    <a:pt x="230" y="355"/>
                    <a:pt x="277" y="332"/>
                    <a:pt x="309" y="296"/>
                  </a:cubicBezTo>
                  <a:cubicBezTo>
                    <a:pt x="1231" y="296"/>
                    <a:pt x="1231" y="296"/>
                    <a:pt x="1231" y="296"/>
                  </a:cubicBezTo>
                  <a:lnTo>
                    <a:pt x="1231" y="5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46"/>
            <p:cNvSpPr>
              <a:spLocks/>
            </p:cNvSpPr>
            <p:nvPr/>
          </p:nvSpPr>
          <p:spPr bwMode="auto">
            <a:xfrm>
              <a:off x="1557769" y="1207195"/>
              <a:ext cx="5671890" cy="1475595"/>
            </a:xfrm>
            <a:custGeom>
              <a:avLst/>
              <a:gdLst/>
              <a:ahLst/>
              <a:cxnLst>
                <a:cxn ang="0">
                  <a:pos x="1192" y="57"/>
                </a:cxn>
                <a:cxn ang="0">
                  <a:pos x="275" y="57"/>
                </a:cxn>
                <a:cxn ang="0">
                  <a:pos x="155" y="0"/>
                </a:cxn>
                <a:cxn ang="0">
                  <a:pos x="0" y="155"/>
                </a:cxn>
                <a:cxn ang="0">
                  <a:pos x="155" y="309"/>
                </a:cxn>
                <a:cxn ang="0">
                  <a:pos x="275" y="252"/>
                </a:cxn>
                <a:cxn ang="0">
                  <a:pos x="1192" y="252"/>
                </a:cxn>
                <a:cxn ang="0">
                  <a:pos x="1192" y="57"/>
                </a:cxn>
              </a:cxnLst>
              <a:rect l="0" t="0" r="r" b="b"/>
              <a:pathLst>
                <a:path w="1192" h="309">
                  <a:moveTo>
                    <a:pt x="1192" y="57"/>
                  </a:moveTo>
                  <a:cubicBezTo>
                    <a:pt x="275" y="57"/>
                    <a:pt x="275" y="57"/>
                    <a:pt x="275" y="57"/>
                  </a:cubicBezTo>
                  <a:cubicBezTo>
                    <a:pt x="247" y="22"/>
                    <a:pt x="204" y="0"/>
                    <a:pt x="155" y="0"/>
                  </a:cubicBezTo>
                  <a:cubicBezTo>
                    <a:pt x="70" y="0"/>
                    <a:pt x="0" y="69"/>
                    <a:pt x="0" y="155"/>
                  </a:cubicBezTo>
                  <a:cubicBezTo>
                    <a:pt x="0" y="240"/>
                    <a:pt x="70" y="309"/>
                    <a:pt x="155" y="309"/>
                  </a:cubicBezTo>
                  <a:cubicBezTo>
                    <a:pt x="204" y="309"/>
                    <a:pt x="247" y="287"/>
                    <a:pt x="275" y="252"/>
                  </a:cubicBezTo>
                  <a:cubicBezTo>
                    <a:pt x="1192" y="252"/>
                    <a:pt x="1192" y="252"/>
                    <a:pt x="1192" y="252"/>
                  </a:cubicBezTo>
                  <a:lnTo>
                    <a:pt x="1192" y="5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  <a:headEnd/>
              <a:tailEnd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3714744" y="500048"/>
            <a:ext cx="43881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 в образовании</a:t>
            </a:r>
            <a:endParaRPr lang="en-US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285983" y="1428742"/>
            <a:ext cx="5709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Мобильные технологии, </a:t>
            </a:r>
            <a:r>
              <a:rPr lang="ru-RU" sz="1600" dirty="0" err="1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онлайн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 обучение</a:t>
            </a:r>
            <a:r>
              <a:rPr lang="en-US" sz="16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. </a:t>
            </a:r>
            <a:endParaRPr lang="en-US" sz="1600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285852" y="1785932"/>
            <a:ext cx="65553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Геймификация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: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 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инициатива, творчество, воображение </a:t>
            </a:r>
            <a:endParaRPr lang="en-US" sz="1600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285852" y="2143122"/>
            <a:ext cx="65386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3Д ресурсы,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виртуальная реальность, дополненная реальность. </a:t>
            </a:r>
            <a:endParaRPr lang="en-US" sz="1600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85852" y="2571750"/>
            <a:ext cx="6536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Социальные сети,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друзья, общение, коллективные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менторы, поддержка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.  </a:t>
            </a:r>
            <a:endParaRPr lang="en-US" sz="2400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Oval 60"/>
          <p:cNvSpPr/>
          <p:nvPr/>
        </p:nvSpPr>
        <p:spPr bwMode="auto">
          <a:xfrm>
            <a:off x="928662" y="142858"/>
            <a:ext cx="1428760" cy="1357322"/>
          </a:xfrm>
          <a:prstGeom prst="ellipse">
            <a:avLst/>
          </a:prstGeom>
          <a:blipFill dpi="0" rotWithShape="1">
            <a:blip r:embed="rId4" cstate="print"/>
            <a:srcRect/>
            <a:stretch>
              <a:fillRect t="-14000" b="-8000"/>
            </a:stretch>
          </a:blipFill>
          <a:ln w="9525">
            <a:noFill/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19" name="Rectangle 15"/>
          <p:cNvSpPr/>
          <p:nvPr/>
        </p:nvSpPr>
        <p:spPr>
          <a:xfrm>
            <a:off x="1285852" y="3214692"/>
            <a:ext cx="65818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Образовательные платформы: 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гибкая учебная среда, цифровой дом, смешанное обучение, открытые двери, коммуникативные инструменты, друзья, общение, поддержка, совместное обучение.  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63"/>
          <p:cNvSpPr/>
          <p:nvPr/>
        </p:nvSpPr>
        <p:spPr>
          <a:xfrm>
            <a:off x="1285852" y="4071948"/>
            <a:ext cx="6646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Оценка обучения: </a:t>
            </a:r>
            <a:r>
              <a:rPr lang="ru-RU" sz="1600" dirty="0" smtClean="0">
                <a:solidFill>
                  <a:schemeClr val="bg2">
                    <a:lumMod val="25000"/>
                  </a:schemeClr>
                </a:solidFill>
                <a:cs typeface="Arial" pitchFamily="34" charset="0"/>
              </a:rPr>
              <a:t>формирующая оценка, открытость, прозрачность, объективность.</a:t>
            </a:r>
            <a:endParaRPr lang="en-US" sz="1600" dirty="0">
              <a:solidFill>
                <a:schemeClr val="bg2">
                  <a:lumMod val="25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57158" y="1500180"/>
            <a:ext cx="5500726" cy="261462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rgbClr val="303C18"/>
                </a:solidFill>
                <a:cs typeface="Calibri" pitchFamily="34" charset="0"/>
              </a:rPr>
              <a:t>Какие инструменты и </a:t>
            </a:r>
            <a:r>
              <a:rPr lang="ru-RU" sz="2000" dirty="0">
                <a:solidFill>
                  <a:srgbClr val="303C18"/>
                </a:solidFill>
                <a:cs typeface="Calibri" pitchFamily="34" charset="0"/>
              </a:rPr>
              <a:t>технологии ведут к преобразованию образовательной </a:t>
            </a:r>
            <a:r>
              <a:rPr lang="ru-RU" sz="2000" dirty="0" smtClean="0">
                <a:solidFill>
                  <a:srgbClr val="303C18"/>
                </a:solidFill>
                <a:cs typeface="Calibri" pitchFamily="34" charset="0"/>
              </a:rPr>
              <a:t>среды? </a:t>
            </a:r>
            <a:endParaRPr lang="ru-RU" sz="2000" dirty="0" smtClean="0">
              <a:solidFill>
                <a:srgbClr val="303C18"/>
              </a:solidFill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000" dirty="0" smtClean="0">
                <a:solidFill>
                  <a:srgbClr val="303C18"/>
                </a:solidFill>
                <a:cs typeface="Calibri" pitchFamily="34" charset="0"/>
              </a:rPr>
              <a:t>Как использовать новые сервисы </a:t>
            </a:r>
            <a:r>
              <a:rPr lang="ru-RU" sz="2000" dirty="0">
                <a:solidFill>
                  <a:srgbClr val="303C18"/>
                </a:solidFill>
                <a:cs typeface="Calibri" pitchFamily="34" charset="0"/>
              </a:rPr>
              <a:t>для дистанционного обучения и общения, ведения онлайн портфолио, размещения методических разработок и научных </a:t>
            </a:r>
            <a:r>
              <a:rPr lang="ru-RU" sz="2000" dirty="0" smtClean="0">
                <a:solidFill>
                  <a:srgbClr val="303C18"/>
                </a:solidFill>
                <a:cs typeface="Calibri" pitchFamily="34" charset="0"/>
              </a:rPr>
              <a:t>публикаций</a:t>
            </a:r>
            <a:r>
              <a:rPr lang="ru-RU" sz="2000" dirty="0" smtClean="0">
                <a:solidFill>
                  <a:srgbClr val="303C18"/>
                </a:solidFill>
                <a:cs typeface="Calibri" pitchFamily="34" charset="0"/>
              </a:rPr>
              <a:t>?</a:t>
            </a:r>
            <a:endParaRPr lang="ru-RU" altLang="ru-RU" sz="2000" dirty="0">
              <a:cs typeface="Calibri" pitchFamily="34" charset="0"/>
            </a:endParaRPr>
          </a:p>
        </p:txBody>
      </p:sp>
      <p:sp>
        <p:nvSpPr>
          <p:cNvPr id="4" name="Text Box 45"/>
          <p:cNvSpPr txBox="1">
            <a:spLocks noChangeArrowheads="1"/>
          </p:cNvSpPr>
          <p:nvPr/>
        </p:nvSpPr>
        <p:spPr bwMode="auto">
          <a:xfrm>
            <a:off x="285720" y="214296"/>
            <a:ext cx="764386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tint val="72941"/>
                        <a:invGamma/>
                        <a:alpha val="39999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ko-KR" sz="2800" b="1" dirty="0" smtClean="0">
                <a:solidFill>
                  <a:srgbClr val="C00000"/>
                </a:solidFill>
                <a:ea typeface="굴림" panose="020B0600000101010101" pitchFamily="34" charset="-127"/>
                <a:cs typeface="Calibri" pitchFamily="34" charset="0"/>
              </a:rPr>
              <a:t>Приглашаем к обсуждению проблем и возможностей их решения!</a:t>
            </a:r>
            <a:endParaRPr lang="en-US" altLang="ko-KR" sz="2000" b="1" dirty="0">
              <a:solidFill>
                <a:srgbClr val="C00000"/>
              </a:solidFill>
              <a:ea typeface="굴림" panose="020B0600000101010101" pitchFamily="34" charset="-127"/>
              <a:cs typeface="Calibri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pic>
        <p:nvPicPr>
          <p:cNvPr id="7" name="Picture 2" descr="H:\Images\INCOME\shutterstock_273711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72198" y="1626548"/>
            <a:ext cx="3071802" cy="3516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>
                <a:solidFill>
                  <a:srgbClr val="009242"/>
                </a:solidFill>
              </a:rPr>
              <a:t>9</a:t>
            </a:r>
            <a:r>
              <a:rPr lang="ru-RU" dirty="0" smtClean="0">
                <a:solidFill>
                  <a:srgbClr val="009242"/>
                </a:solidFill>
              </a:rPr>
              <a:t> ноября 2018 г.</a:t>
            </a:r>
          </a:p>
          <a:p>
            <a:endParaRPr lang="ru-RU" dirty="0"/>
          </a:p>
        </p:txBody>
      </p:sp>
      <p:pic>
        <p:nvPicPr>
          <p:cNvPr id="8" name="Рисунок 7" descr="21st_century_classroom копия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686" y="0"/>
            <a:ext cx="5888314" cy="4357699"/>
          </a:xfrm>
          <a:prstGeom prst="rect">
            <a:avLst/>
          </a:prstGeom>
        </p:spPr>
      </p:pic>
      <p:sp>
        <p:nvSpPr>
          <p:cNvPr id="10" name="Text Box 45"/>
          <p:cNvSpPr txBox="1">
            <a:spLocks noChangeArrowheads="1"/>
          </p:cNvSpPr>
          <p:nvPr/>
        </p:nvSpPr>
        <p:spPr bwMode="auto">
          <a:xfrm>
            <a:off x="0" y="357172"/>
            <a:ext cx="292895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tint val="72941"/>
                        <a:invGamma/>
                        <a:alpha val="39999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ko-KR" sz="2800" b="1" dirty="0" smtClean="0">
                <a:solidFill>
                  <a:srgbClr val="C00000"/>
                </a:solidFill>
                <a:ea typeface="굴림" panose="020B0600000101010101" pitchFamily="34" charset="-127"/>
                <a:cs typeface="Calibri" pitchFamily="34" charset="0"/>
              </a:rPr>
              <a:t>Цифровые трансформации в классной комнате 21 века</a:t>
            </a:r>
            <a:endParaRPr lang="en-US" altLang="ko-KR" sz="2000" b="1" dirty="0">
              <a:solidFill>
                <a:srgbClr val="C00000"/>
              </a:solidFill>
              <a:ea typeface="굴림" panose="020B0600000101010101" pitchFamily="34" charset="-127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253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35" name="Elbow Connector 5134"/>
          <p:cNvCxnSpPr/>
          <p:nvPr/>
        </p:nvCxnSpPr>
        <p:spPr>
          <a:xfrm flipV="1">
            <a:off x="4343400" y="1176492"/>
            <a:ext cx="1447800" cy="908686"/>
          </a:xfrm>
          <a:prstGeom prst="bentConnector3">
            <a:avLst>
              <a:gd name="adj1" fmla="val 42105"/>
            </a:avLst>
          </a:prstGeom>
          <a:ln>
            <a:solidFill>
              <a:srgbClr val="414141"/>
            </a:solidFill>
            <a:tailEnd type="triangle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137888" y="3357563"/>
            <a:ext cx="757712" cy="0"/>
          </a:xfrm>
          <a:prstGeom prst="straightConnector1">
            <a:avLst/>
          </a:prstGeom>
          <a:ln>
            <a:solidFill>
              <a:srgbClr val="303030"/>
            </a:solidFill>
            <a:headEnd type="triangl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4191000" y="1343025"/>
            <a:ext cx="0" cy="800100"/>
          </a:xfrm>
          <a:prstGeom prst="straightConnector1">
            <a:avLst/>
          </a:prstGeom>
          <a:ln>
            <a:solidFill>
              <a:srgbClr val="303030"/>
            </a:solidFill>
            <a:headEnd type="triangl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5914077" y="3461814"/>
            <a:ext cx="757712" cy="0"/>
          </a:xfrm>
          <a:prstGeom prst="straightConnector1">
            <a:avLst/>
          </a:prstGeom>
          <a:ln>
            <a:solidFill>
              <a:srgbClr val="303030"/>
            </a:solidFill>
            <a:headEnd type="triangl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64"/>
          <p:cNvSpPr>
            <a:spLocks noChangeArrowheads="1"/>
          </p:cNvSpPr>
          <p:nvPr/>
        </p:nvSpPr>
        <p:spPr bwMode="gray">
          <a:xfrm>
            <a:off x="952500" y="105829"/>
            <a:ext cx="7239000" cy="457200"/>
          </a:xfrm>
          <a:prstGeom prst="roundRect">
            <a:avLst>
              <a:gd name="adj" fmla="val 0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b="1" dirty="0" smtClean="0">
                <a:solidFill>
                  <a:schemeClr val="accent3">
                    <a:lumMod val="50000"/>
                  </a:schemeClr>
                </a:solidFill>
                <a:ea typeface="Segoe UI" pitchFamily="34" charset="0"/>
                <a:cs typeface="Segoe UI" pitchFamily="34" charset="0"/>
              </a:rPr>
              <a:t>Информационно-образовательная среда </a:t>
            </a:r>
            <a:endParaRPr lang="en-US" sz="3400" b="1" dirty="0" smtClean="0">
              <a:solidFill>
                <a:schemeClr val="accent3">
                  <a:lumMod val="50000"/>
                </a:schemeClr>
              </a:soli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-695325" y="1185863"/>
            <a:ext cx="10323760" cy="4686300"/>
            <a:chOff x="-695325" y="1581150"/>
            <a:chExt cx="10323760" cy="6248400"/>
          </a:xfrm>
        </p:grpSpPr>
        <p:grpSp>
          <p:nvGrpSpPr>
            <p:cNvPr id="4" name="Group 5127"/>
            <p:cNvGrpSpPr/>
            <p:nvPr/>
          </p:nvGrpSpPr>
          <p:grpSpPr>
            <a:xfrm>
              <a:off x="5299830" y="5221482"/>
              <a:ext cx="3054559" cy="2555422"/>
              <a:chOff x="5415095" y="5307177"/>
              <a:chExt cx="3115317" cy="2539807"/>
            </a:xfrm>
            <a:solidFill>
              <a:srgbClr val="434343"/>
            </a:solidFill>
          </p:grpSpPr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 rot="954382">
                <a:off x="5415095" y="5307177"/>
                <a:ext cx="2023581" cy="1628668"/>
              </a:xfrm>
              <a:custGeom>
                <a:avLst/>
                <a:gdLst>
                  <a:gd name="T0" fmla="*/ 204 w 226"/>
                  <a:gd name="T1" fmla="*/ 182 h 182"/>
                  <a:gd name="T2" fmla="*/ 38 w 226"/>
                  <a:gd name="T3" fmla="*/ 153 h 182"/>
                  <a:gd name="T4" fmla="*/ 20 w 226"/>
                  <a:gd name="T5" fmla="*/ 125 h 182"/>
                  <a:gd name="T6" fmla="*/ 3 w 226"/>
                  <a:gd name="T7" fmla="*/ 74 h 182"/>
                  <a:gd name="T8" fmla="*/ 6 w 226"/>
                  <a:gd name="T9" fmla="*/ 6 h 182"/>
                  <a:gd name="T10" fmla="*/ 165 w 226"/>
                  <a:gd name="T11" fmla="*/ 63 h 182"/>
                  <a:gd name="T12" fmla="*/ 226 w 226"/>
                  <a:gd name="T13" fmla="*/ 92 h 182"/>
                  <a:gd name="T14" fmla="*/ 204 w 226"/>
                  <a:gd name="T15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6" h="182">
                    <a:moveTo>
                      <a:pt x="204" y="182"/>
                    </a:moveTo>
                    <a:cubicBezTo>
                      <a:pt x="193" y="182"/>
                      <a:pt x="41" y="155"/>
                      <a:pt x="38" y="153"/>
                    </a:cubicBezTo>
                    <a:cubicBezTo>
                      <a:pt x="35" y="151"/>
                      <a:pt x="23" y="134"/>
                      <a:pt x="20" y="125"/>
                    </a:cubicBezTo>
                    <a:cubicBezTo>
                      <a:pt x="17" y="117"/>
                      <a:pt x="3" y="86"/>
                      <a:pt x="3" y="74"/>
                    </a:cubicBezTo>
                    <a:cubicBezTo>
                      <a:pt x="3" y="61"/>
                      <a:pt x="0" y="12"/>
                      <a:pt x="6" y="6"/>
                    </a:cubicBezTo>
                    <a:cubicBezTo>
                      <a:pt x="12" y="0"/>
                      <a:pt x="88" y="81"/>
                      <a:pt x="165" y="63"/>
                    </a:cubicBezTo>
                    <a:cubicBezTo>
                      <a:pt x="205" y="75"/>
                      <a:pt x="226" y="92"/>
                      <a:pt x="226" y="92"/>
                    </a:cubicBezTo>
                    <a:lnTo>
                      <a:pt x="204" y="1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25" name="Freeform 35"/>
              <p:cNvSpPr>
                <a:spLocks/>
              </p:cNvSpPr>
              <p:nvPr/>
            </p:nvSpPr>
            <p:spPr bwMode="auto">
              <a:xfrm rot="1375553">
                <a:off x="6514713" y="6334550"/>
                <a:ext cx="2015699" cy="1512434"/>
              </a:xfrm>
              <a:custGeom>
                <a:avLst/>
                <a:gdLst>
                  <a:gd name="T0" fmla="*/ 45 w 154"/>
                  <a:gd name="T1" fmla="*/ 0 h 169"/>
                  <a:gd name="T2" fmla="*/ 0 w 154"/>
                  <a:gd name="T3" fmla="*/ 130 h 169"/>
                  <a:gd name="T4" fmla="*/ 105 w 154"/>
                  <a:gd name="T5" fmla="*/ 169 h 169"/>
                  <a:gd name="T6" fmla="*/ 154 w 154"/>
                  <a:gd name="T7" fmla="*/ 35 h 169"/>
                  <a:gd name="T8" fmla="*/ 45 w 154"/>
                  <a:gd name="T9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169">
                    <a:moveTo>
                      <a:pt x="45" y="0"/>
                    </a:moveTo>
                    <a:cubicBezTo>
                      <a:pt x="37" y="17"/>
                      <a:pt x="0" y="130"/>
                      <a:pt x="0" y="130"/>
                    </a:cubicBezTo>
                    <a:cubicBezTo>
                      <a:pt x="105" y="169"/>
                      <a:pt x="105" y="169"/>
                      <a:pt x="105" y="169"/>
                    </a:cubicBezTo>
                    <a:cubicBezTo>
                      <a:pt x="154" y="35"/>
                      <a:pt x="154" y="35"/>
                      <a:pt x="154" y="35"/>
                    </a:cubicBezTo>
                    <a:lnTo>
                      <a:pt x="4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-695325" y="1581150"/>
              <a:ext cx="4210438" cy="2145120"/>
            </a:xfrm>
            <a:custGeom>
              <a:avLst/>
              <a:gdLst>
                <a:gd name="T0" fmla="*/ 0 w 423"/>
                <a:gd name="T1" fmla="*/ 0 h 210"/>
                <a:gd name="T2" fmla="*/ 193 w 423"/>
                <a:gd name="T3" fmla="*/ 31 h 210"/>
                <a:gd name="T4" fmla="*/ 191 w 423"/>
                <a:gd name="T5" fmla="*/ 35 h 210"/>
                <a:gd name="T6" fmla="*/ 281 w 423"/>
                <a:gd name="T7" fmla="*/ 49 h 210"/>
                <a:gd name="T8" fmla="*/ 350 w 423"/>
                <a:gd name="T9" fmla="*/ 59 h 210"/>
                <a:gd name="T10" fmla="*/ 375 w 423"/>
                <a:gd name="T11" fmla="*/ 73 h 210"/>
                <a:gd name="T12" fmla="*/ 416 w 423"/>
                <a:gd name="T13" fmla="*/ 109 h 210"/>
                <a:gd name="T14" fmla="*/ 416 w 423"/>
                <a:gd name="T15" fmla="*/ 181 h 210"/>
                <a:gd name="T16" fmla="*/ 403 w 423"/>
                <a:gd name="T17" fmla="*/ 184 h 210"/>
                <a:gd name="T18" fmla="*/ 393 w 423"/>
                <a:gd name="T19" fmla="*/ 142 h 210"/>
                <a:gd name="T20" fmla="*/ 380 w 423"/>
                <a:gd name="T21" fmla="*/ 179 h 210"/>
                <a:gd name="T22" fmla="*/ 372 w 423"/>
                <a:gd name="T23" fmla="*/ 180 h 210"/>
                <a:gd name="T24" fmla="*/ 357 w 423"/>
                <a:gd name="T25" fmla="*/ 201 h 210"/>
                <a:gd name="T26" fmla="*/ 337 w 423"/>
                <a:gd name="T27" fmla="*/ 204 h 210"/>
                <a:gd name="T28" fmla="*/ 327 w 423"/>
                <a:gd name="T29" fmla="*/ 210 h 210"/>
                <a:gd name="T30" fmla="*/ 317 w 423"/>
                <a:gd name="T31" fmla="*/ 201 h 210"/>
                <a:gd name="T32" fmla="*/ 322 w 423"/>
                <a:gd name="T33" fmla="*/ 192 h 210"/>
                <a:gd name="T34" fmla="*/ 324 w 423"/>
                <a:gd name="T35" fmla="*/ 183 h 210"/>
                <a:gd name="T36" fmla="*/ 312 w 423"/>
                <a:gd name="T37" fmla="*/ 165 h 210"/>
                <a:gd name="T38" fmla="*/ 287 w 423"/>
                <a:gd name="T39" fmla="*/ 156 h 210"/>
                <a:gd name="T40" fmla="*/ 219 w 423"/>
                <a:gd name="T41" fmla="*/ 135 h 210"/>
                <a:gd name="T42" fmla="*/ 199 w 423"/>
                <a:gd name="T43" fmla="*/ 122 h 210"/>
                <a:gd name="T44" fmla="*/ 186 w 423"/>
                <a:gd name="T45" fmla="*/ 123 h 210"/>
                <a:gd name="T46" fmla="*/ 167 w 423"/>
                <a:gd name="T47" fmla="*/ 142 h 210"/>
                <a:gd name="T48" fmla="*/ 14 w 423"/>
                <a:gd name="T49" fmla="*/ 123 h 210"/>
                <a:gd name="T50" fmla="*/ 0 w 423"/>
                <a:gd name="T51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3" h="210">
                  <a:moveTo>
                    <a:pt x="0" y="0"/>
                  </a:moveTo>
                  <a:cubicBezTo>
                    <a:pt x="193" y="31"/>
                    <a:pt x="193" y="31"/>
                    <a:pt x="193" y="31"/>
                  </a:cubicBezTo>
                  <a:cubicBezTo>
                    <a:pt x="191" y="35"/>
                    <a:pt x="191" y="35"/>
                    <a:pt x="191" y="35"/>
                  </a:cubicBezTo>
                  <a:cubicBezTo>
                    <a:pt x="191" y="35"/>
                    <a:pt x="274" y="48"/>
                    <a:pt x="281" y="49"/>
                  </a:cubicBezTo>
                  <a:cubicBezTo>
                    <a:pt x="289" y="51"/>
                    <a:pt x="339" y="56"/>
                    <a:pt x="350" y="59"/>
                  </a:cubicBezTo>
                  <a:cubicBezTo>
                    <a:pt x="361" y="63"/>
                    <a:pt x="370" y="71"/>
                    <a:pt x="375" y="73"/>
                  </a:cubicBezTo>
                  <a:cubicBezTo>
                    <a:pt x="380" y="76"/>
                    <a:pt x="408" y="95"/>
                    <a:pt x="416" y="109"/>
                  </a:cubicBezTo>
                  <a:cubicBezTo>
                    <a:pt x="423" y="123"/>
                    <a:pt x="420" y="176"/>
                    <a:pt x="416" y="181"/>
                  </a:cubicBezTo>
                  <a:cubicBezTo>
                    <a:pt x="411" y="186"/>
                    <a:pt x="405" y="187"/>
                    <a:pt x="403" y="184"/>
                  </a:cubicBezTo>
                  <a:cubicBezTo>
                    <a:pt x="402" y="181"/>
                    <a:pt x="393" y="142"/>
                    <a:pt x="393" y="142"/>
                  </a:cubicBezTo>
                  <a:cubicBezTo>
                    <a:pt x="393" y="142"/>
                    <a:pt x="394" y="176"/>
                    <a:pt x="380" y="179"/>
                  </a:cubicBezTo>
                  <a:cubicBezTo>
                    <a:pt x="372" y="180"/>
                    <a:pt x="372" y="180"/>
                    <a:pt x="372" y="180"/>
                  </a:cubicBezTo>
                  <a:cubicBezTo>
                    <a:pt x="372" y="180"/>
                    <a:pt x="365" y="200"/>
                    <a:pt x="357" y="201"/>
                  </a:cubicBezTo>
                  <a:cubicBezTo>
                    <a:pt x="349" y="203"/>
                    <a:pt x="337" y="204"/>
                    <a:pt x="337" y="204"/>
                  </a:cubicBezTo>
                  <a:cubicBezTo>
                    <a:pt x="327" y="210"/>
                    <a:pt x="327" y="210"/>
                    <a:pt x="327" y="210"/>
                  </a:cubicBezTo>
                  <a:cubicBezTo>
                    <a:pt x="327" y="210"/>
                    <a:pt x="316" y="209"/>
                    <a:pt x="317" y="201"/>
                  </a:cubicBezTo>
                  <a:cubicBezTo>
                    <a:pt x="318" y="193"/>
                    <a:pt x="322" y="193"/>
                    <a:pt x="322" y="192"/>
                  </a:cubicBezTo>
                  <a:cubicBezTo>
                    <a:pt x="323" y="190"/>
                    <a:pt x="324" y="183"/>
                    <a:pt x="324" y="183"/>
                  </a:cubicBezTo>
                  <a:cubicBezTo>
                    <a:pt x="324" y="183"/>
                    <a:pt x="314" y="176"/>
                    <a:pt x="312" y="165"/>
                  </a:cubicBezTo>
                  <a:cubicBezTo>
                    <a:pt x="299" y="163"/>
                    <a:pt x="289" y="156"/>
                    <a:pt x="287" y="156"/>
                  </a:cubicBezTo>
                  <a:cubicBezTo>
                    <a:pt x="284" y="156"/>
                    <a:pt x="226" y="142"/>
                    <a:pt x="219" y="135"/>
                  </a:cubicBezTo>
                  <a:cubicBezTo>
                    <a:pt x="212" y="129"/>
                    <a:pt x="204" y="124"/>
                    <a:pt x="199" y="122"/>
                  </a:cubicBezTo>
                  <a:cubicBezTo>
                    <a:pt x="194" y="121"/>
                    <a:pt x="186" y="123"/>
                    <a:pt x="186" y="123"/>
                  </a:cubicBezTo>
                  <a:cubicBezTo>
                    <a:pt x="186" y="123"/>
                    <a:pt x="173" y="146"/>
                    <a:pt x="167" y="142"/>
                  </a:cubicBezTo>
                  <a:cubicBezTo>
                    <a:pt x="14" y="123"/>
                    <a:pt x="14" y="123"/>
                    <a:pt x="14" y="1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rot="21203124">
              <a:off x="1283035" y="4857049"/>
              <a:ext cx="2737952" cy="2972501"/>
            </a:xfrm>
            <a:custGeom>
              <a:avLst/>
              <a:gdLst>
                <a:gd name="T0" fmla="*/ 72 w 275"/>
                <a:gd name="T1" fmla="*/ 291 h 291"/>
                <a:gd name="T2" fmla="*/ 121 w 275"/>
                <a:gd name="T3" fmla="*/ 233 h 291"/>
                <a:gd name="T4" fmla="*/ 119 w 275"/>
                <a:gd name="T5" fmla="*/ 219 h 291"/>
                <a:gd name="T6" fmla="*/ 162 w 275"/>
                <a:gd name="T7" fmla="*/ 190 h 291"/>
                <a:gd name="T8" fmla="*/ 247 w 275"/>
                <a:gd name="T9" fmla="*/ 143 h 291"/>
                <a:gd name="T10" fmla="*/ 262 w 275"/>
                <a:gd name="T11" fmla="*/ 105 h 291"/>
                <a:gd name="T12" fmla="*/ 273 w 275"/>
                <a:gd name="T13" fmla="*/ 58 h 291"/>
                <a:gd name="T14" fmla="*/ 264 w 275"/>
                <a:gd name="T15" fmla="*/ 1 h 291"/>
                <a:gd name="T16" fmla="*/ 238 w 275"/>
                <a:gd name="T17" fmla="*/ 17 h 291"/>
                <a:gd name="T18" fmla="*/ 225 w 275"/>
                <a:gd name="T19" fmla="*/ 65 h 291"/>
                <a:gd name="T20" fmla="*/ 212 w 275"/>
                <a:gd name="T21" fmla="*/ 72 h 291"/>
                <a:gd name="T22" fmla="*/ 166 w 275"/>
                <a:gd name="T23" fmla="*/ 47 h 291"/>
                <a:gd name="T24" fmla="*/ 131 w 275"/>
                <a:gd name="T25" fmla="*/ 69 h 291"/>
                <a:gd name="T26" fmla="*/ 67 w 275"/>
                <a:gd name="T27" fmla="*/ 147 h 291"/>
                <a:gd name="T28" fmla="*/ 59 w 275"/>
                <a:gd name="T29" fmla="*/ 147 h 291"/>
                <a:gd name="T30" fmla="*/ 0 w 275"/>
                <a:gd name="T31" fmla="*/ 197 h 291"/>
                <a:gd name="T32" fmla="*/ 72 w 275"/>
                <a:gd name="T33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5" h="291">
                  <a:moveTo>
                    <a:pt x="72" y="291"/>
                  </a:moveTo>
                  <a:cubicBezTo>
                    <a:pt x="121" y="233"/>
                    <a:pt x="121" y="233"/>
                    <a:pt x="121" y="233"/>
                  </a:cubicBezTo>
                  <a:cubicBezTo>
                    <a:pt x="121" y="233"/>
                    <a:pt x="121" y="222"/>
                    <a:pt x="119" y="219"/>
                  </a:cubicBezTo>
                  <a:cubicBezTo>
                    <a:pt x="119" y="219"/>
                    <a:pt x="152" y="196"/>
                    <a:pt x="162" y="190"/>
                  </a:cubicBezTo>
                  <a:cubicBezTo>
                    <a:pt x="171" y="185"/>
                    <a:pt x="243" y="148"/>
                    <a:pt x="247" y="143"/>
                  </a:cubicBezTo>
                  <a:cubicBezTo>
                    <a:pt x="251" y="139"/>
                    <a:pt x="257" y="113"/>
                    <a:pt x="262" y="105"/>
                  </a:cubicBezTo>
                  <a:cubicBezTo>
                    <a:pt x="267" y="97"/>
                    <a:pt x="272" y="69"/>
                    <a:pt x="273" y="58"/>
                  </a:cubicBezTo>
                  <a:cubicBezTo>
                    <a:pt x="275" y="47"/>
                    <a:pt x="270" y="12"/>
                    <a:pt x="264" y="1"/>
                  </a:cubicBezTo>
                  <a:cubicBezTo>
                    <a:pt x="264" y="1"/>
                    <a:pt x="234" y="0"/>
                    <a:pt x="238" y="17"/>
                  </a:cubicBezTo>
                  <a:cubicBezTo>
                    <a:pt x="241" y="34"/>
                    <a:pt x="229" y="62"/>
                    <a:pt x="225" y="65"/>
                  </a:cubicBezTo>
                  <a:cubicBezTo>
                    <a:pt x="221" y="68"/>
                    <a:pt x="217" y="76"/>
                    <a:pt x="212" y="72"/>
                  </a:cubicBezTo>
                  <a:cubicBezTo>
                    <a:pt x="207" y="69"/>
                    <a:pt x="166" y="47"/>
                    <a:pt x="166" y="47"/>
                  </a:cubicBezTo>
                  <a:cubicBezTo>
                    <a:pt x="166" y="47"/>
                    <a:pt x="138" y="59"/>
                    <a:pt x="131" y="69"/>
                  </a:cubicBezTo>
                  <a:cubicBezTo>
                    <a:pt x="124" y="80"/>
                    <a:pt x="67" y="147"/>
                    <a:pt x="67" y="147"/>
                  </a:cubicBezTo>
                  <a:cubicBezTo>
                    <a:pt x="59" y="147"/>
                    <a:pt x="59" y="147"/>
                    <a:pt x="59" y="147"/>
                  </a:cubicBezTo>
                  <a:cubicBezTo>
                    <a:pt x="0" y="197"/>
                    <a:pt x="0" y="197"/>
                    <a:pt x="0" y="197"/>
                  </a:cubicBezTo>
                  <a:lnTo>
                    <a:pt x="72" y="291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646809" y="2004067"/>
              <a:ext cx="3981626" cy="1796918"/>
            </a:xfrm>
            <a:custGeom>
              <a:avLst/>
              <a:gdLst>
                <a:gd name="T0" fmla="*/ 400 w 400"/>
                <a:gd name="T1" fmla="*/ 0 h 176"/>
                <a:gd name="T2" fmla="*/ 200 w 400"/>
                <a:gd name="T3" fmla="*/ 26 h 176"/>
                <a:gd name="T4" fmla="*/ 195 w 400"/>
                <a:gd name="T5" fmla="*/ 34 h 176"/>
                <a:gd name="T6" fmla="*/ 95 w 400"/>
                <a:gd name="T7" fmla="*/ 51 h 176"/>
                <a:gd name="T8" fmla="*/ 51 w 400"/>
                <a:gd name="T9" fmla="*/ 61 h 176"/>
                <a:gd name="T10" fmla="*/ 14 w 400"/>
                <a:gd name="T11" fmla="*/ 101 h 176"/>
                <a:gd name="T12" fmla="*/ 7 w 400"/>
                <a:gd name="T13" fmla="*/ 133 h 176"/>
                <a:gd name="T14" fmla="*/ 61 w 400"/>
                <a:gd name="T15" fmla="*/ 175 h 176"/>
                <a:gd name="T16" fmla="*/ 75 w 400"/>
                <a:gd name="T17" fmla="*/ 173 h 176"/>
                <a:gd name="T18" fmla="*/ 89 w 400"/>
                <a:gd name="T19" fmla="*/ 175 h 176"/>
                <a:gd name="T20" fmla="*/ 122 w 400"/>
                <a:gd name="T21" fmla="*/ 155 h 176"/>
                <a:gd name="T22" fmla="*/ 112 w 400"/>
                <a:gd name="T23" fmla="*/ 143 h 176"/>
                <a:gd name="T24" fmla="*/ 189 w 400"/>
                <a:gd name="T25" fmla="*/ 122 h 176"/>
                <a:gd name="T26" fmla="*/ 191 w 400"/>
                <a:gd name="T27" fmla="*/ 139 h 176"/>
                <a:gd name="T28" fmla="*/ 397 w 400"/>
                <a:gd name="T29" fmla="*/ 136 h 176"/>
                <a:gd name="T30" fmla="*/ 400 w 400"/>
                <a:gd name="T3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0" h="176">
                  <a:moveTo>
                    <a:pt x="400" y="0"/>
                  </a:moveTo>
                  <a:cubicBezTo>
                    <a:pt x="200" y="26"/>
                    <a:pt x="200" y="26"/>
                    <a:pt x="200" y="26"/>
                  </a:cubicBezTo>
                  <a:cubicBezTo>
                    <a:pt x="195" y="34"/>
                    <a:pt x="195" y="34"/>
                    <a:pt x="195" y="34"/>
                  </a:cubicBezTo>
                  <a:cubicBezTo>
                    <a:pt x="195" y="34"/>
                    <a:pt x="107" y="49"/>
                    <a:pt x="95" y="51"/>
                  </a:cubicBezTo>
                  <a:cubicBezTo>
                    <a:pt x="84" y="52"/>
                    <a:pt x="55" y="57"/>
                    <a:pt x="51" y="61"/>
                  </a:cubicBezTo>
                  <a:cubicBezTo>
                    <a:pt x="47" y="65"/>
                    <a:pt x="17" y="93"/>
                    <a:pt x="14" y="101"/>
                  </a:cubicBezTo>
                  <a:cubicBezTo>
                    <a:pt x="10" y="109"/>
                    <a:pt x="0" y="123"/>
                    <a:pt x="7" y="133"/>
                  </a:cubicBezTo>
                  <a:cubicBezTo>
                    <a:pt x="15" y="142"/>
                    <a:pt x="45" y="170"/>
                    <a:pt x="61" y="175"/>
                  </a:cubicBezTo>
                  <a:cubicBezTo>
                    <a:pt x="66" y="176"/>
                    <a:pt x="75" y="173"/>
                    <a:pt x="75" y="173"/>
                  </a:cubicBezTo>
                  <a:cubicBezTo>
                    <a:pt x="75" y="173"/>
                    <a:pt x="87" y="175"/>
                    <a:pt x="89" y="175"/>
                  </a:cubicBezTo>
                  <a:cubicBezTo>
                    <a:pt x="91" y="175"/>
                    <a:pt x="121" y="158"/>
                    <a:pt x="122" y="155"/>
                  </a:cubicBezTo>
                  <a:cubicBezTo>
                    <a:pt x="122" y="152"/>
                    <a:pt x="121" y="142"/>
                    <a:pt x="112" y="143"/>
                  </a:cubicBezTo>
                  <a:cubicBezTo>
                    <a:pt x="126" y="141"/>
                    <a:pt x="174" y="135"/>
                    <a:pt x="189" y="122"/>
                  </a:cubicBezTo>
                  <a:cubicBezTo>
                    <a:pt x="188" y="135"/>
                    <a:pt x="187" y="136"/>
                    <a:pt x="191" y="139"/>
                  </a:cubicBezTo>
                  <a:cubicBezTo>
                    <a:pt x="203" y="137"/>
                    <a:pt x="397" y="136"/>
                    <a:pt x="397" y="136"/>
                  </a:cubicBezTo>
                  <a:lnTo>
                    <a:pt x="400" y="0"/>
                  </a:ln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2665731" y="2227416"/>
              <a:ext cx="1966947" cy="2083647"/>
            </a:xfrm>
            <a:custGeom>
              <a:avLst/>
              <a:gdLst>
                <a:gd name="T0" fmla="*/ 0 w 170"/>
                <a:gd name="T1" fmla="*/ 125 h 164"/>
                <a:gd name="T2" fmla="*/ 2 w 170"/>
                <a:gd name="T3" fmla="*/ 82 h 164"/>
                <a:gd name="T4" fmla="*/ 47 w 170"/>
                <a:gd name="T5" fmla="*/ 65 h 164"/>
                <a:gd name="T6" fmla="*/ 12 w 170"/>
                <a:gd name="T7" fmla="*/ 54 h 164"/>
                <a:gd name="T8" fmla="*/ 20 w 170"/>
                <a:gd name="T9" fmla="*/ 17 h 164"/>
                <a:gd name="T10" fmla="*/ 77 w 170"/>
                <a:gd name="T11" fmla="*/ 24 h 164"/>
                <a:gd name="T12" fmla="*/ 96 w 170"/>
                <a:gd name="T13" fmla="*/ 0 h 164"/>
                <a:gd name="T14" fmla="*/ 115 w 170"/>
                <a:gd name="T15" fmla="*/ 27 h 164"/>
                <a:gd name="T16" fmla="*/ 170 w 170"/>
                <a:gd name="T17" fmla="*/ 30 h 164"/>
                <a:gd name="T18" fmla="*/ 168 w 170"/>
                <a:gd name="T19" fmla="*/ 67 h 164"/>
                <a:gd name="T20" fmla="*/ 137 w 170"/>
                <a:gd name="T21" fmla="*/ 65 h 164"/>
                <a:gd name="T22" fmla="*/ 134 w 170"/>
                <a:gd name="T23" fmla="*/ 94 h 164"/>
                <a:gd name="T24" fmla="*/ 161 w 170"/>
                <a:gd name="T25" fmla="*/ 96 h 164"/>
                <a:gd name="T26" fmla="*/ 147 w 170"/>
                <a:gd name="T27" fmla="*/ 138 h 164"/>
                <a:gd name="T28" fmla="*/ 96 w 170"/>
                <a:gd name="T29" fmla="*/ 130 h 164"/>
                <a:gd name="T30" fmla="*/ 70 w 170"/>
                <a:gd name="T31" fmla="*/ 161 h 164"/>
                <a:gd name="T32" fmla="*/ 54 w 170"/>
                <a:gd name="T33" fmla="*/ 127 h 164"/>
                <a:gd name="T34" fmla="*/ 0 w 170"/>
                <a:gd name="T35" fmla="*/ 12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0" h="164">
                  <a:moveTo>
                    <a:pt x="0" y="125"/>
                  </a:moveTo>
                  <a:cubicBezTo>
                    <a:pt x="2" y="82"/>
                    <a:pt x="2" y="82"/>
                    <a:pt x="2" y="82"/>
                  </a:cubicBezTo>
                  <a:cubicBezTo>
                    <a:pt x="2" y="82"/>
                    <a:pt x="52" y="97"/>
                    <a:pt x="47" y="65"/>
                  </a:cubicBezTo>
                  <a:cubicBezTo>
                    <a:pt x="40" y="53"/>
                    <a:pt x="17" y="53"/>
                    <a:pt x="12" y="54"/>
                  </a:cubicBezTo>
                  <a:cubicBezTo>
                    <a:pt x="17" y="36"/>
                    <a:pt x="20" y="17"/>
                    <a:pt x="20" y="17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1" y="2"/>
                    <a:pt x="96" y="0"/>
                  </a:cubicBezTo>
                  <a:cubicBezTo>
                    <a:pt x="105" y="0"/>
                    <a:pt x="124" y="6"/>
                    <a:pt x="115" y="27"/>
                  </a:cubicBezTo>
                  <a:cubicBezTo>
                    <a:pt x="137" y="27"/>
                    <a:pt x="170" y="30"/>
                    <a:pt x="170" y="30"/>
                  </a:cubicBezTo>
                  <a:cubicBezTo>
                    <a:pt x="168" y="67"/>
                    <a:pt x="168" y="67"/>
                    <a:pt x="168" y="67"/>
                  </a:cubicBezTo>
                  <a:cubicBezTo>
                    <a:pt x="168" y="67"/>
                    <a:pt x="147" y="60"/>
                    <a:pt x="137" y="65"/>
                  </a:cubicBezTo>
                  <a:cubicBezTo>
                    <a:pt x="126" y="69"/>
                    <a:pt x="118" y="83"/>
                    <a:pt x="134" y="94"/>
                  </a:cubicBezTo>
                  <a:cubicBezTo>
                    <a:pt x="143" y="96"/>
                    <a:pt x="154" y="96"/>
                    <a:pt x="161" y="96"/>
                  </a:cubicBezTo>
                  <a:cubicBezTo>
                    <a:pt x="163" y="105"/>
                    <a:pt x="147" y="138"/>
                    <a:pt x="147" y="138"/>
                  </a:cubicBezTo>
                  <a:cubicBezTo>
                    <a:pt x="96" y="130"/>
                    <a:pt x="96" y="130"/>
                    <a:pt x="96" y="130"/>
                  </a:cubicBezTo>
                  <a:cubicBezTo>
                    <a:pt x="96" y="130"/>
                    <a:pt x="95" y="164"/>
                    <a:pt x="70" y="161"/>
                  </a:cubicBezTo>
                  <a:cubicBezTo>
                    <a:pt x="45" y="159"/>
                    <a:pt x="47" y="141"/>
                    <a:pt x="54" y="127"/>
                  </a:cubicBezTo>
                  <a:cubicBezTo>
                    <a:pt x="11" y="123"/>
                    <a:pt x="0" y="125"/>
                    <a:pt x="0" y="1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4077156" y="2595235"/>
              <a:ext cx="2509802" cy="1678052"/>
            </a:xfrm>
            <a:custGeom>
              <a:avLst/>
              <a:gdLst>
                <a:gd name="T0" fmla="*/ 46 w 217"/>
                <a:gd name="T1" fmla="*/ 38 h 132"/>
                <a:gd name="T2" fmla="*/ 50 w 217"/>
                <a:gd name="T3" fmla="*/ 0 h 132"/>
                <a:gd name="T4" fmla="*/ 100 w 217"/>
                <a:gd name="T5" fmla="*/ 1 h 132"/>
                <a:gd name="T6" fmla="*/ 103 w 217"/>
                <a:gd name="T7" fmla="*/ 27 h 132"/>
                <a:gd name="T8" fmla="*/ 138 w 217"/>
                <a:gd name="T9" fmla="*/ 9 h 132"/>
                <a:gd name="T10" fmla="*/ 181 w 217"/>
                <a:gd name="T11" fmla="*/ 14 h 132"/>
                <a:gd name="T12" fmla="*/ 179 w 217"/>
                <a:gd name="T13" fmla="*/ 57 h 132"/>
                <a:gd name="T14" fmla="*/ 216 w 217"/>
                <a:gd name="T15" fmla="*/ 76 h 132"/>
                <a:gd name="T16" fmla="*/ 177 w 217"/>
                <a:gd name="T17" fmla="*/ 98 h 132"/>
                <a:gd name="T18" fmla="*/ 176 w 217"/>
                <a:gd name="T19" fmla="*/ 132 h 132"/>
                <a:gd name="T20" fmla="*/ 125 w 217"/>
                <a:gd name="T21" fmla="*/ 128 h 132"/>
                <a:gd name="T22" fmla="*/ 122 w 217"/>
                <a:gd name="T23" fmla="*/ 100 h 132"/>
                <a:gd name="T24" fmla="*/ 86 w 217"/>
                <a:gd name="T25" fmla="*/ 107 h 132"/>
                <a:gd name="T26" fmla="*/ 84 w 217"/>
                <a:gd name="T27" fmla="*/ 123 h 132"/>
                <a:gd name="T28" fmla="*/ 27 w 217"/>
                <a:gd name="T29" fmla="*/ 115 h 132"/>
                <a:gd name="T30" fmla="*/ 25 w 217"/>
                <a:gd name="T31" fmla="*/ 107 h 132"/>
                <a:gd name="T32" fmla="*/ 39 w 217"/>
                <a:gd name="T33" fmla="*/ 67 h 132"/>
                <a:gd name="T34" fmla="*/ 34 w 217"/>
                <a:gd name="T35" fmla="*/ 67 h 132"/>
                <a:gd name="T36" fmla="*/ 4 w 217"/>
                <a:gd name="T37" fmla="*/ 48 h 132"/>
                <a:gd name="T38" fmla="*/ 46 w 217"/>
                <a:gd name="T39" fmla="*/ 3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7" h="132">
                  <a:moveTo>
                    <a:pt x="46" y="38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95" y="20"/>
                    <a:pt x="103" y="27"/>
                  </a:cubicBezTo>
                  <a:cubicBezTo>
                    <a:pt x="112" y="36"/>
                    <a:pt x="137" y="33"/>
                    <a:pt x="138" y="9"/>
                  </a:cubicBezTo>
                  <a:cubicBezTo>
                    <a:pt x="155" y="11"/>
                    <a:pt x="181" y="14"/>
                    <a:pt x="181" y="14"/>
                  </a:cubicBezTo>
                  <a:cubicBezTo>
                    <a:pt x="179" y="57"/>
                    <a:pt x="179" y="57"/>
                    <a:pt x="179" y="57"/>
                  </a:cubicBezTo>
                  <a:cubicBezTo>
                    <a:pt x="179" y="57"/>
                    <a:pt x="217" y="52"/>
                    <a:pt x="216" y="76"/>
                  </a:cubicBezTo>
                  <a:cubicBezTo>
                    <a:pt x="215" y="93"/>
                    <a:pt x="212" y="103"/>
                    <a:pt x="177" y="98"/>
                  </a:cubicBezTo>
                  <a:cubicBezTo>
                    <a:pt x="176" y="132"/>
                    <a:pt x="176" y="132"/>
                    <a:pt x="176" y="132"/>
                  </a:cubicBezTo>
                  <a:cubicBezTo>
                    <a:pt x="125" y="128"/>
                    <a:pt x="125" y="128"/>
                    <a:pt x="125" y="128"/>
                  </a:cubicBezTo>
                  <a:cubicBezTo>
                    <a:pt x="125" y="128"/>
                    <a:pt x="131" y="107"/>
                    <a:pt x="122" y="100"/>
                  </a:cubicBezTo>
                  <a:cubicBezTo>
                    <a:pt x="114" y="93"/>
                    <a:pt x="90" y="90"/>
                    <a:pt x="86" y="107"/>
                  </a:cubicBezTo>
                  <a:cubicBezTo>
                    <a:pt x="84" y="123"/>
                    <a:pt x="84" y="123"/>
                    <a:pt x="84" y="123"/>
                  </a:cubicBezTo>
                  <a:cubicBezTo>
                    <a:pt x="27" y="115"/>
                    <a:pt x="27" y="115"/>
                    <a:pt x="27" y="115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25" y="107"/>
                    <a:pt x="44" y="69"/>
                    <a:pt x="39" y="67"/>
                  </a:cubicBezTo>
                  <a:cubicBezTo>
                    <a:pt x="35" y="65"/>
                    <a:pt x="34" y="67"/>
                    <a:pt x="34" y="67"/>
                  </a:cubicBezTo>
                  <a:cubicBezTo>
                    <a:pt x="34" y="67"/>
                    <a:pt x="0" y="78"/>
                    <a:pt x="4" y="48"/>
                  </a:cubicBezTo>
                  <a:cubicBezTo>
                    <a:pt x="9" y="14"/>
                    <a:pt x="46" y="38"/>
                    <a:pt x="46" y="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4100679" y="3625130"/>
              <a:ext cx="2082757" cy="2719874"/>
            </a:xfrm>
            <a:custGeom>
              <a:avLst/>
              <a:gdLst>
                <a:gd name="T0" fmla="*/ 14 w 180"/>
                <a:gd name="T1" fmla="*/ 74 h 214"/>
                <a:gd name="T2" fmla="*/ 29 w 180"/>
                <a:gd name="T3" fmla="*/ 33 h 214"/>
                <a:gd name="T4" fmla="*/ 82 w 180"/>
                <a:gd name="T5" fmla="*/ 42 h 214"/>
                <a:gd name="T6" fmla="*/ 84 w 180"/>
                <a:gd name="T7" fmla="*/ 23 h 214"/>
                <a:gd name="T8" fmla="*/ 125 w 180"/>
                <a:gd name="T9" fmla="*/ 32 h 214"/>
                <a:gd name="T10" fmla="*/ 123 w 180"/>
                <a:gd name="T11" fmla="*/ 47 h 214"/>
                <a:gd name="T12" fmla="*/ 174 w 180"/>
                <a:gd name="T13" fmla="*/ 51 h 214"/>
                <a:gd name="T14" fmla="*/ 180 w 180"/>
                <a:gd name="T15" fmla="*/ 92 h 214"/>
                <a:gd name="T16" fmla="*/ 179 w 180"/>
                <a:gd name="T17" fmla="*/ 101 h 214"/>
                <a:gd name="T18" fmla="*/ 137 w 180"/>
                <a:gd name="T19" fmla="*/ 112 h 214"/>
                <a:gd name="T20" fmla="*/ 174 w 180"/>
                <a:gd name="T21" fmla="*/ 132 h 214"/>
                <a:gd name="T22" fmla="*/ 161 w 180"/>
                <a:gd name="T23" fmla="*/ 189 h 214"/>
                <a:gd name="T24" fmla="*/ 100 w 180"/>
                <a:gd name="T25" fmla="*/ 179 h 214"/>
                <a:gd name="T26" fmla="*/ 73 w 180"/>
                <a:gd name="T27" fmla="*/ 213 h 214"/>
                <a:gd name="T28" fmla="*/ 56 w 180"/>
                <a:gd name="T29" fmla="*/ 173 h 214"/>
                <a:gd name="T30" fmla="*/ 6 w 180"/>
                <a:gd name="T31" fmla="*/ 169 h 214"/>
                <a:gd name="T32" fmla="*/ 3 w 180"/>
                <a:gd name="T33" fmla="*/ 132 h 214"/>
                <a:gd name="T34" fmla="*/ 9 w 180"/>
                <a:gd name="T35" fmla="*/ 106 h 214"/>
                <a:gd name="T36" fmla="*/ 51 w 180"/>
                <a:gd name="T37" fmla="*/ 105 h 214"/>
                <a:gd name="T38" fmla="*/ 40 w 180"/>
                <a:gd name="T39" fmla="*/ 77 h 214"/>
                <a:gd name="T40" fmla="*/ 14 w 180"/>
                <a:gd name="T41" fmla="*/ 7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0" h="214">
                  <a:moveTo>
                    <a:pt x="14" y="74"/>
                  </a:moveTo>
                  <a:cubicBezTo>
                    <a:pt x="14" y="74"/>
                    <a:pt x="21" y="36"/>
                    <a:pt x="29" y="33"/>
                  </a:cubicBezTo>
                  <a:cubicBezTo>
                    <a:pt x="41" y="35"/>
                    <a:pt x="82" y="42"/>
                    <a:pt x="82" y="42"/>
                  </a:cubicBezTo>
                  <a:cubicBezTo>
                    <a:pt x="82" y="42"/>
                    <a:pt x="82" y="28"/>
                    <a:pt x="84" y="23"/>
                  </a:cubicBezTo>
                  <a:cubicBezTo>
                    <a:pt x="87" y="14"/>
                    <a:pt x="123" y="0"/>
                    <a:pt x="125" y="32"/>
                  </a:cubicBezTo>
                  <a:cubicBezTo>
                    <a:pt x="125" y="37"/>
                    <a:pt x="123" y="47"/>
                    <a:pt x="123" y="47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80" y="82"/>
                    <a:pt x="180" y="92"/>
                  </a:cubicBezTo>
                  <a:cubicBezTo>
                    <a:pt x="177" y="100"/>
                    <a:pt x="179" y="101"/>
                    <a:pt x="179" y="101"/>
                  </a:cubicBezTo>
                  <a:cubicBezTo>
                    <a:pt x="179" y="101"/>
                    <a:pt x="139" y="82"/>
                    <a:pt x="137" y="112"/>
                  </a:cubicBezTo>
                  <a:cubicBezTo>
                    <a:pt x="137" y="112"/>
                    <a:pt x="135" y="126"/>
                    <a:pt x="174" y="132"/>
                  </a:cubicBezTo>
                  <a:cubicBezTo>
                    <a:pt x="172" y="145"/>
                    <a:pt x="161" y="189"/>
                    <a:pt x="161" y="189"/>
                  </a:cubicBezTo>
                  <a:cubicBezTo>
                    <a:pt x="100" y="179"/>
                    <a:pt x="100" y="179"/>
                    <a:pt x="100" y="179"/>
                  </a:cubicBezTo>
                  <a:cubicBezTo>
                    <a:pt x="100" y="179"/>
                    <a:pt x="101" y="214"/>
                    <a:pt x="73" y="213"/>
                  </a:cubicBezTo>
                  <a:cubicBezTo>
                    <a:pt x="48" y="212"/>
                    <a:pt x="52" y="185"/>
                    <a:pt x="56" y="173"/>
                  </a:cubicBezTo>
                  <a:cubicBezTo>
                    <a:pt x="20" y="170"/>
                    <a:pt x="6" y="169"/>
                    <a:pt x="6" y="169"/>
                  </a:cubicBezTo>
                  <a:cubicBezTo>
                    <a:pt x="6" y="169"/>
                    <a:pt x="0" y="172"/>
                    <a:pt x="3" y="132"/>
                  </a:cubicBezTo>
                  <a:cubicBezTo>
                    <a:pt x="5" y="117"/>
                    <a:pt x="3" y="101"/>
                    <a:pt x="9" y="106"/>
                  </a:cubicBezTo>
                  <a:cubicBezTo>
                    <a:pt x="23" y="119"/>
                    <a:pt x="48" y="116"/>
                    <a:pt x="51" y="105"/>
                  </a:cubicBezTo>
                  <a:cubicBezTo>
                    <a:pt x="54" y="94"/>
                    <a:pt x="53" y="80"/>
                    <a:pt x="40" y="77"/>
                  </a:cubicBezTo>
                  <a:cubicBezTo>
                    <a:pt x="31" y="75"/>
                    <a:pt x="14" y="74"/>
                    <a:pt x="14" y="74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434112" y="3804069"/>
              <a:ext cx="2359612" cy="1982248"/>
            </a:xfrm>
            <a:custGeom>
              <a:avLst/>
              <a:gdLst>
                <a:gd name="T0" fmla="*/ 13 w 204"/>
                <a:gd name="T1" fmla="*/ 45 h 156"/>
                <a:gd name="T2" fmla="*/ 19 w 204"/>
                <a:gd name="T3" fmla="*/ 0 h 156"/>
                <a:gd name="T4" fmla="*/ 74 w 204"/>
                <a:gd name="T5" fmla="*/ 3 h 156"/>
                <a:gd name="T6" fmla="*/ 86 w 204"/>
                <a:gd name="T7" fmla="*/ 37 h 156"/>
                <a:gd name="T8" fmla="*/ 116 w 204"/>
                <a:gd name="T9" fmla="*/ 6 h 156"/>
                <a:gd name="T10" fmla="*/ 167 w 204"/>
                <a:gd name="T11" fmla="*/ 12 h 156"/>
                <a:gd name="T12" fmla="*/ 169 w 204"/>
                <a:gd name="T13" fmla="*/ 22 h 156"/>
                <a:gd name="T14" fmla="*/ 158 w 204"/>
                <a:gd name="T15" fmla="*/ 60 h 156"/>
                <a:gd name="T16" fmla="*/ 189 w 204"/>
                <a:gd name="T17" fmla="*/ 65 h 156"/>
                <a:gd name="T18" fmla="*/ 172 w 204"/>
                <a:gd name="T19" fmla="*/ 100 h 156"/>
                <a:gd name="T20" fmla="*/ 149 w 204"/>
                <a:gd name="T21" fmla="*/ 95 h 156"/>
                <a:gd name="T22" fmla="*/ 146 w 204"/>
                <a:gd name="T23" fmla="*/ 155 h 156"/>
                <a:gd name="T24" fmla="*/ 89 w 204"/>
                <a:gd name="T25" fmla="*/ 146 h 156"/>
                <a:gd name="T26" fmla="*/ 98 w 204"/>
                <a:gd name="T27" fmla="*/ 128 h 156"/>
                <a:gd name="T28" fmla="*/ 72 w 204"/>
                <a:gd name="T29" fmla="*/ 110 h 156"/>
                <a:gd name="T30" fmla="*/ 51 w 204"/>
                <a:gd name="T31" fmla="*/ 140 h 156"/>
                <a:gd name="T32" fmla="*/ 0 w 204"/>
                <a:gd name="T33" fmla="*/ 129 h 156"/>
                <a:gd name="T34" fmla="*/ 13 w 204"/>
                <a:gd name="T35" fmla="*/ 4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4" h="156">
                  <a:moveTo>
                    <a:pt x="13" y="45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57" y="33"/>
                    <a:pt x="86" y="37"/>
                  </a:cubicBezTo>
                  <a:cubicBezTo>
                    <a:pt x="115" y="41"/>
                    <a:pt x="117" y="13"/>
                    <a:pt x="116" y="6"/>
                  </a:cubicBezTo>
                  <a:cubicBezTo>
                    <a:pt x="146" y="12"/>
                    <a:pt x="167" y="12"/>
                    <a:pt x="167" y="12"/>
                  </a:cubicBezTo>
                  <a:cubicBezTo>
                    <a:pt x="169" y="22"/>
                    <a:pt x="169" y="22"/>
                    <a:pt x="169" y="22"/>
                  </a:cubicBezTo>
                  <a:cubicBezTo>
                    <a:pt x="158" y="60"/>
                    <a:pt x="158" y="60"/>
                    <a:pt x="158" y="60"/>
                  </a:cubicBezTo>
                  <a:cubicBezTo>
                    <a:pt x="158" y="60"/>
                    <a:pt x="183" y="57"/>
                    <a:pt x="189" y="65"/>
                  </a:cubicBezTo>
                  <a:cubicBezTo>
                    <a:pt x="195" y="73"/>
                    <a:pt x="204" y="102"/>
                    <a:pt x="172" y="100"/>
                  </a:cubicBezTo>
                  <a:cubicBezTo>
                    <a:pt x="142" y="98"/>
                    <a:pt x="149" y="91"/>
                    <a:pt x="149" y="95"/>
                  </a:cubicBezTo>
                  <a:cubicBezTo>
                    <a:pt x="149" y="99"/>
                    <a:pt x="149" y="150"/>
                    <a:pt x="146" y="155"/>
                  </a:cubicBezTo>
                  <a:cubicBezTo>
                    <a:pt x="134" y="156"/>
                    <a:pt x="89" y="146"/>
                    <a:pt x="89" y="146"/>
                  </a:cubicBezTo>
                  <a:cubicBezTo>
                    <a:pt x="89" y="146"/>
                    <a:pt x="97" y="143"/>
                    <a:pt x="98" y="128"/>
                  </a:cubicBezTo>
                  <a:cubicBezTo>
                    <a:pt x="98" y="111"/>
                    <a:pt x="80" y="110"/>
                    <a:pt x="72" y="110"/>
                  </a:cubicBezTo>
                  <a:cubicBezTo>
                    <a:pt x="63" y="109"/>
                    <a:pt x="45" y="124"/>
                    <a:pt x="51" y="140"/>
                  </a:cubicBezTo>
                  <a:cubicBezTo>
                    <a:pt x="31" y="138"/>
                    <a:pt x="0" y="129"/>
                    <a:pt x="0" y="129"/>
                  </a:cubicBezTo>
                  <a:lnTo>
                    <a:pt x="13" y="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0" name="Freeform 31"/>
            <p:cNvSpPr>
              <a:spLocks/>
            </p:cNvSpPr>
            <p:nvPr/>
          </p:nvSpPr>
          <p:spPr bwMode="auto">
            <a:xfrm rot="21203124">
              <a:off x="2372713" y="4716229"/>
              <a:ext cx="1333954" cy="1480660"/>
            </a:xfrm>
            <a:custGeom>
              <a:avLst/>
              <a:gdLst>
                <a:gd name="T0" fmla="*/ 13 w 134"/>
                <a:gd name="T1" fmla="*/ 75 h 145"/>
                <a:gd name="T2" fmla="*/ 57 w 134"/>
                <a:gd name="T3" fmla="*/ 47 h 145"/>
                <a:gd name="T4" fmla="*/ 91 w 134"/>
                <a:gd name="T5" fmla="*/ 20 h 145"/>
                <a:gd name="T6" fmla="*/ 120 w 134"/>
                <a:gd name="T7" fmla="*/ 0 h 145"/>
                <a:gd name="T8" fmla="*/ 132 w 134"/>
                <a:gd name="T9" fmla="*/ 11 h 145"/>
                <a:gd name="T10" fmla="*/ 80 w 134"/>
                <a:gd name="T11" fmla="*/ 77 h 145"/>
                <a:gd name="T12" fmla="*/ 78 w 134"/>
                <a:gd name="T13" fmla="*/ 90 h 145"/>
                <a:gd name="T14" fmla="*/ 2 w 134"/>
                <a:gd name="T15" fmla="*/ 120 h 145"/>
                <a:gd name="T16" fmla="*/ 13 w 134"/>
                <a:gd name="T17" fmla="*/ 7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45">
                  <a:moveTo>
                    <a:pt x="13" y="75"/>
                  </a:moveTo>
                  <a:cubicBezTo>
                    <a:pt x="18" y="71"/>
                    <a:pt x="30" y="60"/>
                    <a:pt x="57" y="47"/>
                  </a:cubicBezTo>
                  <a:cubicBezTo>
                    <a:pt x="65" y="42"/>
                    <a:pt x="82" y="27"/>
                    <a:pt x="91" y="20"/>
                  </a:cubicBezTo>
                  <a:cubicBezTo>
                    <a:pt x="99" y="13"/>
                    <a:pt x="116" y="1"/>
                    <a:pt x="120" y="0"/>
                  </a:cubicBezTo>
                  <a:cubicBezTo>
                    <a:pt x="124" y="0"/>
                    <a:pt x="134" y="3"/>
                    <a:pt x="132" y="11"/>
                  </a:cubicBezTo>
                  <a:cubicBezTo>
                    <a:pt x="131" y="20"/>
                    <a:pt x="120" y="44"/>
                    <a:pt x="80" y="77"/>
                  </a:cubicBezTo>
                  <a:cubicBezTo>
                    <a:pt x="76" y="84"/>
                    <a:pt x="80" y="88"/>
                    <a:pt x="78" y="90"/>
                  </a:cubicBezTo>
                  <a:cubicBezTo>
                    <a:pt x="76" y="91"/>
                    <a:pt x="4" y="145"/>
                    <a:pt x="2" y="120"/>
                  </a:cubicBezTo>
                  <a:cubicBezTo>
                    <a:pt x="0" y="95"/>
                    <a:pt x="13" y="75"/>
                    <a:pt x="13" y="75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1" name="Freeform 32"/>
            <p:cNvSpPr>
              <a:spLocks/>
            </p:cNvSpPr>
            <p:nvPr/>
          </p:nvSpPr>
          <p:spPr bwMode="auto">
            <a:xfrm>
              <a:off x="1295489" y="2050745"/>
              <a:ext cx="2179154" cy="990301"/>
            </a:xfrm>
            <a:custGeom>
              <a:avLst/>
              <a:gdLst>
                <a:gd name="T0" fmla="*/ 119 w 219"/>
                <a:gd name="T1" fmla="*/ 25 h 97"/>
                <a:gd name="T2" fmla="*/ 137 w 219"/>
                <a:gd name="T3" fmla="*/ 42 h 97"/>
                <a:gd name="T4" fmla="*/ 181 w 219"/>
                <a:gd name="T5" fmla="*/ 58 h 97"/>
                <a:gd name="T6" fmla="*/ 217 w 219"/>
                <a:gd name="T7" fmla="*/ 76 h 97"/>
                <a:gd name="T8" fmla="*/ 202 w 219"/>
                <a:gd name="T9" fmla="*/ 95 h 97"/>
                <a:gd name="T10" fmla="*/ 130 w 219"/>
                <a:gd name="T11" fmla="*/ 79 h 97"/>
                <a:gd name="T12" fmla="*/ 101 w 219"/>
                <a:gd name="T13" fmla="*/ 87 h 97"/>
                <a:gd name="T14" fmla="*/ 33 w 219"/>
                <a:gd name="T15" fmla="*/ 72 h 97"/>
                <a:gd name="T16" fmla="*/ 0 w 219"/>
                <a:gd name="T17" fmla="*/ 35 h 97"/>
                <a:gd name="T18" fmla="*/ 119 w 219"/>
                <a:gd name="T19" fmla="*/ 2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9" h="97">
                  <a:moveTo>
                    <a:pt x="119" y="25"/>
                  </a:moveTo>
                  <a:cubicBezTo>
                    <a:pt x="125" y="29"/>
                    <a:pt x="133" y="40"/>
                    <a:pt x="137" y="42"/>
                  </a:cubicBezTo>
                  <a:cubicBezTo>
                    <a:pt x="142" y="43"/>
                    <a:pt x="175" y="54"/>
                    <a:pt x="181" y="58"/>
                  </a:cubicBezTo>
                  <a:cubicBezTo>
                    <a:pt x="187" y="62"/>
                    <a:pt x="215" y="68"/>
                    <a:pt x="217" y="76"/>
                  </a:cubicBezTo>
                  <a:cubicBezTo>
                    <a:pt x="219" y="84"/>
                    <a:pt x="215" y="94"/>
                    <a:pt x="202" y="95"/>
                  </a:cubicBezTo>
                  <a:cubicBezTo>
                    <a:pt x="190" y="97"/>
                    <a:pt x="142" y="81"/>
                    <a:pt x="130" y="79"/>
                  </a:cubicBezTo>
                  <a:cubicBezTo>
                    <a:pt x="119" y="78"/>
                    <a:pt x="114" y="85"/>
                    <a:pt x="101" y="87"/>
                  </a:cubicBezTo>
                  <a:cubicBezTo>
                    <a:pt x="88" y="90"/>
                    <a:pt x="50" y="88"/>
                    <a:pt x="33" y="72"/>
                  </a:cubicBezTo>
                  <a:cubicBezTo>
                    <a:pt x="16" y="55"/>
                    <a:pt x="0" y="38"/>
                    <a:pt x="0" y="35"/>
                  </a:cubicBezTo>
                  <a:cubicBezTo>
                    <a:pt x="1" y="31"/>
                    <a:pt x="82" y="0"/>
                    <a:pt x="119" y="25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5123" name="Freeform 33"/>
            <p:cNvSpPr>
              <a:spLocks/>
            </p:cNvSpPr>
            <p:nvPr/>
          </p:nvSpPr>
          <p:spPr bwMode="auto">
            <a:xfrm>
              <a:off x="5776001" y="2492829"/>
              <a:ext cx="1791577" cy="787450"/>
            </a:xfrm>
            <a:custGeom>
              <a:avLst/>
              <a:gdLst>
                <a:gd name="T0" fmla="*/ 95 w 180"/>
                <a:gd name="T1" fmla="*/ 13 h 77"/>
                <a:gd name="T2" fmla="*/ 74 w 180"/>
                <a:gd name="T3" fmla="*/ 24 h 77"/>
                <a:gd name="T4" fmla="*/ 36 w 180"/>
                <a:gd name="T5" fmla="*/ 31 h 77"/>
                <a:gd name="T6" fmla="*/ 4 w 180"/>
                <a:gd name="T7" fmla="*/ 45 h 77"/>
                <a:gd name="T8" fmla="*/ 18 w 180"/>
                <a:gd name="T9" fmla="*/ 66 h 77"/>
                <a:gd name="T10" fmla="*/ 54 w 180"/>
                <a:gd name="T11" fmla="*/ 60 h 77"/>
                <a:gd name="T12" fmla="*/ 73 w 180"/>
                <a:gd name="T13" fmla="*/ 60 h 77"/>
                <a:gd name="T14" fmla="*/ 116 w 180"/>
                <a:gd name="T15" fmla="*/ 76 h 77"/>
                <a:gd name="T16" fmla="*/ 175 w 180"/>
                <a:gd name="T17" fmla="*/ 48 h 77"/>
                <a:gd name="T18" fmla="*/ 95 w 180"/>
                <a:gd name="T19" fmla="*/ 1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" h="77">
                  <a:moveTo>
                    <a:pt x="95" y="13"/>
                  </a:moveTo>
                  <a:cubicBezTo>
                    <a:pt x="90" y="15"/>
                    <a:pt x="78" y="24"/>
                    <a:pt x="74" y="24"/>
                  </a:cubicBezTo>
                  <a:cubicBezTo>
                    <a:pt x="70" y="25"/>
                    <a:pt x="42" y="27"/>
                    <a:pt x="36" y="31"/>
                  </a:cubicBezTo>
                  <a:cubicBezTo>
                    <a:pt x="29" y="35"/>
                    <a:pt x="7" y="41"/>
                    <a:pt x="4" y="45"/>
                  </a:cubicBezTo>
                  <a:cubicBezTo>
                    <a:pt x="0" y="49"/>
                    <a:pt x="2" y="64"/>
                    <a:pt x="18" y="66"/>
                  </a:cubicBezTo>
                  <a:cubicBezTo>
                    <a:pt x="35" y="67"/>
                    <a:pt x="47" y="62"/>
                    <a:pt x="54" y="60"/>
                  </a:cubicBezTo>
                  <a:cubicBezTo>
                    <a:pt x="61" y="59"/>
                    <a:pt x="69" y="58"/>
                    <a:pt x="73" y="60"/>
                  </a:cubicBezTo>
                  <a:cubicBezTo>
                    <a:pt x="77" y="62"/>
                    <a:pt x="102" y="77"/>
                    <a:pt x="116" y="76"/>
                  </a:cubicBezTo>
                  <a:cubicBezTo>
                    <a:pt x="131" y="74"/>
                    <a:pt x="170" y="58"/>
                    <a:pt x="175" y="48"/>
                  </a:cubicBezTo>
                  <a:cubicBezTo>
                    <a:pt x="180" y="37"/>
                    <a:pt x="124" y="0"/>
                    <a:pt x="95" y="13"/>
                  </a:cubicBezTo>
                  <a:close/>
                </a:path>
              </a:pathLst>
            </a:custGeom>
            <a:solidFill>
              <a:srgbClr val="3838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4" name="Freeform 34"/>
            <p:cNvSpPr>
              <a:spLocks/>
            </p:cNvSpPr>
            <p:nvPr/>
          </p:nvSpPr>
          <p:spPr bwMode="auto">
            <a:xfrm rot="749710">
              <a:off x="5320066" y="5176559"/>
              <a:ext cx="1922325" cy="891905"/>
            </a:xfrm>
            <a:custGeom>
              <a:avLst/>
              <a:gdLst>
                <a:gd name="T0" fmla="*/ 166 w 219"/>
                <a:gd name="T1" fmla="*/ 99 h 99"/>
                <a:gd name="T2" fmla="*/ 80 w 219"/>
                <a:gd name="T3" fmla="*/ 83 h 99"/>
                <a:gd name="T4" fmla="*/ 48 w 219"/>
                <a:gd name="T5" fmla="*/ 56 h 99"/>
                <a:gd name="T6" fmla="*/ 7 w 219"/>
                <a:gd name="T7" fmla="*/ 20 h 99"/>
                <a:gd name="T8" fmla="*/ 19 w 219"/>
                <a:gd name="T9" fmla="*/ 0 h 99"/>
                <a:gd name="T10" fmla="*/ 72 w 219"/>
                <a:gd name="T11" fmla="*/ 24 h 99"/>
                <a:gd name="T12" fmla="*/ 138 w 219"/>
                <a:gd name="T13" fmla="*/ 47 h 99"/>
                <a:gd name="T14" fmla="*/ 190 w 219"/>
                <a:gd name="T15" fmla="*/ 72 h 99"/>
                <a:gd name="T16" fmla="*/ 166 w 21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99">
                  <a:moveTo>
                    <a:pt x="166" y="99"/>
                  </a:moveTo>
                  <a:cubicBezTo>
                    <a:pt x="166" y="99"/>
                    <a:pt x="99" y="96"/>
                    <a:pt x="80" y="83"/>
                  </a:cubicBezTo>
                  <a:cubicBezTo>
                    <a:pt x="73" y="78"/>
                    <a:pt x="80" y="71"/>
                    <a:pt x="48" y="56"/>
                  </a:cubicBezTo>
                  <a:cubicBezTo>
                    <a:pt x="17" y="40"/>
                    <a:pt x="14" y="33"/>
                    <a:pt x="7" y="20"/>
                  </a:cubicBezTo>
                  <a:cubicBezTo>
                    <a:pt x="0" y="8"/>
                    <a:pt x="13" y="0"/>
                    <a:pt x="19" y="0"/>
                  </a:cubicBezTo>
                  <a:cubicBezTo>
                    <a:pt x="24" y="0"/>
                    <a:pt x="54" y="18"/>
                    <a:pt x="72" y="24"/>
                  </a:cubicBezTo>
                  <a:cubicBezTo>
                    <a:pt x="90" y="30"/>
                    <a:pt x="111" y="36"/>
                    <a:pt x="138" y="47"/>
                  </a:cubicBezTo>
                  <a:cubicBezTo>
                    <a:pt x="165" y="58"/>
                    <a:pt x="190" y="72"/>
                    <a:pt x="190" y="72"/>
                  </a:cubicBezTo>
                  <a:cubicBezTo>
                    <a:pt x="190" y="72"/>
                    <a:pt x="219" y="95"/>
                    <a:pt x="166" y="99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6" name="Rectangle 55"/>
          <p:cNvSpPr/>
          <p:nvPr/>
        </p:nvSpPr>
        <p:spPr>
          <a:xfrm>
            <a:off x="2244699" y="972136"/>
            <a:ext cx="1855981" cy="4001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Сайт (портал)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81001" y="2800350"/>
            <a:ext cx="1855981" cy="707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</a:rPr>
              <a:t>Веб-технологии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477001" y="3089599"/>
            <a:ext cx="2667000" cy="707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Информационные системы 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791200" y="1077568"/>
            <a:ext cx="2381250" cy="7078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Методическое обеспечение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5" name="Group 97"/>
          <p:cNvGrpSpPr/>
          <p:nvPr/>
        </p:nvGrpSpPr>
        <p:grpSpPr>
          <a:xfrm>
            <a:off x="152400" y="4730830"/>
            <a:ext cx="396968" cy="318035"/>
            <a:chOff x="1643042" y="2143116"/>
            <a:chExt cx="1086397" cy="1086395"/>
          </a:xfrm>
        </p:grpSpPr>
        <p:grpSp>
          <p:nvGrpSpPr>
            <p:cNvPr id="6" name="Group 94"/>
            <p:cNvGrpSpPr>
              <a:grpSpLocks noChangeAspect="1"/>
            </p:cNvGrpSpPr>
            <p:nvPr/>
          </p:nvGrpSpPr>
          <p:grpSpPr>
            <a:xfrm>
              <a:off x="1643042" y="2143116"/>
              <a:ext cx="1086397" cy="1086395"/>
              <a:chOff x="1953888" y="4124002"/>
              <a:chExt cx="1360934" cy="1360932"/>
            </a:xfrm>
            <a:effectLst/>
          </p:grpSpPr>
          <p:sp>
            <p:nvSpPr>
              <p:cNvPr id="37" name="Freeform 8"/>
              <p:cNvSpPr>
                <a:spLocks/>
              </p:cNvSpPr>
              <p:nvPr/>
            </p:nvSpPr>
            <p:spPr bwMode="auto">
              <a:xfrm>
                <a:off x="1953888" y="4124002"/>
                <a:ext cx="1360934" cy="1360932"/>
              </a:xfrm>
              <a:custGeom>
                <a:avLst/>
                <a:gdLst/>
                <a:ahLst/>
                <a:cxnLst>
                  <a:cxn ang="0">
                    <a:pos x="328" y="425"/>
                  </a:cxn>
                  <a:cxn ang="0">
                    <a:pos x="450" y="225"/>
                  </a:cxn>
                  <a:cxn ang="0">
                    <a:pos x="225" y="0"/>
                  </a:cxn>
                  <a:cxn ang="0">
                    <a:pos x="0" y="225"/>
                  </a:cxn>
                  <a:cxn ang="0">
                    <a:pos x="121" y="424"/>
                  </a:cxn>
                  <a:cxn ang="0">
                    <a:pos x="225" y="450"/>
                  </a:cxn>
                  <a:cxn ang="0">
                    <a:pos x="328" y="425"/>
                  </a:cxn>
                </a:cxnLst>
                <a:rect l="0" t="0" r="r" b="b"/>
                <a:pathLst>
                  <a:path w="450" h="450">
                    <a:moveTo>
                      <a:pt x="328" y="425"/>
                    </a:moveTo>
                    <a:cubicBezTo>
                      <a:pt x="401" y="387"/>
                      <a:pt x="450" y="312"/>
                      <a:pt x="450" y="225"/>
                    </a:cubicBezTo>
                    <a:cubicBezTo>
                      <a:pt x="450" y="101"/>
                      <a:pt x="349" y="0"/>
                      <a:pt x="225" y="0"/>
                    </a:cubicBezTo>
                    <a:cubicBezTo>
                      <a:pt x="101" y="0"/>
                      <a:pt x="0" y="101"/>
                      <a:pt x="0" y="225"/>
                    </a:cubicBezTo>
                    <a:cubicBezTo>
                      <a:pt x="0" y="312"/>
                      <a:pt x="49" y="387"/>
                      <a:pt x="121" y="424"/>
                    </a:cubicBezTo>
                    <a:cubicBezTo>
                      <a:pt x="152" y="441"/>
                      <a:pt x="188" y="450"/>
                      <a:pt x="225" y="450"/>
                    </a:cubicBezTo>
                    <a:cubicBezTo>
                      <a:pt x="262" y="450"/>
                      <a:pt x="297" y="441"/>
                      <a:pt x="328" y="425"/>
                    </a:cubicBezTo>
                    <a:close/>
                  </a:path>
                </a:pathLst>
              </a:custGeom>
              <a:gradFill>
                <a:gsLst>
                  <a:gs pos="4000">
                    <a:srgbClr val="00B050"/>
                  </a:gs>
                  <a:gs pos="52000">
                    <a:srgbClr val="37CF13"/>
                  </a:gs>
                </a:gsLst>
                <a:lin ang="16200000" scaled="1"/>
              </a:gradFill>
              <a:ln w="47625">
                <a:solidFill>
                  <a:srgbClr val="64DD43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8" name="Oval 33"/>
              <p:cNvSpPr>
                <a:spLocks noChangeArrowheads="1"/>
              </p:cNvSpPr>
              <p:nvPr/>
            </p:nvSpPr>
            <p:spPr bwMode="auto">
              <a:xfrm>
                <a:off x="2102399" y="4152707"/>
                <a:ext cx="1067750" cy="81358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0">
                    <a:schemeClr val="bg1">
                      <a:alpha val="49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36" name="Picture 2" descr="C:\PPT_charts\communication\images\1.e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06554" y="2500306"/>
              <a:ext cx="731314" cy="384120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52000"/>
                </a:prstClr>
              </a:outerShdw>
            </a:effectLst>
          </p:spPr>
        </p:pic>
      </p:grpSp>
      <p:grpSp>
        <p:nvGrpSpPr>
          <p:cNvPr id="7" name="Group 30"/>
          <p:cNvGrpSpPr/>
          <p:nvPr/>
        </p:nvGrpSpPr>
        <p:grpSpPr>
          <a:xfrm>
            <a:off x="609601" y="4330781"/>
            <a:ext cx="365447" cy="292782"/>
            <a:chOff x="3286116" y="1428736"/>
            <a:chExt cx="1000134" cy="1000132"/>
          </a:xfrm>
        </p:grpSpPr>
        <p:grpSp>
          <p:nvGrpSpPr>
            <p:cNvPr id="8" name="Group 91"/>
            <p:cNvGrpSpPr>
              <a:grpSpLocks noChangeAspect="1"/>
            </p:cNvGrpSpPr>
            <p:nvPr/>
          </p:nvGrpSpPr>
          <p:grpSpPr>
            <a:xfrm>
              <a:off x="3286116" y="1428736"/>
              <a:ext cx="1000134" cy="1000132"/>
              <a:chOff x="1953888" y="4124002"/>
              <a:chExt cx="1360934" cy="1360932"/>
            </a:xfrm>
          </p:grpSpPr>
          <p:sp>
            <p:nvSpPr>
              <p:cNvPr id="42" name="Freeform 8"/>
              <p:cNvSpPr>
                <a:spLocks/>
              </p:cNvSpPr>
              <p:nvPr/>
            </p:nvSpPr>
            <p:spPr bwMode="auto">
              <a:xfrm>
                <a:off x="1953888" y="4124002"/>
                <a:ext cx="1360934" cy="1360932"/>
              </a:xfrm>
              <a:custGeom>
                <a:avLst/>
                <a:gdLst/>
                <a:ahLst/>
                <a:cxnLst>
                  <a:cxn ang="0">
                    <a:pos x="328" y="425"/>
                  </a:cxn>
                  <a:cxn ang="0">
                    <a:pos x="450" y="225"/>
                  </a:cxn>
                  <a:cxn ang="0">
                    <a:pos x="225" y="0"/>
                  </a:cxn>
                  <a:cxn ang="0">
                    <a:pos x="0" y="225"/>
                  </a:cxn>
                  <a:cxn ang="0">
                    <a:pos x="121" y="424"/>
                  </a:cxn>
                  <a:cxn ang="0">
                    <a:pos x="225" y="450"/>
                  </a:cxn>
                  <a:cxn ang="0">
                    <a:pos x="328" y="425"/>
                  </a:cxn>
                </a:cxnLst>
                <a:rect l="0" t="0" r="r" b="b"/>
                <a:pathLst>
                  <a:path w="450" h="450">
                    <a:moveTo>
                      <a:pt x="328" y="425"/>
                    </a:moveTo>
                    <a:cubicBezTo>
                      <a:pt x="401" y="387"/>
                      <a:pt x="450" y="312"/>
                      <a:pt x="450" y="225"/>
                    </a:cubicBezTo>
                    <a:cubicBezTo>
                      <a:pt x="450" y="101"/>
                      <a:pt x="349" y="0"/>
                      <a:pt x="225" y="0"/>
                    </a:cubicBezTo>
                    <a:cubicBezTo>
                      <a:pt x="101" y="0"/>
                      <a:pt x="0" y="101"/>
                      <a:pt x="0" y="225"/>
                    </a:cubicBezTo>
                    <a:cubicBezTo>
                      <a:pt x="0" y="312"/>
                      <a:pt x="49" y="387"/>
                      <a:pt x="121" y="424"/>
                    </a:cubicBezTo>
                    <a:cubicBezTo>
                      <a:pt x="152" y="441"/>
                      <a:pt x="188" y="450"/>
                      <a:pt x="225" y="450"/>
                    </a:cubicBezTo>
                    <a:cubicBezTo>
                      <a:pt x="262" y="450"/>
                      <a:pt x="297" y="441"/>
                      <a:pt x="328" y="425"/>
                    </a:cubicBezTo>
                    <a:close/>
                  </a:path>
                </a:pathLst>
              </a:custGeom>
              <a:gradFill>
                <a:gsLst>
                  <a:gs pos="30000">
                    <a:schemeClr val="accent1"/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16200000" scaled="1"/>
              </a:gradFill>
              <a:ln w="4127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4" name="Oval 33"/>
              <p:cNvSpPr>
                <a:spLocks noChangeArrowheads="1"/>
              </p:cNvSpPr>
              <p:nvPr/>
            </p:nvSpPr>
            <p:spPr bwMode="auto">
              <a:xfrm>
                <a:off x="2102399" y="4152707"/>
                <a:ext cx="1067750" cy="81358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0">
                    <a:schemeClr val="bg1">
                      <a:alpha val="49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41" name="Picture 3" descr="C:\PPT_charts\communication\images\5.e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89326" y="1672153"/>
              <a:ext cx="419637" cy="554935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51000"/>
                </a:prstClr>
              </a:outerShdw>
            </a:effectLst>
          </p:spPr>
        </p:pic>
      </p:grpSp>
      <p:grpSp>
        <p:nvGrpSpPr>
          <p:cNvPr id="9" name="Group 37"/>
          <p:cNvGrpSpPr/>
          <p:nvPr/>
        </p:nvGrpSpPr>
        <p:grpSpPr>
          <a:xfrm>
            <a:off x="1905000" y="4216481"/>
            <a:ext cx="313240" cy="250956"/>
            <a:chOff x="6357950" y="4929198"/>
            <a:chExt cx="857256" cy="857256"/>
          </a:xfrm>
        </p:grpSpPr>
        <p:grpSp>
          <p:nvGrpSpPr>
            <p:cNvPr id="10" name="Group 32"/>
            <p:cNvGrpSpPr/>
            <p:nvPr/>
          </p:nvGrpSpPr>
          <p:grpSpPr>
            <a:xfrm>
              <a:off x="6357950" y="4929198"/>
              <a:ext cx="857256" cy="857256"/>
              <a:chOff x="3728317" y="1214422"/>
              <a:chExt cx="1095552" cy="1095550"/>
            </a:xfrm>
          </p:grpSpPr>
          <p:sp>
            <p:nvSpPr>
              <p:cNvPr id="49" name="Freeform 8"/>
              <p:cNvSpPr>
                <a:spLocks/>
              </p:cNvSpPr>
              <p:nvPr/>
            </p:nvSpPr>
            <p:spPr bwMode="auto">
              <a:xfrm>
                <a:off x="3728317" y="1214422"/>
                <a:ext cx="1095552" cy="1095550"/>
              </a:xfrm>
              <a:custGeom>
                <a:avLst/>
                <a:gdLst/>
                <a:ahLst/>
                <a:cxnLst>
                  <a:cxn ang="0">
                    <a:pos x="328" y="425"/>
                  </a:cxn>
                  <a:cxn ang="0">
                    <a:pos x="450" y="225"/>
                  </a:cxn>
                  <a:cxn ang="0">
                    <a:pos x="225" y="0"/>
                  </a:cxn>
                  <a:cxn ang="0">
                    <a:pos x="0" y="225"/>
                  </a:cxn>
                  <a:cxn ang="0">
                    <a:pos x="121" y="424"/>
                  </a:cxn>
                  <a:cxn ang="0">
                    <a:pos x="225" y="450"/>
                  </a:cxn>
                  <a:cxn ang="0">
                    <a:pos x="328" y="425"/>
                  </a:cxn>
                </a:cxnLst>
                <a:rect l="0" t="0" r="r" b="b"/>
                <a:pathLst>
                  <a:path w="450" h="450">
                    <a:moveTo>
                      <a:pt x="328" y="425"/>
                    </a:moveTo>
                    <a:cubicBezTo>
                      <a:pt x="401" y="387"/>
                      <a:pt x="450" y="312"/>
                      <a:pt x="450" y="225"/>
                    </a:cubicBezTo>
                    <a:cubicBezTo>
                      <a:pt x="450" y="101"/>
                      <a:pt x="349" y="0"/>
                      <a:pt x="225" y="0"/>
                    </a:cubicBezTo>
                    <a:cubicBezTo>
                      <a:pt x="101" y="0"/>
                      <a:pt x="0" y="101"/>
                      <a:pt x="0" y="225"/>
                    </a:cubicBezTo>
                    <a:cubicBezTo>
                      <a:pt x="0" y="312"/>
                      <a:pt x="49" y="387"/>
                      <a:pt x="121" y="424"/>
                    </a:cubicBezTo>
                    <a:cubicBezTo>
                      <a:pt x="152" y="441"/>
                      <a:pt x="188" y="450"/>
                      <a:pt x="225" y="450"/>
                    </a:cubicBezTo>
                    <a:cubicBezTo>
                      <a:pt x="262" y="450"/>
                      <a:pt x="297" y="441"/>
                      <a:pt x="328" y="4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0C2CCE"/>
                  </a:gs>
                  <a:gs pos="19000">
                    <a:srgbClr val="0C2CCE"/>
                  </a:gs>
                  <a:gs pos="65000">
                    <a:srgbClr val="2245F2"/>
                  </a:gs>
                </a:gsLst>
                <a:lin ang="16200000" scaled="1"/>
              </a:gradFill>
              <a:ln w="47625">
                <a:solidFill>
                  <a:srgbClr val="3475F8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1" name="Oval 33"/>
              <p:cNvSpPr>
                <a:spLocks noChangeArrowheads="1"/>
              </p:cNvSpPr>
              <p:nvPr/>
            </p:nvSpPr>
            <p:spPr bwMode="auto">
              <a:xfrm>
                <a:off x="3847868" y="1237530"/>
                <a:ext cx="859539" cy="65493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0">
                    <a:schemeClr val="bg1">
                      <a:alpha val="49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48" name="Picture 4" descr="C:\PPT_charts\communication\images\6.e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69103" y="5123410"/>
              <a:ext cx="251884" cy="482598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5000"/>
                </a:prstClr>
              </a:outerShdw>
            </a:effectLst>
          </p:spPr>
        </p:pic>
      </p:grpSp>
      <p:grpSp>
        <p:nvGrpSpPr>
          <p:cNvPr id="11" name="Group 39"/>
          <p:cNvGrpSpPr/>
          <p:nvPr/>
        </p:nvGrpSpPr>
        <p:grpSpPr>
          <a:xfrm>
            <a:off x="1371601" y="4400550"/>
            <a:ext cx="443757" cy="355520"/>
            <a:chOff x="7215206" y="3000372"/>
            <a:chExt cx="1000134" cy="1000132"/>
          </a:xfrm>
        </p:grpSpPr>
        <p:grpSp>
          <p:nvGrpSpPr>
            <p:cNvPr id="12" name="Group 88"/>
            <p:cNvGrpSpPr>
              <a:grpSpLocks noChangeAspect="1"/>
            </p:cNvGrpSpPr>
            <p:nvPr/>
          </p:nvGrpSpPr>
          <p:grpSpPr>
            <a:xfrm>
              <a:off x="7215206" y="3000372"/>
              <a:ext cx="1000134" cy="1000132"/>
              <a:chOff x="1953888" y="4124002"/>
              <a:chExt cx="1360934" cy="1360932"/>
            </a:xfrm>
          </p:grpSpPr>
          <p:sp>
            <p:nvSpPr>
              <p:cNvPr id="63" name="Freeform 8"/>
              <p:cNvSpPr>
                <a:spLocks/>
              </p:cNvSpPr>
              <p:nvPr/>
            </p:nvSpPr>
            <p:spPr bwMode="auto">
              <a:xfrm>
                <a:off x="1953888" y="4124002"/>
                <a:ext cx="1360934" cy="1360932"/>
              </a:xfrm>
              <a:custGeom>
                <a:avLst/>
                <a:gdLst/>
                <a:ahLst/>
                <a:cxnLst>
                  <a:cxn ang="0">
                    <a:pos x="328" y="425"/>
                  </a:cxn>
                  <a:cxn ang="0">
                    <a:pos x="450" y="225"/>
                  </a:cxn>
                  <a:cxn ang="0">
                    <a:pos x="225" y="0"/>
                  </a:cxn>
                  <a:cxn ang="0">
                    <a:pos x="0" y="225"/>
                  </a:cxn>
                  <a:cxn ang="0">
                    <a:pos x="121" y="424"/>
                  </a:cxn>
                  <a:cxn ang="0">
                    <a:pos x="225" y="450"/>
                  </a:cxn>
                  <a:cxn ang="0">
                    <a:pos x="328" y="425"/>
                  </a:cxn>
                </a:cxnLst>
                <a:rect l="0" t="0" r="r" b="b"/>
                <a:pathLst>
                  <a:path w="450" h="450">
                    <a:moveTo>
                      <a:pt x="328" y="425"/>
                    </a:moveTo>
                    <a:cubicBezTo>
                      <a:pt x="401" y="387"/>
                      <a:pt x="450" y="312"/>
                      <a:pt x="450" y="225"/>
                    </a:cubicBezTo>
                    <a:cubicBezTo>
                      <a:pt x="450" y="101"/>
                      <a:pt x="349" y="0"/>
                      <a:pt x="225" y="0"/>
                    </a:cubicBezTo>
                    <a:cubicBezTo>
                      <a:pt x="101" y="0"/>
                      <a:pt x="0" y="101"/>
                      <a:pt x="0" y="225"/>
                    </a:cubicBezTo>
                    <a:cubicBezTo>
                      <a:pt x="0" y="312"/>
                      <a:pt x="49" y="387"/>
                      <a:pt x="121" y="424"/>
                    </a:cubicBezTo>
                    <a:cubicBezTo>
                      <a:pt x="152" y="441"/>
                      <a:pt x="188" y="450"/>
                      <a:pt x="225" y="450"/>
                    </a:cubicBezTo>
                    <a:cubicBezTo>
                      <a:pt x="262" y="450"/>
                      <a:pt x="297" y="441"/>
                      <a:pt x="328" y="425"/>
                    </a:cubicBezTo>
                    <a:close/>
                  </a:path>
                </a:pathLst>
              </a:custGeom>
              <a:gradFill>
                <a:gsLst>
                  <a:gs pos="19000">
                    <a:srgbClr val="F55413"/>
                  </a:gs>
                  <a:gs pos="65000">
                    <a:srgbClr val="F8A230"/>
                  </a:gs>
                </a:gsLst>
                <a:lin ang="16200000" scaled="1"/>
              </a:gradFill>
              <a:ln w="44450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4" name="Oval 33"/>
              <p:cNvSpPr>
                <a:spLocks noChangeArrowheads="1"/>
              </p:cNvSpPr>
              <p:nvPr/>
            </p:nvSpPr>
            <p:spPr bwMode="auto">
              <a:xfrm>
                <a:off x="2102399" y="4152707"/>
                <a:ext cx="1067750" cy="81358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0">
                    <a:schemeClr val="bg1">
                      <a:alpha val="49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54" name="Picture 5" descr="C:\PPT_charts\communication\images\7.e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480633" y="3208864"/>
              <a:ext cx="554259" cy="538160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8000"/>
                </a:prstClr>
              </a:outerShdw>
            </a:effectLst>
          </p:spPr>
        </p:pic>
      </p:grpSp>
      <p:grpSp>
        <p:nvGrpSpPr>
          <p:cNvPr id="13" name="Group 50"/>
          <p:cNvGrpSpPr/>
          <p:nvPr/>
        </p:nvGrpSpPr>
        <p:grpSpPr>
          <a:xfrm>
            <a:off x="1066800" y="4673680"/>
            <a:ext cx="322466" cy="258347"/>
            <a:chOff x="3857620" y="3000372"/>
            <a:chExt cx="882504" cy="882502"/>
          </a:xfrm>
        </p:grpSpPr>
        <p:grpSp>
          <p:nvGrpSpPr>
            <p:cNvPr id="14" name="Group 42"/>
            <p:cNvGrpSpPr>
              <a:grpSpLocks noChangeAspect="1"/>
            </p:cNvGrpSpPr>
            <p:nvPr/>
          </p:nvGrpSpPr>
          <p:grpSpPr>
            <a:xfrm>
              <a:off x="3857620" y="3000372"/>
              <a:ext cx="882504" cy="882502"/>
              <a:chOff x="1953888" y="4124002"/>
              <a:chExt cx="1360934" cy="1360932"/>
            </a:xfrm>
          </p:grpSpPr>
          <p:sp>
            <p:nvSpPr>
              <p:cNvPr id="70" name="Freeform 8"/>
              <p:cNvSpPr>
                <a:spLocks/>
              </p:cNvSpPr>
              <p:nvPr/>
            </p:nvSpPr>
            <p:spPr bwMode="auto">
              <a:xfrm>
                <a:off x="1953888" y="4124002"/>
                <a:ext cx="1360934" cy="1360932"/>
              </a:xfrm>
              <a:custGeom>
                <a:avLst/>
                <a:gdLst/>
                <a:ahLst/>
                <a:cxnLst>
                  <a:cxn ang="0">
                    <a:pos x="328" y="425"/>
                  </a:cxn>
                  <a:cxn ang="0">
                    <a:pos x="450" y="225"/>
                  </a:cxn>
                  <a:cxn ang="0">
                    <a:pos x="225" y="0"/>
                  </a:cxn>
                  <a:cxn ang="0">
                    <a:pos x="0" y="225"/>
                  </a:cxn>
                  <a:cxn ang="0">
                    <a:pos x="121" y="424"/>
                  </a:cxn>
                  <a:cxn ang="0">
                    <a:pos x="225" y="450"/>
                  </a:cxn>
                  <a:cxn ang="0">
                    <a:pos x="328" y="425"/>
                  </a:cxn>
                </a:cxnLst>
                <a:rect l="0" t="0" r="r" b="b"/>
                <a:pathLst>
                  <a:path w="450" h="450">
                    <a:moveTo>
                      <a:pt x="328" y="425"/>
                    </a:moveTo>
                    <a:cubicBezTo>
                      <a:pt x="401" y="387"/>
                      <a:pt x="450" y="312"/>
                      <a:pt x="450" y="225"/>
                    </a:cubicBezTo>
                    <a:cubicBezTo>
                      <a:pt x="450" y="101"/>
                      <a:pt x="349" y="0"/>
                      <a:pt x="225" y="0"/>
                    </a:cubicBezTo>
                    <a:cubicBezTo>
                      <a:pt x="101" y="0"/>
                      <a:pt x="0" y="101"/>
                      <a:pt x="0" y="225"/>
                    </a:cubicBezTo>
                    <a:cubicBezTo>
                      <a:pt x="0" y="312"/>
                      <a:pt x="49" y="387"/>
                      <a:pt x="121" y="424"/>
                    </a:cubicBezTo>
                    <a:cubicBezTo>
                      <a:pt x="152" y="441"/>
                      <a:pt x="188" y="450"/>
                      <a:pt x="225" y="450"/>
                    </a:cubicBezTo>
                    <a:cubicBezTo>
                      <a:pt x="262" y="450"/>
                      <a:pt x="297" y="441"/>
                      <a:pt x="328" y="42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9000">
                    <a:schemeClr val="accent5"/>
                  </a:gs>
                  <a:gs pos="65000">
                    <a:schemeClr val="accent6"/>
                  </a:gs>
                </a:gsLst>
                <a:lin ang="16200000" scaled="1"/>
              </a:gradFill>
              <a:ln w="539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1" name="Oval 33"/>
              <p:cNvSpPr>
                <a:spLocks noChangeArrowheads="1"/>
              </p:cNvSpPr>
              <p:nvPr/>
            </p:nvSpPr>
            <p:spPr bwMode="auto">
              <a:xfrm>
                <a:off x="2102399" y="4187566"/>
                <a:ext cx="1067749" cy="8135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0">
                    <a:schemeClr val="bg1">
                      <a:alpha val="49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5" name="Group 49"/>
            <p:cNvGrpSpPr/>
            <p:nvPr/>
          </p:nvGrpSpPr>
          <p:grpSpPr>
            <a:xfrm>
              <a:off x="4042422" y="3231620"/>
              <a:ext cx="533280" cy="433673"/>
              <a:chOff x="4042422" y="3231620"/>
              <a:chExt cx="533280" cy="433673"/>
            </a:xfrm>
          </p:grpSpPr>
          <p:sp>
            <p:nvSpPr>
              <p:cNvPr id="68" name="Oval Callout 46"/>
              <p:cNvSpPr/>
              <p:nvPr/>
            </p:nvSpPr>
            <p:spPr>
              <a:xfrm>
                <a:off x="4042422" y="3382963"/>
                <a:ext cx="323731" cy="282330"/>
              </a:xfrm>
              <a:prstGeom prst="wedgeEllipseCallout">
                <a:avLst>
                  <a:gd name="adj1" fmla="val 48261"/>
                  <a:gd name="adj2" fmla="val 55488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9" name="Rounded Rectangular Callout 47"/>
              <p:cNvSpPr/>
              <p:nvPr/>
            </p:nvSpPr>
            <p:spPr>
              <a:xfrm>
                <a:off x="4246053" y="3231620"/>
                <a:ext cx="329649" cy="236107"/>
              </a:xfrm>
              <a:prstGeom prst="wedgeRoundRectCallout">
                <a:avLst>
                  <a:gd name="adj1" fmla="val -1457"/>
                  <a:gd name="adj2" fmla="val 107285"/>
                  <a:gd name="adj3" fmla="val 16667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63500" dist="50800" dir="5400000" algn="ctr">
                  <a:srgbClr val="000000">
                    <a:alpha val="5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b="1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</p:grpSp>
      <p:cxnSp>
        <p:nvCxnSpPr>
          <p:cNvPr id="72" name="Прямая со стрелкой 71"/>
          <p:cNvCxnSpPr/>
          <p:nvPr/>
        </p:nvCxnSpPr>
        <p:spPr bwMode="auto">
          <a:xfrm>
            <a:off x="1295400" y="3930730"/>
            <a:ext cx="228600" cy="41267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ysDash"/>
            <a:round/>
            <a:headEnd type="arrow"/>
            <a:tailEnd type="arrow"/>
          </a:ln>
          <a:effectLst/>
        </p:spPr>
      </p:cxnSp>
      <p:cxnSp>
        <p:nvCxnSpPr>
          <p:cNvPr id="73" name="Прямая со стрелкой 72"/>
          <p:cNvCxnSpPr/>
          <p:nvPr/>
        </p:nvCxnSpPr>
        <p:spPr bwMode="auto">
          <a:xfrm flipH="1" flipV="1">
            <a:off x="1524000" y="3873581"/>
            <a:ext cx="381000" cy="34290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ysDash"/>
            <a:round/>
            <a:headEnd type="arrow"/>
            <a:tailEnd type="arrow"/>
          </a:ln>
          <a:effectLst/>
        </p:spPr>
      </p:cxnSp>
      <p:cxnSp>
        <p:nvCxnSpPr>
          <p:cNvPr id="74" name="Прямая со стрелкой 73"/>
          <p:cNvCxnSpPr/>
          <p:nvPr/>
        </p:nvCxnSpPr>
        <p:spPr bwMode="auto">
          <a:xfrm flipV="1">
            <a:off x="914400" y="3930731"/>
            <a:ext cx="0" cy="400050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ysDash"/>
            <a:round/>
            <a:headEnd type="arrow"/>
            <a:tailEnd type="arrow"/>
          </a:ln>
          <a:effectLst/>
        </p:spPr>
      </p:cxnSp>
      <p:cxnSp>
        <p:nvCxnSpPr>
          <p:cNvPr id="75" name="Прямая со стрелкой 74"/>
          <p:cNvCxnSpPr>
            <a:endCxn id="71" idx="0"/>
          </p:cNvCxnSpPr>
          <p:nvPr/>
        </p:nvCxnSpPr>
        <p:spPr bwMode="auto">
          <a:xfrm>
            <a:off x="1104900" y="3873581"/>
            <a:ext cx="123588" cy="812167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ysDash"/>
            <a:round/>
            <a:headEnd type="arrow"/>
            <a:tailEnd type="arrow"/>
          </a:ln>
          <a:effectLst/>
        </p:spPr>
      </p:cxnSp>
      <p:cxnSp>
        <p:nvCxnSpPr>
          <p:cNvPr id="76" name="Прямая со стрелкой 75"/>
          <p:cNvCxnSpPr/>
          <p:nvPr/>
        </p:nvCxnSpPr>
        <p:spPr bwMode="auto">
          <a:xfrm flipH="1">
            <a:off x="352188" y="3816431"/>
            <a:ext cx="409812" cy="926467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ysDash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="" xmlns:p14="http://schemas.microsoft.com/office/powerpoint/2010/main" val="100257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картин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2908" y="214296"/>
            <a:ext cx="6036464" cy="3799877"/>
          </a:xfrm>
          <a:prstGeom prst="rect">
            <a:avLst/>
          </a:prstGeom>
        </p:spPr>
      </p:pic>
      <p:grpSp>
        <p:nvGrpSpPr>
          <p:cNvPr id="2" name="Group 97"/>
          <p:cNvGrpSpPr/>
          <p:nvPr/>
        </p:nvGrpSpPr>
        <p:grpSpPr>
          <a:xfrm>
            <a:off x="2819401" y="1013796"/>
            <a:ext cx="670391" cy="691946"/>
            <a:chOff x="1643042" y="2143116"/>
            <a:chExt cx="1086397" cy="1086395"/>
          </a:xfrm>
        </p:grpSpPr>
        <p:grpSp>
          <p:nvGrpSpPr>
            <p:cNvPr id="3" name="Group 94"/>
            <p:cNvGrpSpPr>
              <a:grpSpLocks noChangeAspect="1"/>
            </p:cNvGrpSpPr>
            <p:nvPr/>
          </p:nvGrpSpPr>
          <p:grpSpPr>
            <a:xfrm>
              <a:off x="1643042" y="2143116"/>
              <a:ext cx="1086397" cy="1086395"/>
              <a:chOff x="1953888" y="4124002"/>
              <a:chExt cx="1360934" cy="1360932"/>
            </a:xfrm>
            <a:effectLst/>
          </p:grpSpPr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953888" y="4124002"/>
                <a:ext cx="1360934" cy="1360932"/>
              </a:xfrm>
              <a:custGeom>
                <a:avLst/>
                <a:gdLst/>
                <a:ahLst/>
                <a:cxnLst>
                  <a:cxn ang="0">
                    <a:pos x="328" y="425"/>
                  </a:cxn>
                  <a:cxn ang="0">
                    <a:pos x="450" y="225"/>
                  </a:cxn>
                  <a:cxn ang="0">
                    <a:pos x="225" y="0"/>
                  </a:cxn>
                  <a:cxn ang="0">
                    <a:pos x="0" y="225"/>
                  </a:cxn>
                  <a:cxn ang="0">
                    <a:pos x="121" y="424"/>
                  </a:cxn>
                  <a:cxn ang="0">
                    <a:pos x="225" y="450"/>
                  </a:cxn>
                  <a:cxn ang="0">
                    <a:pos x="328" y="425"/>
                  </a:cxn>
                </a:cxnLst>
                <a:rect l="0" t="0" r="r" b="b"/>
                <a:pathLst>
                  <a:path w="450" h="450">
                    <a:moveTo>
                      <a:pt x="328" y="425"/>
                    </a:moveTo>
                    <a:cubicBezTo>
                      <a:pt x="401" y="387"/>
                      <a:pt x="450" y="312"/>
                      <a:pt x="450" y="225"/>
                    </a:cubicBezTo>
                    <a:cubicBezTo>
                      <a:pt x="450" y="101"/>
                      <a:pt x="349" y="0"/>
                      <a:pt x="225" y="0"/>
                    </a:cubicBezTo>
                    <a:cubicBezTo>
                      <a:pt x="101" y="0"/>
                      <a:pt x="0" y="101"/>
                      <a:pt x="0" y="225"/>
                    </a:cubicBezTo>
                    <a:cubicBezTo>
                      <a:pt x="0" y="312"/>
                      <a:pt x="49" y="387"/>
                      <a:pt x="121" y="424"/>
                    </a:cubicBezTo>
                    <a:cubicBezTo>
                      <a:pt x="152" y="441"/>
                      <a:pt x="188" y="450"/>
                      <a:pt x="225" y="450"/>
                    </a:cubicBezTo>
                    <a:cubicBezTo>
                      <a:pt x="262" y="450"/>
                      <a:pt x="297" y="441"/>
                      <a:pt x="328" y="425"/>
                    </a:cubicBezTo>
                    <a:close/>
                  </a:path>
                </a:pathLst>
              </a:custGeom>
              <a:gradFill>
                <a:gsLst>
                  <a:gs pos="4000">
                    <a:srgbClr val="00B050"/>
                  </a:gs>
                  <a:gs pos="52000">
                    <a:srgbClr val="37CF13"/>
                  </a:gs>
                </a:gsLst>
                <a:lin ang="16200000" scaled="1"/>
              </a:gradFill>
              <a:ln w="47625">
                <a:solidFill>
                  <a:srgbClr val="64DD43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" name="Oval 33"/>
              <p:cNvSpPr>
                <a:spLocks noChangeArrowheads="1"/>
              </p:cNvSpPr>
              <p:nvPr/>
            </p:nvSpPr>
            <p:spPr bwMode="auto">
              <a:xfrm>
                <a:off x="2102399" y="4152707"/>
                <a:ext cx="1067750" cy="81358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0">
                    <a:schemeClr val="bg1">
                      <a:alpha val="49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10" name="Picture 2" descr="C:\PPT_charts\communication\images\1.e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06554" y="2500306"/>
              <a:ext cx="731314" cy="384120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52000"/>
                </a:prstClr>
              </a:outerShdw>
            </a:effectLst>
          </p:spPr>
        </p:pic>
      </p:grpSp>
      <p:grpSp>
        <p:nvGrpSpPr>
          <p:cNvPr id="5" name="Group 30"/>
          <p:cNvGrpSpPr/>
          <p:nvPr/>
        </p:nvGrpSpPr>
        <p:grpSpPr>
          <a:xfrm>
            <a:off x="2771764" y="1513861"/>
            <a:ext cx="857256" cy="735882"/>
            <a:chOff x="3286116" y="1428736"/>
            <a:chExt cx="1000134" cy="1000132"/>
          </a:xfrm>
        </p:grpSpPr>
        <p:grpSp>
          <p:nvGrpSpPr>
            <p:cNvPr id="6" name="Group 91"/>
            <p:cNvGrpSpPr>
              <a:grpSpLocks noChangeAspect="1"/>
            </p:cNvGrpSpPr>
            <p:nvPr/>
          </p:nvGrpSpPr>
          <p:grpSpPr>
            <a:xfrm>
              <a:off x="3286116" y="1428736"/>
              <a:ext cx="1000134" cy="1000132"/>
              <a:chOff x="1953888" y="4124002"/>
              <a:chExt cx="1360934" cy="1360932"/>
            </a:xfrm>
          </p:grpSpPr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1953888" y="4124002"/>
                <a:ext cx="1360934" cy="1360932"/>
              </a:xfrm>
              <a:custGeom>
                <a:avLst/>
                <a:gdLst/>
                <a:ahLst/>
                <a:cxnLst>
                  <a:cxn ang="0">
                    <a:pos x="328" y="425"/>
                  </a:cxn>
                  <a:cxn ang="0">
                    <a:pos x="450" y="225"/>
                  </a:cxn>
                  <a:cxn ang="0">
                    <a:pos x="225" y="0"/>
                  </a:cxn>
                  <a:cxn ang="0">
                    <a:pos x="0" y="225"/>
                  </a:cxn>
                  <a:cxn ang="0">
                    <a:pos x="121" y="424"/>
                  </a:cxn>
                  <a:cxn ang="0">
                    <a:pos x="225" y="450"/>
                  </a:cxn>
                  <a:cxn ang="0">
                    <a:pos x="328" y="425"/>
                  </a:cxn>
                </a:cxnLst>
                <a:rect l="0" t="0" r="r" b="b"/>
                <a:pathLst>
                  <a:path w="450" h="450">
                    <a:moveTo>
                      <a:pt x="328" y="425"/>
                    </a:moveTo>
                    <a:cubicBezTo>
                      <a:pt x="401" y="387"/>
                      <a:pt x="450" y="312"/>
                      <a:pt x="450" y="225"/>
                    </a:cubicBezTo>
                    <a:cubicBezTo>
                      <a:pt x="450" y="101"/>
                      <a:pt x="349" y="0"/>
                      <a:pt x="225" y="0"/>
                    </a:cubicBezTo>
                    <a:cubicBezTo>
                      <a:pt x="101" y="0"/>
                      <a:pt x="0" y="101"/>
                      <a:pt x="0" y="225"/>
                    </a:cubicBezTo>
                    <a:cubicBezTo>
                      <a:pt x="0" y="312"/>
                      <a:pt x="49" y="387"/>
                      <a:pt x="121" y="424"/>
                    </a:cubicBezTo>
                    <a:cubicBezTo>
                      <a:pt x="152" y="441"/>
                      <a:pt x="188" y="450"/>
                      <a:pt x="225" y="450"/>
                    </a:cubicBezTo>
                    <a:cubicBezTo>
                      <a:pt x="262" y="450"/>
                      <a:pt x="297" y="441"/>
                      <a:pt x="328" y="425"/>
                    </a:cubicBezTo>
                    <a:close/>
                  </a:path>
                </a:pathLst>
              </a:custGeom>
              <a:gradFill>
                <a:gsLst>
                  <a:gs pos="30000">
                    <a:schemeClr val="accent1"/>
                  </a:gs>
                  <a:gs pos="94000">
                    <a:schemeClr val="accent1">
                      <a:lumMod val="40000"/>
                      <a:lumOff val="60000"/>
                    </a:schemeClr>
                  </a:gs>
                </a:gsLst>
                <a:lin ang="16200000" scaled="1"/>
              </a:gradFill>
              <a:ln w="41275">
                <a:solidFill>
                  <a:schemeClr val="accent1">
                    <a:lumMod val="60000"/>
                    <a:lumOff val="40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7" name="Oval 33"/>
              <p:cNvSpPr>
                <a:spLocks noChangeArrowheads="1"/>
              </p:cNvSpPr>
              <p:nvPr/>
            </p:nvSpPr>
            <p:spPr bwMode="auto">
              <a:xfrm>
                <a:off x="2102399" y="4152707"/>
                <a:ext cx="1067750" cy="81358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0">
                    <a:schemeClr val="bg1">
                      <a:alpha val="49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15" name="Picture 3" descr="C:\PPT_charts\communication\images\5.e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89326" y="1672153"/>
              <a:ext cx="419637" cy="554935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51000"/>
                </a:prstClr>
              </a:outerShdw>
            </a:effectLst>
          </p:spPr>
        </p:pic>
      </p:grpSp>
      <p:grpSp>
        <p:nvGrpSpPr>
          <p:cNvPr id="14" name="Group 39"/>
          <p:cNvGrpSpPr/>
          <p:nvPr/>
        </p:nvGrpSpPr>
        <p:grpSpPr>
          <a:xfrm>
            <a:off x="685800" y="942361"/>
            <a:ext cx="914388" cy="857252"/>
            <a:chOff x="7215206" y="3000372"/>
            <a:chExt cx="1000134" cy="1000132"/>
          </a:xfrm>
        </p:grpSpPr>
        <p:grpSp>
          <p:nvGrpSpPr>
            <p:cNvPr id="18" name="Group 88"/>
            <p:cNvGrpSpPr>
              <a:grpSpLocks noChangeAspect="1"/>
            </p:cNvGrpSpPr>
            <p:nvPr/>
          </p:nvGrpSpPr>
          <p:grpSpPr>
            <a:xfrm>
              <a:off x="7215206" y="3000372"/>
              <a:ext cx="1000134" cy="1000132"/>
              <a:chOff x="1953888" y="4124002"/>
              <a:chExt cx="1360934" cy="1360932"/>
            </a:xfrm>
          </p:grpSpPr>
          <p:sp>
            <p:nvSpPr>
              <p:cNvPr id="26" name="Freeform 8"/>
              <p:cNvSpPr>
                <a:spLocks/>
              </p:cNvSpPr>
              <p:nvPr/>
            </p:nvSpPr>
            <p:spPr bwMode="auto">
              <a:xfrm>
                <a:off x="1953888" y="4124002"/>
                <a:ext cx="1360934" cy="1360932"/>
              </a:xfrm>
              <a:custGeom>
                <a:avLst/>
                <a:gdLst/>
                <a:ahLst/>
                <a:cxnLst>
                  <a:cxn ang="0">
                    <a:pos x="328" y="425"/>
                  </a:cxn>
                  <a:cxn ang="0">
                    <a:pos x="450" y="225"/>
                  </a:cxn>
                  <a:cxn ang="0">
                    <a:pos x="225" y="0"/>
                  </a:cxn>
                  <a:cxn ang="0">
                    <a:pos x="0" y="225"/>
                  </a:cxn>
                  <a:cxn ang="0">
                    <a:pos x="121" y="424"/>
                  </a:cxn>
                  <a:cxn ang="0">
                    <a:pos x="225" y="450"/>
                  </a:cxn>
                  <a:cxn ang="0">
                    <a:pos x="328" y="425"/>
                  </a:cxn>
                </a:cxnLst>
                <a:rect l="0" t="0" r="r" b="b"/>
                <a:pathLst>
                  <a:path w="450" h="450">
                    <a:moveTo>
                      <a:pt x="328" y="425"/>
                    </a:moveTo>
                    <a:cubicBezTo>
                      <a:pt x="401" y="387"/>
                      <a:pt x="450" y="312"/>
                      <a:pt x="450" y="225"/>
                    </a:cubicBezTo>
                    <a:cubicBezTo>
                      <a:pt x="450" y="101"/>
                      <a:pt x="349" y="0"/>
                      <a:pt x="225" y="0"/>
                    </a:cubicBezTo>
                    <a:cubicBezTo>
                      <a:pt x="101" y="0"/>
                      <a:pt x="0" y="101"/>
                      <a:pt x="0" y="225"/>
                    </a:cubicBezTo>
                    <a:cubicBezTo>
                      <a:pt x="0" y="312"/>
                      <a:pt x="49" y="387"/>
                      <a:pt x="121" y="424"/>
                    </a:cubicBezTo>
                    <a:cubicBezTo>
                      <a:pt x="152" y="441"/>
                      <a:pt x="188" y="450"/>
                      <a:pt x="225" y="450"/>
                    </a:cubicBezTo>
                    <a:cubicBezTo>
                      <a:pt x="262" y="450"/>
                      <a:pt x="297" y="441"/>
                      <a:pt x="328" y="425"/>
                    </a:cubicBezTo>
                    <a:close/>
                  </a:path>
                </a:pathLst>
              </a:custGeom>
              <a:gradFill>
                <a:gsLst>
                  <a:gs pos="19000">
                    <a:srgbClr val="F55413"/>
                  </a:gs>
                  <a:gs pos="65000">
                    <a:srgbClr val="F8A230"/>
                  </a:gs>
                </a:gsLst>
                <a:lin ang="16200000" scaled="1"/>
              </a:gradFill>
              <a:ln w="44450">
                <a:solidFill>
                  <a:srgbClr val="FFC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7" name="Oval 33"/>
              <p:cNvSpPr>
                <a:spLocks noChangeArrowheads="1"/>
              </p:cNvSpPr>
              <p:nvPr/>
            </p:nvSpPr>
            <p:spPr bwMode="auto">
              <a:xfrm>
                <a:off x="2102399" y="4152707"/>
                <a:ext cx="1067750" cy="81358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0">
                    <a:schemeClr val="bg1">
                      <a:alpha val="49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25" name="Picture 5" descr="C:\PPT_charts\communication\images\7.em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480633" y="3208864"/>
              <a:ext cx="554259" cy="538160"/>
            </a:xfrm>
            <a:prstGeom prst="rect">
              <a:avLst/>
            </a:prstGeom>
            <a:noFill/>
            <a:effectLst>
              <a:outerShdw blurRad="50800" dist="38100" dir="8100000" algn="tr" rotWithShape="0">
                <a:prstClr val="black">
                  <a:alpha val="48000"/>
                </a:prstClr>
              </a:outerShdw>
            </a:effectLst>
          </p:spPr>
        </p:pic>
      </p:grpSp>
      <p:grpSp>
        <p:nvGrpSpPr>
          <p:cNvPr id="19" name="Group 50"/>
          <p:cNvGrpSpPr/>
          <p:nvPr/>
        </p:nvGrpSpPr>
        <p:grpSpPr>
          <a:xfrm>
            <a:off x="1985946" y="1156671"/>
            <a:ext cx="904262" cy="797730"/>
            <a:chOff x="3857620" y="3000372"/>
            <a:chExt cx="882504" cy="882502"/>
          </a:xfrm>
        </p:grpSpPr>
        <p:grpSp>
          <p:nvGrpSpPr>
            <p:cNvPr id="23" name="Group 42"/>
            <p:cNvGrpSpPr>
              <a:grpSpLocks noChangeAspect="1"/>
            </p:cNvGrpSpPr>
            <p:nvPr/>
          </p:nvGrpSpPr>
          <p:grpSpPr>
            <a:xfrm>
              <a:off x="3857620" y="3000372"/>
              <a:ext cx="882504" cy="882502"/>
              <a:chOff x="1953888" y="4124002"/>
              <a:chExt cx="1360934" cy="1360932"/>
            </a:xfrm>
          </p:grpSpPr>
          <p:sp>
            <p:nvSpPr>
              <p:cNvPr id="33" name="Freeform 8"/>
              <p:cNvSpPr>
                <a:spLocks/>
              </p:cNvSpPr>
              <p:nvPr/>
            </p:nvSpPr>
            <p:spPr bwMode="auto">
              <a:xfrm>
                <a:off x="1953888" y="4124002"/>
                <a:ext cx="1360934" cy="1360932"/>
              </a:xfrm>
              <a:custGeom>
                <a:avLst/>
                <a:gdLst/>
                <a:ahLst/>
                <a:cxnLst>
                  <a:cxn ang="0">
                    <a:pos x="328" y="425"/>
                  </a:cxn>
                  <a:cxn ang="0">
                    <a:pos x="450" y="225"/>
                  </a:cxn>
                  <a:cxn ang="0">
                    <a:pos x="225" y="0"/>
                  </a:cxn>
                  <a:cxn ang="0">
                    <a:pos x="0" y="225"/>
                  </a:cxn>
                  <a:cxn ang="0">
                    <a:pos x="121" y="424"/>
                  </a:cxn>
                  <a:cxn ang="0">
                    <a:pos x="225" y="450"/>
                  </a:cxn>
                  <a:cxn ang="0">
                    <a:pos x="328" y="425"/>
                  </a:cxn>
                </a:cxnLst>
                <a:rect l="0" t="0" r="r" b="b"/>
                <a:pathLst>
                  <a:path w="450" h="450">
                    <a:moveTo>
                      <a:pt x="328" y="425"/>
                    </a:moveTo>
                    <a:cubicBezTo>
                      <a:pt x="401" y="387"/>
                      <a:pt x="450" y="312"/>
                      <a:pt x="450" y="225"/>
                    </a:cubicBezTo>
                    <a:cubicBezTo>
                      <a:pt x="450" y="101"/>
                      <a:pt x="349" y="0"/>
                      <a:pt x="225" y="0"/>
                    </a:cubicBezTo>
                    <a:cubicBezTo>
                      <a:pt x="101" y="0"/>
                      <a:pt x="0" y="101"/>
                      <a:pt x="0" y="225"/>
                    </a:cubicBezTo>
                    <a:cubicBezTo>
                      <a:pt x="0" y="312"/>
                      <a:pt x="49" y="387"/>
                      <a:pt x="121" y="424"/>
                    </a:cubicBezTo>
                    <a:cubicBezTo>
                      <a:pt x="152" y="441"/>
                      <a:pt x="188" y="450"/>
                      <a:pt x="225" y="450"/>
                    </a:cubicBezTo>
                    <a:cubicBezTo>
                      <a:pt x="262" y="450"/>
                      <a:pt x="297" y="441"/>
                      <a:pt x="328" y="42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5"/>
                  </a:gs>
                  <a:gs pos="19000">
                    <a:schemeClr val="accent5"/>
                  </a:gs>
                  <a:gs pos="65000">
                    <a:schemeClr val="accent6"/>
                  </a:gs>
                </a:gsLst>
                <a:lin ang="16200000" scaled="1"/>
              </a:gradFill>
              <a:ln w="539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4" name="Oval 33"/>
              <p:cNvSpPr>
                <a:spLocks noChangeArrowheads="1"/>
              </p:cNvSpPr>
              <p:nvPr/>
            </p:nvSpPr>
            <p:spPr bwMode="auto">
              <a:xfrm>
                <a:off x="2102399" y="4187566"/>
                <a:ext cx="1067749" cy="81358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50000">
                    <a:schemeClr val="bg1">
                      <a:alpha val="49000"/>
                    </a:schemeClr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4" name="Group 49"/>
            <p:cNvGrpSpPr/>
            <p:nvPr/>
          </p:nvGrpSpPr>
          <p:grpSpPr>
            <a:xfrm>
              <a:off x="4042422" y="3231620"/>
              <a:ext cx="533280" cy="433673"/>
              <a:chOff x="4042422" y="3231620"/>
              <a:chExt cx="533280" cy="433673"/>
            </a:xfrm>
          </p:grpSpPr>
          <p:sp>
            <p:nvSpPr>
              <p:cNvPr id="31" name="Oval Callout 46"/>
              <p:cNvSpPr/>
              <p:nvPr/>
            </p:nvSpPr>
            <p:spPr>
              <a:xfrm>
                <a:off x="4042422" y="3382963"/>
                <a:ext cx="323731" cy="282330"/>
              </a:xfrm>
              <a:prstGeom prst="wedgeEllipseCallout">
                <a:avLst>
                  <a:gd name="adj1" fmla="val 48261"/>
                  <a:gd name="adj2" fmla="val 55488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2" name="Rounded Rectangular Callout 47"/>
              <p:cNvSpPr/>
              <p:nvPr/>
            </p:nvSpPr>
            <p:spPr>
              <a:xfrm>
                <a:off x="4246053" y="3231620"/>
                <a:ext cx="329649" cy="236107"/>
              </a:xfrm>
              <a:prstGeom prst="wedgeRoundRectCallout">
                <a:avLst>
                  <a:gd name="adj1" fmla="val -1457"/>
                  <a:gd name="adj2" fmla="val 107285"/>
                  <a:gd name="adj3" fmla="val 16667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63500" dist="50800" dir="5400000" algn="ctr">
                  <a:srgbClr val="000000">
                    <a:alpha val="59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</p:grpSp>
      <p:pic>
        <p:nvPicPr>
          <p:cNvPr id="36" name="Picture 6" descr="http://im4-tub-ru.yandex.net/i?id=169760710-13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29020" y="1156671"/>
            <a:ext cx="949720" cy="71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Рисунок 36" descr="logo_big+тень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57652" y="785800"/>
            <a:ext cx="1214446" cy="364334"/>
          </a:xfrm>
          <a:prstGeom prst="rect">
            <a:avLst/>
          </a:prstGeom>
        </p:spPr>
      </p:pic>
      <p:sp>
        <p:nvSpPr>
          <p:cNvPr id="38" name="Выноска-облако 37"/>
          <p:cNvSpPr/>
          <p:nvPr/>
        </p:nvSpPr>
        <p:spPr bwMode="auto">
          <a:xfrm>
            <a:off x="5572132" y="285735"/>
            <a:ext cx="3376610" cy="1357322"/>
          </a:xfrm>
          <a:prstGeom prst="cloudCallout">
            <a:avLst>
              <a:gd name="adj1" fmla="val -38306"/>
              <a:gd name="adj2" fmla="val 19509"/>
            </a:avLst>
          </a:prstGeom>
          <a:ln w="76200">
            <a:solidFill>
              <a:schemeClr val="accent3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i="0" u="none" strike="noStrike" normalizeH="0" baseline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cs typeface="Calibri" pitchFamily="34" charset="0"/>
            </a:endParaRPr>
          </a:p>
        </p:txBody>
      </p:sp>
      <p:pic>
        <p:nvPicPr>
          <p:cNvPr id="39" name="Picture 4" descr="http://seoonly.ru/wp-content/uploads/2011/01/Livelournal_logo_6.png"/>
          <p:cNvPicPr>
            <a:picLocks noChangeAspect="1" noChangeArrowheads="1"/>
          </p:cNvPicPr>
          <p:nvPr/>
        </p:nvPicPr>
        <p:blipFill>
          <a:blip r:embed="rId9" cstate="print"/>
          <a:srcRect t="14073" b="15994"/>
          <a:stretch>
            <a:fillRect/>
          </a:stretch>
        </p:blipFill>
        <p:spPr bwMode="auto">
          <a:xfrm>
            <a:off x="3000396" y="857238"/>
            <a:ext cx="911225" cy="71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0" name="Заголовок 3"/>
          <p:cNvSpPr txBox="1">
            <a:spLocks/>
          </p:cNvSpPr>
          <p:nvPr/>
        </p:nvSpPr>
        <p:spPr>
          <a:xfrm>
            <a:off x="5857884" y="500048"/>
            <a:ext cx="2590800" cy="1085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Calibri" pitchFamily="34" charset="0"/>
              </a:rPr>
              <a:t>Социальные сети и «облака»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ea typeface="+mj-ea"/>
              <a:cs typeface="Calibri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5715008" y="2357436"/>
            <a:ext cx="34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Облачные технологии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- обмен знаниями, создание сообществ и развитие культуры общения, взаимодействия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00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00050"/>
            <a:ext cx="7772400" cy="1059582"/>
          </a:xfrm>
        </p:spPr>
        <p:txBody>
          <a:bodyPr/>
          <a:lstStyle/>
          <a:p>
            <a:pPr marL="0" lvl="8" algn="ctr" eaLnBrk="0" hangingPunct="0">
              <a:defRPr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Социальные сервисы</a:t>
            </a:r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 </a:t>
            </a:r>
            <a:endParaRPr lang="ru-RU" sz="20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762001" y="1085850"/>
            <a:ext cx="8026151" cy="1828800"/>
          </a:xfrm>
        </p:spPr>
        <p:txBody>
          <a:bodyPr>
            <a:noAutofit/>
          </a:bodyPr>
          <a:lstStyle/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общение, </a:t>
            </a:r>
          </a:p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вступление в сообщества, </a:t>
            </a:r>
          </a:p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поиск друзей, организаций, </a:t>
            </a:r>
          </a:p>
          <a:p>
            <a:pPr marL="177800" lvl="8" indent="354013"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просмотр страничек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добавление комментариев. </a:t>
            </a:r>
            <a:endParaRPr lang="ru-RU" sz="24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9" name="Рисунок 8" descr="e2d7674f860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1" y="3371851"/>
            <a:ext cx="8503435" cy="1517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292</TotalTime>
  <Words>938</Words>
  <Application>Microsoft Office PowerPoint</Application>
  <PresentationFormat>Экран (16:9)</PresentationFormat>
  <Paragraphs>208</Paragraphs>
  <Slides>30</Slides>
  <Notes>29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УМСО_7-10_ноября_2018</vt:lpstr>
      <vt:lpstr>Слайд 1</vt:lpstr>
      <vt:lpstr>ДИСКУССИОННАЯ ПЛОЩАДКА  «Инструменты цифровой образовательной среды –  портфолио учащегося»</vt:lpstr>
      <vt:lpstr>Инструменты цифровой образовательной среды – портфолио учащегося</vt:lpstr>
      <vt:lpstr>Слайд 4</vt:lpstr>
      <vt:lpstr>Слайд 5</vt:lpstr>
      <vt:lpstr>Слайд 6</vt:lpstr>
      <vt:lpstr>Слайд 7</vt:lpstr>
      <vt:lpstr>Слайд 8</vt:lpstr>
      <vt:lpstr>Социальные сервисы </vt:lpstr>
      <vt:lpstr>Слайд 10</vt:lpstr>
      <vt:lpstr>Слайд 11</vt:lpstr>
      <vt:lpstr>Слайд 12</vt:lpstr>
      <vt:lpstr>ВЕБ-ПОРТФОЛИО</vt:lpstr>
      <vt:lpstr>Слайд 14</vt:lpstr>
      <vt:lpstr>Цели использования веб-портфолио в образовании</vt:lpstr>
      <vt:lpstr>Интерактивный веб-портфолио  ученика</vt:lpstr>
      <vt:lpstr>Портфолио достижений</vt:lpstr>
      <vt:lpstr>Укрепление связи   учебное  заведение - дом</vt:lpstr>
      <vt:lpstr>Слайд 19</vt:lpstr>
      <vt:lpstr>Философия учебного портфолио </vt:lpstr>
      <vt:lpstr>Слайд 21</vt:lpstr>
      <vt:lpstr>Слайд 22</vt:lpstr>
      <vt:lpstr> Зачем веб-портфолио  учителю? </vt:lpstr>
      <vt:lpstr> Зачем веб-портфолио  учителю? </vt:lpstr>
      <vt:lpstr>Веб-портфолио педагога </vt:lpstr>
      <vt:lpstr>Веб-портфолио  педагога</vt:lpstr>
      <vt:lpstr>Технология портфолио</vt:lpstr>
      <vt:lpstr>Создание сообществ  классов, групп по интересам для: </vt:lpstr>
      <vt:lpstr>Достоинства веб 2.0.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Пользователь Windows</cp:lastModifiedBy>
  <cp:revision>7</cp:revision>
  <dcterms:created xsi:type="dcterms:W3CDTF">2018-11-02T10:29:20Z</dcterms:created>
  <dcterms:modified xsi:type="dcterms:W3CDTF">2018-11-08T19:35:37Z</dcterms:modified>
</cp:coreProperties>
</file>