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9" r:id="rId3"/>
    <p:sldId id="290" r:id="rId4"/>
    <p:sldId id="276" r:id="rId6"/>
    <p:sldId id="277" r:id="rId7"/>
    <p:sldId id="278" r:id="rId8"/>
    <p:sldId id="279" r:id="rId9"/>
    <p:sldId id="292" r:id="rId10"/>
    <p:sldId id="280" r:id="rId11"/>
    <p:sldId id="281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74" r:id="rId2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3308"/>
    <a:srgbClr val="009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654" y="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908C01-3C14-4402-933F-222266A8CFFC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E0751B-6243-4007-B82F-74505D1561D7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.jpeg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.jpeg"/><Relationship Id="rId1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.jpeg"/><Relationship Id="rId1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.jpeg"/><Relationship Id="rId1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.jpeg"/><Relationship Id="rId1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.jpeg"/><Relationship Id="rId1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.jpeg"/><Relationship Id="rId1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5.png"/><Relationship Id="rId2" Type="http://schemas.openxmlformats.org/officeDocument/2006/relationships/hyperlink" Target="https://eplayschool.ru/" TargetMode="Externa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.jpeg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.jpeg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.jpe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.jpeg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5" name="TextBox 4"/>
          <p:cNvSpPr txBox="1"/>
          <p:nvPr/>
        </p:nvSpPr>
        <p:spPr>
          <a:xfrm rot="20883767">
            <a:off x="4110728" y="3561852"/>
            <a:ext cx="49542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UFA INTERNATIONAL EDUCATION FAIR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6137" y="4307722"/>
            <a:ext cx="30485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www.mmco-expo.ru</a:t>
            </a:r>
            <a:endParaRPr lang="en-US" sz="16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www.education.bashkortostan.ru</a:t>
            </a:r>
            <a:endParaRPr lang="en-US" sz="16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US" sz="1600" b="1" dirty="0">
                <a:solidFill>
                  <a:schemeClr val="accent4">
                    <a:lumMod val="75000"/>
                  </a:schemeClr>
                </a:solidFill>
              </a:rPr>
              <a:t>www. </a:t>
            </a:r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bvkexpo.ru</a:t>
            </a:r>
            <a:endParaRPr lang="ru-RU" sz="16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/>
        </p:nvSpPr>
        <p:spPr>
          <a:xfrm>
            <a:off x="566524" y="222926"/>
            <a:ext cx="5991508" cy="207645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r>
              <a:rPr lang="ru-RU" sz="1350" dirty="0" smtClean="0">
                <a:solidFill>
                  <a:srgbClr val="4EAA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СЮЖЕТ: СЮРПРИЗ  ИЗ  СУНДУЧКА</a:t>
            </a:r>
            <a:endParaRPr lang="ru-RU" sz="1350" dirty="0" smtClean="0">
              <a:solidFill>
                <a:srgbClr val="4EAA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352588" y="713174"/>
            <a:ext cx="6478360" cy="3351675"/>
          </a:xfrm>
          <a:prstGeom prst="rect">
            <a:avLst/>
          </a:prstGeom>
          <a:noFill/>
        </p:spPr>
      </p:pic>
      <p:pic>
        <p:nvPicPr>
          <p:cNvPr id="5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163512" y="4230253"/>
            <a:ext cx="8817429" cy="821625"/>
          </a:xfrm>
          <a:prstGeom prst="rect">
            <a:avLst/>
          </a:prstGeom>
        </p:spPr>
      </p:pic>
      <p:sp>
        <p:nvSpPr>
          <p:cNvPr id="6" name="Подзаголовок 2"/>
          <p:cNvSpPr txBox="1"/>
          <p:nvPr/>
        </p:nvSpPr>
        <p:spPr>
          <a:xfrm>
            <a:off x="3945772" y="4406759"/>
            <a:ext cx="3124633" cy="468695"/>
          </a:xfrm>
          <a:prstGeom prst="rect">
            <a:avLst/>
          </a:prstGeom>
        </p:spPr>
        <p:txBody>
          <a:bodyPr vert="horz" lIns="88174" tIns="44087" rIns="88174" bIns="44087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085" dirty="0" smtClean="0">
                <a:solidFill>
                  <a:srgbClr val="009242"/>
                </a:solidFill>
              </a:rPr>
              <a:t>ВДНХ, Зал </a:t>
            </a:r>
            <a:r>
              <a:rPr lang="ru-RU" sz="3085" dirty="0" err="1" smtClean="0">
                <a:solidFill>
                  <a:srgbClr val="009242"/>
                </a:solidFill>
              </a:rPr>
              <a:t>Мустая</a:t>
            </a:r>
            <a:r>
              <a:rPr lang="ru-RU" sz="3085" dirty="0" smtClean="0">
                <a:solidFill>
                  <a:srgbClr val="009242"/>
                </a:solidFill>
              </a:rPr>
              <a:t> </a:t>
            </a:r>
            <a:r>
              <a:rPr lang="ru-RU" sz="3085" dirty="0" err="1" smtClean="0">
                <a:solidFill>
                  <a:srgbClr val="009242"/>
                </a:solidFill>
              </a:rPr>
              <a:t>Карима</a:t>
            </a:r>
            <a:endParaRPr lang="ru-RU" sz="3085" dirty="0" smtClean="0">
              <a:solidFill>
                <a:srgbClr val="009242"/>
              </a:solidFill>
            </a:endParaRPr>
          </a:p>
          <a:p>
            <a:r>
              <a:rPr lang="ru-RU" sz="3085" dirty="0" smtClean="0">
                <a:solidFill>
                  <a:srgbClr val="009242"/>
                </a:solidFill>
              </a:rPr>
              <a:t>8 ноября 2018 г.</a:t>
            </a:r>
            <a:endParaRPr lang="ru-RU" sz="3085" dirty="0" smtClean="0">
              <a:solidFill>
                <a:srgbClr val="009242"/>
              </a:solidFill>
            </a:endParaRPr>
          </a:p>
          <a:p>
            <a:endParaRPr lang="ru-RU" sz="3085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/>
        </p:nvSpPr>
        <p:spPr>
          <a:xfrm>
            <a:off x="273050" y="272415"/>
            <a:ext cx="7753350" cy="207645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r>
              <a:rPr lang="ru-RU" sz="1350" dirty="0" smtClean="0">
                <a:solidFill>
                  <a:srgbClr val="4EAA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СУНДУЧОК ОТКРЫВАЕТСЯ, ЕСЛИ НАБИРАЕТСЯ НЕОБХОДИМОЕ ЧИСЛО БОНУСОВ </a:t>
            </a:r>
            <a:endParaRPr lang="ru-RU" sz="1350" dirty="0" smtClean="0">
              <a:solidFill>
                <a:srgbClr val="4EAA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352588" y="759661"/>
            <a:ext cx="6487510" cy="3393553"/>
          </a:xfrm>
          <a:prstGeom prst="rect">
            <a:avLst/>
          </a:prstGeom>
          <a:noFill/>
        </p:spPr>
      </p:pic>
      <p:pic>
        <p:nvPicPr>
          <p:cNvPr id="5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163512" y="4230253"/>
            <a:ext cx="8817429" cy="821625"/>
          </a:xfrm>
          <a:prstGeom prst="rect">
            <a:avLst/>
          </a:prstGeom>
        </p:spPr>
      </p:pic>
      <p:sp>
        <p:nvSpPr>
          <p:cNvPr id="6" name="Подзаголовок 2"/>
          <p:cNvSpPr txBox="1"/>
          <p:nvPr/>
        </p:nvSpPr>
        <p:spPr>
          <a:xfrm>
            <a:off x="3968632" y="4406759"/>
            <a:ext cx="3124633" cy="468695"/>
          </a:xfrm>
          <a:prstGeom prst="rect">
            <a:avLst/>
          </a:prstGeom>
        </p:spPr>
        <p:txBody>
          <a:bodyPr vert="horz" lIns="88174" tIns="44087" rIns="88174" bIns="44087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085" dirty="0" smtClean="0">
                <a:solidFill>
                  <a:srgbClr val="009242"/>
                </a:solidFill>
              </a:rPr>
              <a:t>ВДНХ, Зал </a:t>
            </a:r>
            <a:r>
              <a:rPr lang="ru-RU" sz="3085" dirty="0" err="1" smtClean="0">
                <a:solidFill>
                  <a:srgbClr val="009242"/>
                </a:solidFill>
              </a:rPr>
              <a:t>Мустая</a:t>
            </a:r>
            <a:r>
              <a:rPr lang="ru-RU" sz="3085" dirty="0" smtClean="0">
                <a:solidFill>
                  <a:srgbClr val="009242"/>
                </a:solidFill>
              </a:rPr>
              <a:t> </a:t>
            </a:r>
            <a:r>
              <a:rPr lang="ru-RU" sz="3085" dirty="0" err="1" smtClean="0">
                <a:solidFill>
                  <a:srgbClr val="009242"/>
                </a:solidFill>
              </a:rPr>
              <a:t>Карима</a:t>
            </a:r>
            <a:endParaRPr lang="ru-RU" sz="3085" dirty="0" smtClean="0">
              <a:solidFill>
                <a:srgbClr val="009242"/>
              </a:solidFill>
            </a:endParaRPr>
          </a:p>
          <a:p>
            <a:r>
              <a:rPr lang="ru-RU" sz="3085" dirty="0" smtClean="0">
                <a:solidFill>
                  <a:srgbClr val="009242"/>
                </a:solidFill>
              </a:rPr>
              <a:t>8 ноября 2018 г.</a:t>
            </a:r>
            <a:endParaRPr lang="ru-RU" sz="3085" dirty="0" smtClean="0">
              <a:solidFill>
                <a:srgbClr val="009242"/>
              </a:solidFill>
            </a:endParaRPr>
          </a:p>
          <a:p>
            <a:endParaRPr lang="ru-RU" sz="3085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/>
        </p:nvSpPr>
        <p:spPr>
          <a:xfrm>
            <a:off x="269979" y="222926"/>
            <a:ext cx="5991508" cy="207645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r>
              <a:rPr lang="ru-RU" sz="1350" dirty="0" smtClean="0">
                <a:solidFill>
                  <a:srgbClr val="4EAA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 НА ПОСТРОЕНИЕ ФУНДАМЕНТА ЗДАНИЯ «КАФЕ» </a:t>
            </a:r>
            <a:endParaRPr lang="ru-RU" sz="1350" dirty="0" smtClean="0">
              <a:solidFill>
                <a:srgbClr val="4EAA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424344" y="669467"/>
            <a:ext cx="6487510" cy="3474044"/>
          </a:xfrm>
          <a:prstGeom prst="rect">
            <a:avLst/>
          </a:prstGeom>
          <a:noFill/>
        </p:spPr>
      </p:pic>
      <p:pic>
        <p:nvPicPr>
          <p:cNvPr id="5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163512" y="4230253"/>
            <a:ext cx="8817429" cy="821625"/>
          </a:xfrm>
          <a:prstGeom prst="rect">
            <a:avLst/>
          </a:prstGeom>
        </p:spPr>
      </p:pic>
      <p:sp>
        <p:nvSpPr>
          <p:cNvPr id="6" name="Подзаголовок 2"/>
          <p:cNvSpPr txBox="1"/>
          <p:nvPr/>
        </p:nvSpPr>
        <p:spPr>
          <a:xfrm>
            <a:off x="3934342" y="4406759"/>
            <a:ext cx="3124633" cy="468695"/>
          </a:xfrm>
          <a:prstGeom prst="rect">
            <a:avLst/>
          </a:prstGeom>
        </p:spPr>
        <p:txBody>
          <a:bodyPr vert="horz" lIns="88174" tIns="44087" rIns="88174" bIns="44087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085" dirty="0" smtClean="0">
                <a:solidFill>
                  <a:srgbClr val="009242"/>
                </a:solidFill>
              </a:rPr>
              <a:t>ВДНХ, Зал </a:t>
            </a:r>
            <a:r>
              <a:rPr lang="ru-RU" sz="3085" dirty="0" err="1" smtClean="0">
                <a:solidFill>
                  <a:srgbClr val="009242"/>
                </a:solidFill>
              </a:rPr>
              <a:t>Мустая</a:t>
            </a:r>
            <a:r>
              <a:rPr lang="ru-RU" sz="3085" dirty="0" smtClean="0">
                <a:solidFill>
                  <a:srgbClr val="009242"/>
                </a:solidFill>
              </a:rPr>
              <a:t> </a:t>
            </a:r>
            <a:r>
              <a:rPr lang="ru-RU" sz="3085" dirty="0" err="1" smtClean="0">
                <a:solidFill>
                  <a:srgbClr val="009242"/>
                </a:solidFill>
              </a:rPr>
              <a:t>Карима</a:t>
            </a:r>
            <a:endParaRPr lang="ru-RU" sz="3085" dirty="0" smtClean="0">
              <a:solidFill>
                <a:srgbClr val="009242"/>
              </a:solidFill>
            </a:endParaRPr>
          </a:p>
          <a:p>
            <a:r>
              <a:rPr lang="ru-RU" sz="3085" dirty="0" smtClean="0">
                <a:solidFill>
                  <a:srgbClr val="009242"/>
                </a:solidFill>
              </a:rPr>
              <a:t>8 ноября 2018 г.</a:t>
            </a:r>
            <a:endParaRPr lang="ru-RU" sz="3085" dirty="0" smtClean="0">
              <a:solidFill>
                <a:srgbClr val="009242"/>
              </a:solidFill>
            </a:endParaRPr>
          </a:p>
          <a:p>
            <a:endParaRPr lang="ru-RU" sz="3085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/>
        </p:nvSpPr>
        <p:spPr>
          <a:xfrm>
            <a:off x="271780" y="139700"/>
            <a:ext cx="8011160" cy="415290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r>
              <a:rPr lang="ru-RU" sz="1350" dirty="0" smtClean="0">
                <a:solidFill>
                  <a:srgbClr val="4EAA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ИГРОВОЙ ЭЛЕМЕНТ – БОНУСЫ (ЗВЕЗДЫ)</a:t>
            </a:r>
            <a:br>
              <a:rPr lang="ru-RU" sz="1350" dirty="0" smtClean="0">
                <a:solidFill>
                  <a:srgbClr val="4EAA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50" dirty="0" smtClean="0">
                <a:solidFill>
                  <a:srgbClr val="4EAA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ИГРОВОЙ ЭЛЕМЕНТ – ОБЛАГОРАЖИВАНИЕ ТЕРРИТОРИИ – СТРОИТЕЛЬСТВО ЗДАНИЙ</a:t>
            </a:r>
            <a:endParaRPr lang="ru-RU" sz="1350" dirty="0" smtClean="0">
              <a:solidFill>
                <a:srgbClr val="4EAA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424343" y="759043"/>
            <a:ext cx="6476189" cy="363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163512" y="4230253"/>
            <a:ext cx="8817429" cy="821625"/>
          </a:xfrm>
          <a:prstGeom prst="rect">
            <a:avLst/>
          </a:prstGeom>
        </p:spPr>
      </p:pic>
      <p:sp>
        <p:nvSpPr>
          <p:cNvPr id="6" name="Подзаголовок 2"/>
          <p:cNvSpPr txBox="1"/>
          <p:nvPr/>
        </p:nvSpPr>
        <p:spPr>
          <a:xfrm>
            <a:off x="3957202" y="4406759"/>
            <a:ext cx="3124633" cy="468695"/>
          </a:xfrm>
          <a:prstGeom prst="rect">
            <a:avLst/>
          </a:prstGeom>
        </p:spPr>
        <p:txBody>
          <a:bodyPr vert="horz" lIns="88174" tIns="44087" rIns="88174" bIns="44087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085" dirty="0" smtClean="0">
                <a:solidFill>
                  <a:srgbClr val="009242"/>
                </a:solidFill>
              </a:rPr>
              <a:t>ВДНХ, Зал </a:t>
            </a:r>
            <a:r>
              <a:rPr lang="ru-RU" sz="3085" dirty="0" err="1" smtClean="0">
                <a:solidFill>
                  <a:srgbClr val="009242"/>
                </a:solidFill>
              </a:rPr>
              <a:t>Мустая</a:t>
            </a:r>
            <a:r>
              <a:rPr lang="ru-RU" sz="3085" dirty="0" smtClean="0">
                <a:solidFill>
                  <a:srgbClr val="009242"/>
                </a:solidFill>
              </a:rPr>
              <a:t> </a:t>
            </a:r>
            <a:r>
              <a:rPr lang="ru-RU" sz="3085" dirty="0" err="1" smtClean="0">
                <a:solidFill>
                  <a:srgbClr val="009242"/>
                </a:solidFill>
              </a:rPr>
              <a:t>Карима</a:t>
            </a:r>
            <a:endParaRPr lang="ru-RU" sz="3085" dirty="0" smtClean="0">
              <a:solidFill>
                <a:srgbClr val="009242"/>
              </a:solidFill>
            </a:endParaRPr>
          </a:p>
          <a:p>
            <a:r>
              <a:rPr lang="ru-RU" sz="3085" dirty="0" smtClean="0">
                <a:solidFill>
                  <a:srgbClr val="009242"/>
                </a:solidFill>
              </a:rPr>
              <a:t>8 ноября 2018 г.</a:t>
            </a:r>
            <a:endParaRPr lang="ru-RU" sz="3085" dirty="0" smtClean="0">
              <a:solidFill>
                <a:srgbClr val="009242"/>
              </a:solidFill>
            </a:endParaRPr>
          </a:p>
          <a:p>
            <a:endParaRPr lang="ru-RU" sz="3085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/>
        </p:nvSpPr>
        <p:spPr>
          <a:xfrm>
            <a:off x="255270" y="173355"/>
            <a:ext cx="7388860" cy="415290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r>
              <a:rPr lang="ru-RU" sz="1350" dirty="0" smtClean="0">
                <a:solidFill>
                  <a:srgbClr val="4EAA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СЮЖЕТ: СТРОИТЕЛЬСТВО ОБЪЕКТОВ (КАФЕ,  ПОЛИКЛИНИКА,  СПОРТИВНАЯ ШКОЛА,  МОЯ ШКОЛА, МАСТЕРСКАЯ) НА ТЕРРИТОРИИ УЧЕНИКА </a:t>
            </a:r>
            <a:endParaRPr lang="ru-RU" sz="1350" dirty="0" smtClean="0">
              <a:solidFill>
                <a:srgbClr val="4EAA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309408" y="714489"/>
            <a:ext cx="6526820" cy="3372190"/>
          </a:xfrm>
          <a:prstGeom prst="rect">
            <a:avLst/>
          </a:prstGeom>
          <a:noFill/>
        </p:spPr>
      </p:pic>
      <p:pic>
        <p:nvPicPr>
          <p:cNvPr id="5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163512" y="4230253"/>
            <a:ext cx="8817429" cy="821625"/>
          </a:xfrm>
          <a:prstGeom prst="rect">
            <a:avLst/>
          </a:prstGeom>
        </p:spPr>
      </p:pic>
      <p:sp>
        <p:nvSpPr>
          <p:cNvPr id="6" name="Подзаголовок 2"/>
          <p:cNvSpPr txBox="1"/>
          <p:nvPr/>
        </p:nvSpPr>
        <p:spPr>
          <a:xfrm>
            <a:off x="3991492" y="4406759"/>
            <a:ext cx="3124633" cy="468695"/>
          </a:xfrm>
          <a:prstGeom prst="rect">
            <a:avLst/>
          </a:prstGeom>
        </p:spPr>
        <p:txBody>
          <a:bodyPr vert="horz" lIns="88174" tIns="44087" rIns="88174" bIns="44087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085" dirty="0" smtClean="0">
                <a:solidFill>
                  <a:srgbClr val="009242"/>
                </a:solidFill>
              </a:rPr>
              <a:t>ВДНХ, Зал </a:t>
            </a:r>
            <a:r>
              <a:rPr lang="ru-RU" sz="3085" dirty="0" err="1" smtClean="0">
                <a:solidFill>
                  <a:srgbClr val="009242"/>
                </a:solidFill>
              </a:rPr>
              <a:t>Мустая</a:t>
            </a:r>
            <a:r>
              <a:rPr lang="ru-RU" sz="3085" dirty="0" smtClean="0">
                <a:solidFill>
                  <a:srgbClr val="009242"/>
                </a:solidFill>
              </a:rPr>
              <a:t> </a:t>
            </a:r>
            <a:r>
              <a:rPr lang="ru-RU" sz="3085" dirty="0" err="1" smtClean="0">
                <a:solidFill>
                  <a:srgbClr val="009242"/>
                </a:solidFill>
              </a:rPr>
              <a:t>Карима</a:t>
            </a:r>
            <a:endParaRPr lang="ru-RU" sz="3085" dirty="0" smtClean="0">
              <a:solidFill>
                <a:srgbClr val="009242"/>
              </a:solidFill>
            </a:endParaRPr>
          </a:p>
          <a:p>
            <a:r>
              <a:rPr lang="ru-RU" sz="3085" dirty="0" smtClean="0">
                <a:solidFill>
                  <a:srgbClr val="009242"/>
                </a:solidFill>
              </a:rPr>
              <a:t>8 ноября 2018 г.</a:t>
            </a:r>
            <a:endParaRPr lang="ru-RU" sz="3085" dirty="0" smtClean="0">
              <a:solidFill>
                <a:srgbClr val="009242"/>
              </a:solidFill>
            </a:endParaRPr>
          </a:p>
          <a:p>
            <a:endParaRPr lang="ru-RU" sz="3085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/>
        </p:nvSpPr>
        <p:spPr>
          <a:xfrm>
            <a:off x="198224" y="141986"/>
            <a:ext cx="5991508" cy="207645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r>
              <a:rPr lang="ru-RU" sz="1350" dirty="0" smtClean="0">
                <a:solidFill>
                  <a:srgbClr val="4EAA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И ИГРОВЫЕ ДОСТИЖЕНИЯ</a:t>
            </a:r>
            <a:endParaRPr lang="ru-RU" sz="1350" dirty="0" smtClean="0">
              <a:solidFill>
                <a:srgbClr val="4EAA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218603" y="549184"/>
            <a:ext cx="6558266" cy="3595660"/>
          </a:xfrm>
          <a:prstGeom prst="rect">
            <a:avLst/>
          </a:prstGeom>
          <a:noFill/>
        </p:spPr>
      </p:pic>
      <p:pic>
        <p:nvPicPr>
          <p:cNvPr id="5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163512" y="4230253"/>
            <a:ext cx="8817429" cy="821625"/>
          </a:xfrm>
          <a:prstGeom prst="rect">
            <a:avLst/>
          </a:prstGeom>
        </p:spPr>
      </p:pic>
      <p:sp>
        <p:nvSpPr>
          <p:cNvPr id="6" name="Подзаголовок 2"/>
          <p:cNvSpPr txBox="1"/>
          <p:nvPr/>
        </p:nvSpPr>
        <p:spPr>
          <a:xfrm>
            <a:off x="3911482" y="4406759"/>
            <a:ext cx="3124633" cy="468695"/>
          </a:xfrm>
          <a:prstGeom prst="rect">
            <a:avLst/>
          </a:prstGeom>
        </p:spPr>
        <p:txBody>
          <a:bodyPr vert="horz" lIns="88174" tIns="44087" rIns="88174" bIns="44087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085" dirty="0" smtClean="0">
                <a:solidFill>
                  <a:srgbClr val="009242"/>
                </a:solidFill>
              </a:rPr>
              <a:t>ВДНХ, Зал </a:t>
            </a:r>
            <a:r>
              <a:rPr lang="ru-RU" sz="3085" dirty="0" err="1" smtClean="0">
                <a:solidFill>
                  <a:srgbClr val="009242"/>
                </a:solidFill>
              </a:rPr>
              <a:t>Мустая</a:t>
            </a:r>
            <a:r>
              <a:rPr lang="ru-RU" sz="3085" dirty="0" smtClean="0">
                <a:solidFill>
                  <a:srgbClr val="009242"/>
                </a:solidFill>
              </a:rPr>
              <a:t> </a:t>
            </a:r>
            <a:r>
              <a:rPr lang="ru-RU" sz="3085" dirty="0" err="1" smtClean="0">
                <a:solidFill>
                  <a:srgbClr val="009242"/>
                </a:solidFill>
              </a:rPr>
              <a:t>Карима</a:t>
            </a:r>
            <a:endParaRPr lang="ru-RU" sz="3085" dirty="0" smtClean="0">
              <a:solidFill>
                <a:srgbClr val="009242"/>
              </a:solidFill>
            </a:endParaRPr>
          </a:p>
          <a:p>
            <a:r>
              <a:rPr lang="ru-RU" sz="3085" dirty="0" smtClean="0">
                <a:solidFill>
                  <a:srgbClr val="009242"/>
                </a:solidFill>
              </a:rPr>
              <a:t>8 ноября 2018 г.</a:t>
            </a:r>
            <a:endParaRPr lang="ru-RU" sz="3085" dirty="0" smtClean="0">
              <a:solidFill>
                <a:srgbClr val="009242"/>
              </a:solidFill>
            </a:endParaRPr>
          </a:p>
          <a:p>
            <a:endParaRPr lang="ru-RU" sz="3085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/>
        </p:nvSpPr>
        <p:spPr>
          <a:xfrm>
            <a:off x="163299" y="212721"/>
            <a:ext cx="5991508" cy="207645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r>
              <a:rPr lang="ru-RU" sz="1350" dirty="0" smtClean="0">
                <a:solidFill>
                  <a:srgbClr val="4EAA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УДОБНЫЙ КОНСТРУКТОР РАЗРАБОТКИ УРОКОВ</a:t>
            </a:r>
            <a:endParaRPr lang="ru-RU" sz="1350" dirty="0" smtClean="0">
              <a:solidFill>
                <a:srgbClr val="4EAA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273508" y="597739"/>
            <a:ext cx="6461561" cy="3632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163512" y="4230253"/>
            <a:ext cx="8817429" cy="821625"/>
          </a:xfrm>
          <a:prstGeom prst="rect">
            <a:avLst/>
          </a:prstGeom>
        </p:spPr>
      </p:pic>
      <p:sp>
        <p:nvSpPr>
          <p:cNvPr id="2" name="Подзаголовок 2"/>
          <p:cNvSpPr txBox="1"/>
          <p:nvPr/>
        </p:nvSpPr>
        <p:spPr>
          <a:xfrm>
            <a:off x="3934342" y="4406759"/>
            <a:ext cx="3124633" cy="468695"/>
          </a:xfrm>
          <a:prstGeom prst="rect">
            <a:avLst/>
          </a:prstGeom>
        </p:spPr>
        <p:txBody>
          <a:bodyPr vert="horz" lIns="88174" tIns="44087" rIns="88174" bIns="44087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085" dirty="0" smtClean="0">
                <a:solidFill>
                  <a:srgbClr val="009242"/>
                </a:solidFill>
              </a:rPr>
              <a:t>ВДНХ, Зал </a:t>
            </a:r>
            <a:r>
              <a:rPr lang="ru-RU" sz="3085" dirty="0" err="1" smtClean="0">
                <a:solidFill>
                  <a:srgbClr val="009242"/>
                </a:solidFill>
              </a:rPr>
              <a:t>Мустая</a:t>
            </a:r>
            <a:r>
              <a:rPr lang="ru-RU" sz="3085" dirty="0" smtClean="0">
                <a:solidFill>
                  <a:srgbClr val="009242"/>
                </a:solidFill>
              </a:rPr>
              <a:t> </a:t>
            </a:r>
            <a:r>
              <a:rPr lang="ru-RU" sz="3085" dirty="0" err="1" smtClean="0">
                <a:solidFill>
                  <a:srgbClr val="009242"/>
                </a:solidFill>
              </a:rPr>
              <a:t>Карима</a:t>
            </a:r>
            <a:endParaRPr lang="ru-RU" sz="3085" dirty="0" smtClean="0">
              <a:solidFill>
                <a:srgbClr val="009242"/>
              </a:solidFill>
            </a:endParaRPr>
          </a:p>
          <a:p>
            <a:r>
              <a:rPr lang="ru-RU" sz="3085" dirty="0" smtClean="0">
                <a:solidFill>
                  <a:srgbClr val="009242"/>
                </a:solidFill>
              </a:rPr>
              <a:t>8 ноября 2018 г.</a:t>
            </a:r>
            <a:endParaRPr lang="ru-RU" sz="3085" dirty="0" smtClean="0">
              <a:solidFill>
                <a:srgbClr val="009242"/>
              </a:solidFill>
            </a:endParaRPr>
          </a:p>
          <a:p>
            <a:endParaRPr lang="ru-RU" sz="3085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/>
          <p:cNvSpPr txBox="1"/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  <a:endParaRPr lang="ru-RU" dirty="0" smtClean="0">
              <a:solidFill>
                <a:srgbClr val="009242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0" y="4314939"/>
            <a:ext cx="9144000" cy="852056"/>
          </a:xfrm>
          <a:prstGeom prst="rect">
            <a:avLst/>
          </a:prstGeom>
        </p:spPr>
      </p:pic>
      <p:sp>
        <p:nvSpPr>
          <p:cNvPr id="6" name="Текстовое поле 5"/>
          <p:cNvSpPr txBox="1"/>
          <p:nvPr/>
        </p:nvSpPr>
        <p:spPr>
          <a:xfrm>
            <a:off x="112395" y="1243965"/>
            <a:ext cx="8920480" cy="58356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ru-RU" sz="3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Спасибо за внимание!</a:t>
            </a:r>
            <a:endParaRPr lang="ru-RU" sz="32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3251200" y="2022475"/>
            <a:ext cx="2778760" cy="460375"/>
          </a:xfrm>
          <a:prstGeom prst="rect">
            <a:avLst/>
          </a:prstGeom>
          <a:noFill/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p>
            <a:r>
              <a:rPr lang="en-US" altLang="en-US" sz="2400" b="1">
                <a:solidFill>
                  <a:srgbClr val="F43308"/>
                </a:solidFill>
                <a:effectLst/>
              </a:rPr>
              <a:t>www.eplayschool.ru</a:t>
            </a:r>
            <a:endParaRPr lang="en-US" altLang="en-US" sz="2400" b="1">
              <a:solidFill>
                <a:srgbClr val="F43308"/>
              </a:solidFill>
              <a:effectLst/>
            </a:endParaRPr>
          </a:p>
        </p:txBody>
      </p:sp>
      <p:pic>
        <p:nvPicPr>
          <p:cNvPr id="3" name="Изображение 2">
            <a:hlinkClick r:id="rId2" tooltip="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7005" y="2677160"/>
            <a:ext cx="1191260" cy="1186180"/>
          </a:xfrm>
          <a:prstGeom prst="rect">
            <a:avLst/>
          </a:prstGeom>
        </p:spPr>
      </p:pic>
      <p:sp>
        <p:nvSpPr>
          <p:cNvPr id="2" name="Подзаголовок 2"/>
          <p:cNvSpPr txBox="1"/>
          <p:nvPr/>
        </p:nvSpPr>
        <p:spPr>
          <a:xfrm>
            <a:off x="3911482" y="4406759"/>
            <a:ext cx="3124633" cy="468695"/>
          </a:xfrm>
          <a:prstGeom prst="rect">
            <a:avLst/>
          </a:prstGeom>
        </p:spPr>
        <p:txBody>
          <a:bodyPr vert="horz" lIns="88174" tIns="44087" rIns="88174" bIns="44087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085" dirty="0" smtClean="0">
                <a:solidFill>
                  <a:srgbClr val="009242"/>
                </a:solidFill>
              </a:rPr>
              <a:t>ВДНХ, Зал </a:t>
            </a:r>
            <a:r>
              <a:rPr lang="ru-RU" sz="3085" dirty="0" err="1" smtClean="0">
                <a:solidFill>
                  <a:srgbClr val="009242"/>
                </a:solidFill>
              </a:rPr>
              <a:t>Мустая</a:t>
            </a:r>
            <a:r>
              <a:rPr lang="ru-RU" sz="3085" dirty="0" smtClean="0">
                <a:solidFill>
                  <a:srgbClr val="009242"/>
                </a:solidFill>
              </a:rPr>
              <a:t> </a:t>
            </a:r>
            <a:r>
              <a:rPr lang="ru-RU" sz="3085" dirty="0" err="1" smtClean="0">
                <a:solidFill>
                  <a:srgbClr val="009242"/>
                </a:solidFill>
              </a:rPr>
              <a:t>Карима</a:t>
            </a:r>
            <a:endParaRPr lang="ru-RU" sz="3085" dirty="0" smtClean="0">
              <a:solidFill>
                <a:srgbClr val="009242"/>
              </a:solidFill>
            </a:endParaRPr>
          </a:p>
          <a:p>
            <a:r>
              <a:rPr lang="ru-RU" sz="3085" dirty="0" smtClean="0">
                <a:solidFill>
                  <a:srgbClr val="009242"/>
                </a:solidFill>
              </a:rPr>
              <a:t>8 ноября 2018 г.</a:t>
            </a:r>
            <a:endParaRPr lang="ru-RU" sz="3085" dirty="0" smtClean="0">
              <a:solidFill>
                <a:srgbClr val="009242"/>
              </a:solidFill>
            </a:endParaRPr>
          </a:p>
          <a:p>
            <a:endParaRPr lang="ru-RU" sz="308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327075"/>
            <a:ext cx="7920880" cy="810090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Спикер: Дмитриев Владислав Леонидович</a:t>
            </a:r>
            <a:endParaRPr lang="ru-RU" sz="24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l"/>
            <a:endParaRPr lang="ru-RU" sz="2400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/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  <a:endParaRPr lang="ru-RU" dirty="0" smtClean="0">
              <a:solidFill>
                <a:srgbClr val="009242"/>
              </a:solidFill>
            </a:endParaRPr>
          </a:p>
          <a:p>
            <a:endParaRPr lang="ru-RU" dirty="0"/>
          </a:p>
        </p:txBody>
      </p:sp>
      <p:sp>
        <p:nvSpPr>
          <p:cNvPr id="5" name="Заголовок 4"/>
          <p:cNvSpPr/>
          <p:nvPr>
            <p:ph type="ctrTitle"/>
          </p:nvPr>
        </p:nvSpPr>
        <p:spPr>
          <a:xfrm>
            <a:off x="509905" y="1148080"/>
            <a:ext cx="8123555" cy="1313180"/>
          </a:xfrm>
        </p:spPr>
        <p:txBody>
          <a:bodyPr>
            <a:normAutofit fontScale="90000"/>
            <a:scene3d>
              <a:camera prst="orthographicFront"/>
              <a:lightRig rig="threePt" dir="t"/>
            </a:scene3d>
          </a:bodyPr>
          <a:p>
            <a:r>
              <a:rPr lang="ru-RU" altLang="en-US" sz="3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Демонстрация разработанных моделей взаимодействия в образовательном процессе «Электронная игровая школа»</a:t>
            </a:r>
            <a:endParaRPr lang="ru-RU" altLang="en-US" sz="32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3182620" y="2560955"/>
            <a:ext cx="2778760" cy="460375"/>
          </a:xfrm>
          <a:prstGeom prst="rect">
            <a:avLst/>
          </a:prstGeom>
          <a:noFill/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p>
            <a:r>
              <a:rPr lang="en-US" altLang="en-US" sz="2400" b="1">
                <a:solidFill>
                  <a:srgbClr val="F43308"/>
                </a:solidFill>
                <a:effectLst/>
              </a:rPr>
              <a:t>www.eplayschool.ru</a:t>
            </a:r>
            <a:endParaRPr lang="en-US" altLang="en-US" sz="2400" b="1">
              <a:solidFill>
                <a:srgbClr val="F43308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/>
        </p:nvSpPr>
        <p:spPr>
          <a:xfrm>
            <a:off x="252730" y="201930"/>
            <a:ext cx="8728075" cy="415290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r>
              <a:rPr lang="ru-RU" sz="1350" dirty="0" smtClean="0">
                <a:solidFill>
                  <a:srgbClr val="4EAA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XXI ВЕК – НАЧАЛО ЭРЫ ГЕЙМИФИКАЦИИ </a:t>
            </a:r>
            <a:endParaRPr lang="ru-RU" sz="1350" dirty="0" smtClean="0">
              <a:solidFill>
                <a:srgbClr val="4EAA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350" dirty="0" smtClean="0">
                <a:solidFill>
                  <a:srgbClr val="4EAA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ИГРОВЫХ МЕХАНИК В НЕИГРОВЫХ ПРОЦЕССАХ</a:t>
            </a:r>
            <a:endParaRPr lang="ru-RU" sz="1350" dirty="0" smtClean="0">
              <a:solidFill>
                <a:srgbClr val="4EAA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405890" y="938530"/>
            <a:ext cx="6847205" cy="28613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361950"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266700" algn="l"/>
                <a:tab pos="444500" algn="l"/>
                <a:tab pos="533400" algn="l"/>
              </a:tabLst>
              <a:defRPr/>
            </a:pP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 предложен в 2002 году программистом и 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криптологом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Ником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Пеллингом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Nick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Pelling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первоначально использовался разработчиками видеоигр для научного описания визуализации некоторых игровых персонажей;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1950"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266700" algn="l"/>
                <a:tab pos="444500" algn="l"/>
                <a:tab pos="533400" algn="l"/>
              </a:tabLst>
              <a:defRPr/>
            </a:pP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1950"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266700" algn="l"/>
                <a:tab pos="444500" algn="l"/>
                <a:tab pos="533400" algn="l"/>
              </a:tabLst>
              <a:defRPr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Вдохновителем продвижения  игровых элементов во все сферы жизни в виртуальном пространстве считают  психолога 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Гейба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Зихермана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 2011 г. в Нью-Йорке под его руководством прошел первый «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Игрофикационный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саммит» (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Gamification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Summit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– крупный международный форум,  </a:t>
            </a:r>
            <a:r>
              <a:rPr lang="ru-RU" sz="1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посвященный геймификации;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1950"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266700" algn="l"/>
                <a:tab pos="444500" algn="l"/>
                <a:tab pos="533400" algn="l"/>
              </a:tabLst>
              <a:defRPr/>
            </a:pP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1950"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266700" algn="l"/>
                <a:tab pos="444500" algn="l"/>
                <a:tab pos="533400" algn="l"/>
              </a:tabLst>
              <a:defRPr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«Конспект по курсу 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Gamification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Кевина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Вербаха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Coursera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)»: суть 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игрофикации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том, чтобы учиться у игр.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163512" y="4230253"/>
            <a:ext cx="8817429" cy="821625"/>
          </a:xfrm>
          <a:prstGeom prst="rect">
            <a:avLst/>
          </a:prstGeom>
        </p:spPr>
      </p:pic>
      <p:sp>
        <p:nvSpPr>
          <p:cNvPr id="6" name="Подзаголовок 2"/>
          <p:cNvSpPr txBox="1"/>
          <p:nvPr/>
        </p:nvSpPr>
        <p:spPr>
          <a:xfrm>
            <a:off x="4172467" y="4406759"/>
            <a:ext cx="3124633" cy="468695"/>
          </a:xfrm>
          <a:prstGeom prst="rect">
            <a:avLst/>
          </a:prstGeom>
        </p:spPr>
        <p:txBody>
          <a:bodyPr vert="horz" lIns="88174" tIns="44087" rIns="88174" bIns="44087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085" dirty="0" smtClean="0">
                <a:solidFill>
                  <a:srgbClr val="009242"/>
                </a:solidFill>
              </a:rPr>
              <a:t>ВДНХ, Зал </a:t>
            </a:r>
            <a:r>
              <a:rPr lang="ru-RU" sz="3085" dirty="0" err="1" smtClean="0">
                <a:solidFill>
                  <a:srgbClr val="009242"/>
                </a:solidFill>
              </a:rPr>
              <a:t>Мустая</a:t>
            </a:r>
            <a:r>
              <a:rPr lang="ru-RU" sz="3085" dirty="0" smtClean="0">
                <a:solidFill>
                  <a:srgbClr val="009242"/>
                </a:solidFill>
              </a:rPr>
              <a:t> </a:t>
            </a:r>
            <a:r>
              <a:rPr lang="ru-RU" sz="3085" dirty="0" err="1" smtClean="0">
                <a:solidFill>
                  <a:srgbClr val="009242"/>
                </a:solidFill>
              </a:rPr>
              <a:t>Карима</a:t>
            </a:r>
            <a:endParaRPr lang="ru-RU" sz="3085" dirty="0" smtClean="0">
              <a:solidFill>
                <a:srgbClr val="009242"/>
              </a:solidFill>
            </a:endParaRPr>
          </a:p>
          <a:p>
            <a:r>
              <a:rPr lang="ru-RU" sz="3085" dirty="0" smtClean="0">
                <a:solidFill>
                  <a:srgbClr val="009242"/>
                </a:solidFill>
              </a:rPr>
              <a:t>8 ноября 2018 г.</a:t>
            </a:r>
            <a:endParaRPr lang="ru-RU" sz="3085" dirty="0" smtClean="0">
              <a:solidFill>
                <a:srgbClr val="009242"/>
              </a:solidFill>
            </a:endParaRPr>
          </a:p>
          <a:p>
            <a:endParaRPr lang="ru-RU" sz="3085" dirty="0"/>
          </a:p>
        </p:txBody>
      </p:sp>
      <p:pic>
        <p:nvPicPr>
          <p:cNvPr id="3" name="Рисунок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173672" y="4230253"/>
            <a:ext cx="8817429" cy="821625"/>
          </a:xfrm>
          <a:prstGeom prst="rect">
            <a:avLst/>
          </a:prstGeom>
        </p:spPr>
      </p:pic>
      <p:sp>
        <p:nvSpPr>
          <p:cNvPr id="4" name="Подзаголовок 2"/>
          <p:cNvSpPr txBox="1"/>
          <p:nvPr/>
        </p:nvSpPr>
        <p:spPr>
          <a:xfrm>
            <a:off x="3762892" y="4406759"/>
            <a:ext cx="3124633" cy="468695"/>
          </a:xfrm>
          <a:prstGeom prst="rect">
            <a:avLst/>
          </a:prstGeom>
        </p:spPr>
        <p:txBody>
          <a:bodyPr vert="horz" lIns="88174" tIns="44087" rIns="88174" bIns="44087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085" dirty="0" smtClean="0">
                <a:solidFill>
                  <a:srgbClr val="009242"/>
                </a:solidFill>
              </a:rPr>
              <a:t>ВДНХ, Зал </a:t>
            </a:r>
            <a:r>
              <a:rPr lang="ru-RU" sz="3085" dirty="0" err="1" smtClean="0">
                <a:solidFill>
                  <a:srgbClr val="009242"/>
                </a:solidFill>
              </a:rPr>
              <a:t>Мустая</a:t>
            </a:r>
            <a:r>
              <a:rPr lang="ru-RU" sz="3085" dirty="0" smtClean="0">
                <a:solidFill>
                  <a:srgbClr val="009242"/>
                </a:solidFill>
              </a:rPr>
              <a:t> </a:t>
            </a:r>
            <a:r>
              <a:rPr lang="ru-RU" sz="3085" dirty="0" err="1" smtClean="0">
                <a:solidFill>
                  <a:srgbClr val="009242"/>
                </a:solidFill>
              </a:rPr>
              <a:t>Карима</a:t>
            </a:r>
            <a:endParaRPr lang="ru-RU" sz="3085" dirty="0" smtClean="0">
              <a:solidFill>
                <a:srgbClr val="009242"/>
              </a:solidFill>
            </a:endParaRPr>
          </a:p>
          <a:p>
            <a:r>
              <a:rPr lang="ru-RU" sz="3085" dirty="0" smtClean="0">
                <a:solidFill>
                  <a:srgbClr val="009242"/>
                </a:solidFill>
              </a:rPr>
              <a:t>8 ноября 2018 г.</a:t>
            </a:r>
            <a:endParaRPr lang="ru-RU" sz="3085" dirty="0" smtClean="0">
              <a:solidFill>
                <a:srgbClr val="009242"/>
              </a:solidFill>
            </a:endParaRPr>
          </a:p>
          <a:p>
            <a:endParaRPr lang="ru-RU" sz="3085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/>
        </p:nvSpPr>
        <p:spPr>
          <a:xfrm>
            <a:off x="265351" y="351151"/>
            <a:ext cx="3830685" cy="20764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r>
              <a:rPr lang="ru-RU" sz="1350" dirty="0" smtClean="0">
                <a:solidFill>
                  <a:srgbClr val="4EAA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 СОСТАВЛЯЮЩИЕ ИГРОФИКАЦИИ</a:t>
            </a:r>
            <a:endParaRPr lang="ru-RU" sz="1350" dirty="0">
              <a:solidFill>
                <a:srgbClr val="4EAA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62405" y="963930"/>
            <a:ext cx="6724650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>
              <a:buFont typeface="Wingdings" panose="05000000000000000000" pitchFamily="2" charset="2"/>
              <a:buChar char="Ø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игры – инструменты, которые создают игру: система очков, рост по уровням, сбор ресурсов, выполнение миссий, награды, 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аватары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другие участники и союзы с ними (при этом, перечисленные элементы – это не все элементы, что есть в игре, но эти элементы можно встретить как в играх, так и в проектах, которые не являются играми);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1950">
              <a:buFont typeface="Wingdings" panose="05000000000000000000" pitchFamily="2" charset="2"/>
              <a:buChar char="Ø"/>
            </a:pP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1950">
              <a:buFont typeface="Wingdings" panose="05000000000000000000" pitchFamily="2" charset="2"/>
              <a:buChar char="Ø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не сводится к элементам игры, которые беспорядочно накидали в нее, нужна «технология игрового дизайна»;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1950">
              <a:buFont typeface="Wingdings" panose="05000000000000000000" pitchFamily="2" charset="2"/>
              <a:buChar char="Ø"/>
            </a:pP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1950">
              <a:buFont typeface="Wingdings" panose="05000000000000000000" pitchFamily="2" charset="2"/>
              <a:buChar char="Ø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Участники, «играя в игру, преследуют цели, которые лежат вне игры» (в отличие от того, что «игроки в игре играют ради игры, ради удовольствия от игры»). 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163512" y="4230253"/>
            <a:ext cx="8817429" cy="821625"/>
          </a:xfrm>
          <a:prstGeom prst="rect">
            <a:avLst/>
          </a:prstGeom>
        </p:spPr>
      </p:pic>
      <p:sp>
        <p:nvSpPr>
          <p:cNvPr id="6" name="Подзаголовок 2"/>
          <p:cNvSpPr txBox="1"/>
          <p:nvPr/>
        </p:nvSpPr>
        <p:spPr>
          <a:xfrm>
            <a:off x="3764797" y="4406759"/>
            <a:ext cx="3124633" cy="468695"/>
          </a:xfrm>
          <a:prstGeom prst="rect">
            <a:avLst/>
          </a:prstGeom>
        </p:spPr>
        <p:txBody>
          <a:bodyPr vert="horz" lIns="88174" tIns="44087" rIns="88174" bIns="44087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085" dirty="0" smtClean="0">
                <a:solidFill>
                  <a:srgbClr val="009242"/>
                </a:solidFill>
              </a:rPr>
              <a:t>ВДНХ, Зал </a:t>
            </a:r>
            <a:r>
              <a:rPr lang="ru-RU" sz="3085" dirty="0" err="1" smtClean="0">
                <a:solidFill>
                  <a:srgbClr val="009242"/>
                </a:solidFill>
              </a:rPr>
              <a:t>Мустая</a:t>
            </a:r>
            <a:r>
              <a:rPr lang="ru-RU" sz="3085" dirty="0" smtClean="0">
                <a:solidFill>
                  <a:srgbClr val="009242"/>
                </a:solidFill>
              </a:rPr>
              <a:t> </a:t>
            </a:r>
            <a:r>
              <a:rPr lang="ru-RU" sz="3085" dirty="0" err="1" smtClean="0">
                <a:solidFill>
                  <a:srgbClr val="009242"/>
                </a:solidFill>
              </a:rPr>
              <a:t>Карима</a:t>
            </a:r>
            <a:endParaRPr lang="ru-RU" sz="3085" dirty="0" smtClean="0">
              <a:solidFill>
                <a:srgbClr val="009242"/>
              </a:solidFill>
            </a:endParaRPr>
          </a:p>
          <a:p>
            <a:r>
              <a:rPr lang="ru-RU" sz="3085" dirty="0" smtClean="0">
                <a:solidFill>
                  <a:srgbClr val="009242"/>
                </a:solidFill>
              </a:rPr>
              <a:t>8 ноября 2018 г.</a:t>
            </a:r>
            <a:endParaRPr lang="ru-RU" sz="3085" dirty="0" smtClean="0">
              <a:solidFill>
                <a:srgbClr val="009242"/>
              </a:solidFill>
            </a:endParaRPr>
          </a:p>
          <a:p>
            <a:endParaRPr lang="ru-RU" sz="3085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/>
        </p:nvSpPr>
        <p:spPr>
          <a:xfrm>
            <a:off x="44450" y="229235"/>
            <a:ext cx="8517890" cy="415290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r>
              <a:rPr lang="ru-RU" sz="1350" dirty="0" smtClean="0">
                <a:solidFill>
                  <a:srgbClr val="4EAA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СЮЖЕТ,  ИГРОВАЯ ЛЕГЕНДА – ОБЛАГОРАЖИВАНИЕ ПРИКРЕПЛЕННОЙ «ПЛАНЕТЫ »</a:t>
            </a:r>
            <a:endParaRPr lang="ru-RU" sz="1350" dirty="0" smtClean="0">
              <a:solidFill>
                <a:srgbClr val="4EAA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350" dirty="0">
              <a:solidFill>
                <a:srgbClr val="4EAA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424342" y="718561"/>
            <a:ext cx="6493995" cy="3652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163512" y="4230253"/>
            <a:ext cx="8817429" cy="821625"/>
          </a:xfrm>
          <a:prstGeom prst="rect">
            <a:avLst/>
          </a:prstGeom>
        </p:spPr>
      </p:pic>
      <p:sp>
        <p:nvSpPr>
          <p:cNvPr id="6" name="Подзаголовок 2"/>
          <p:cNvSpPr txBox="1"/>
          <p:nvPr/>
        </p:nvSpPr>
        <p:spPr>
          <a:xfrm>
            <a:off x="3776227" y="4406759"/>
            <a:ext cx="3124633" cy="468695"/>
          </a:xfrm>
          <a:prstGeom prst="rect">
            <a:avLst/>
          </a:prstGeom>
        </p:spPr>
        <p:txBody>
          <a:bodyPr vert="horz" lIns="88174" tIns="44087" rIns="88174" bIns="44087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085" dirty="0" smtClean="0">
                <a:solidFill>
                  <a:srgbClr val="009242"/>
                </a:solidFill>
              </a:rPr>
              <a:t>ВДНХ, Зал </a:t>
            </a:r>
            <a:r>
              <a:rPr lang="ru-RU" sz="3085" dirty="0" err="1" smtClean="0">
                <a:solidFill>
                  <a:srgbClr val="009242"/>
                </a:solidFill>
              </a:rPr>
              <a:t>Мустая</a:t>
            </a:r>
            <a:r>
              <a:rPr lang="ru-RU" sz="3085" dirty="0" smtClean="0">
                <a:solidFill>
                  <a:srgbClr val="009242"/>
                </a:solidFill>
              </a:rPr>
              <a:t> </a:t>
            </a:r>
            <a:r>
              <a:rPr lang="ru-RU" sz="3085" dirty="0" err="1" smtClean="0">
                <a:solidFill>
                  <a:srgbClr val="009242"/>
                </a:solidFill>
              </a:rPr>
              <a:t>Карима</a:t>
            </a:r>
            <a:endParaRPr lang="ru-RU" sz="3085" dirty="0" smtClean="0">
              <a:solidFill>
                <a:srgbClr val="009242"/>
              </a:solidFill>
            </a:endParaRPr>
          </a:p>
          <a:p>
            <a:r>
              <a:rPr lang="ru-RU" sz="3085" dirty="0" smtClean="0">
                <a:solidFill>
                  <a:srgbClr val="009242"/>
                </a:solidFill>
              </a:rPr>
              <a:t>8 ноября 2018 г.</a:t>
            </a:r>
            <a:endParaRPr lang="ru-RU" sz="3085" dirty="0" smtClean="0">
              <a:solidFill>
                <a:srgbClr val="009242"/>
              </a:solidFill>
            </a:endParaRPr>
          </a:p>
          <a:p>
            <a:endParaRPr lang="ru-RU" sz="3085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/>
        </p:nvSpPr>
        <p:spPr>
          <a:xfrm>
            <a:off x="163195" y="292735"/>
            <a:ext cx="6699250" cy="207645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r>
              <a:rPr lang="ru-RU" sz="1350" dirty="0" smtClean="0">
                <a:solidFill>
                  <a:srgbClr val="4EAA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ПРИКРЕПЛЕННАЯ К ШКОЛЕ «ПЛАНЕТА» - ЭЛЕМЕНТ ИГРОВОГО СЮЖЕТА</a:t>
            </a:r>
            <a:endParaRPr lang="ru-RU" sz="1350" dirty="0" smtClean="0">
              <a:solidFill>
                <a:srgbClr val="4EAA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433528" y="701878"/>
            <a:ext cx="6478325" cy="3552956"/>
          </a:xfrm>
          <a:prstGeom prst="rect">
            <a:avLst/>
          </a:prstGeom>
          <a:noFill/>
        </p:spPr>
      </p:pic>
      <p:pic>
        <p:nvPicPr>
          <p:cNvPr id="5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163512" y="4230253"/>
            <a:ext cx="8817429" cy="821625"/>
          </a:xfrm>
          <a:prstGeom prst="rect">
            <a:avLst/>
          </a:prstGeom>
        </p:spPr>
      </p:pic>
      <p:sp>
        <p:nvSpPr>
          <p:cNvPr id="6" name="Подзаголовок 2"/>
          <p:cNvSpPr txBox="1"/>
          <p:nvPr/>
        </p:nvSpPr>
        <p:spPr>
          <a:xfrm>
            <a:off x="3844172" y="4406759"/>
            <a:ext cx="3124633" cy="468695"/>
          </a:xfrm>
          <a:prstGeom prst="rect">
            <a:avLst/>
          </a:prstGeom>
        </p:spPr>
        <p:txBody>
          <a:bodyPr vert="horz" lIns="88174" tIns="44087" rIns="88174" bIns="44087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085" dirty="0" smtClean="0">
                <a:solidFill>
                  <a:srgbClr val="009242"/>
                </a:solidFill>
              </a:rPr>
              <a:t>ВДНХ, Зал </a:t>
            </a:r>
            <a:r>
              <a:rPr lang="ru-RU" sz="3085" dirty="0" err="1" smtClean="0">
                <a:solidFill>
                  <a:srgbClr val="009242"/>
                </a:solidFill>
              </a:rPr>
              <a:t>Мустая</a:t>
            </a:r>
            <a:r>
              <a:rPr lang="ru-RU" sz="3085" dirty="0" smtClean="0">
                <a:solidFill>
                  <a:srgbClr val="009242"/>
                </a:solidFill>
              </a:rPr>
              <a:t> </a:t>
            </a:r>
            <a:r>
              <a:rPr lang="ru-RU" sz="3085" dirty="0" err="1" smtClean="0">
                <a:solidFill>
                  <a:srgbClr val="009242"/>
                </a:solidFill>
              </a:rPr>
              <a:t>Карима</a:t>
            </a:r>
            <a:endParaRPr lang="ru-RU" sz="3085" dirty="0" smtClean="0">
              <a:solidFill>
                <a:srgbClr val="009242"/>
              </a:solidFill>
            </a:endParaRPr>
          </a:p>
          <a:p>
            <a:r>
              <a:rPr lang="ru-RU" sz="3085" dirty="0" smtClean="0">
                <a:solidFill>
                  <a:srgbClr val="009242"/>
                </a:solidFill>
              </a:rPr>
              <a:t>8 ноября 2018 г.</a:t>
            </a:r>
            <a:endParaRPr lang="ru-RU" sz="3085" dirty="0" smtClean="0">
              <a:solidFill>
                <a:srgbClr val="009242"/>
              </a:solidFill>
            </a:endParaRPr>
          </a:p>
          <a:p>
            <a:endParaRPr lang="ru-RU" sz="3085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/>
        </p:nvSpPr>
        <p:spPr>
          <a:xfrm>
            <a:off x="180975" y="220980"/>
            <a:ext cx="8353425" cy="207645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pPr algn="l"/>
            <a:r>
              <a:rPr lang="ru-RU" altLang="en-US" sz="1350" dirty="0" smtClean="0">
                <a:solidFill>
                  <a:srgbClr val="4EAA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НЕОГРАНИЧЕННЫЙ ВЫБОР ПРЕДМЕТОВ ДЛЯ ИЗУЧЕНИЯ (ЦИФРОВАЯ БИБЛИОТЕКА)</a:t>
            </a:r>
            <a:endParaRPr lang="ru-RU" altLang="en-US" sz="1350" dirty="0" smtClean="0">
              <a:solidFill>
                <a:srgbClr val="4EAA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163512" y="4230253"/>
            <a:ext cx="8817429" cy="821625"/>
          </a:xfrm>
          <a:prstGeom prst="rect">
            <a:avLst/>
          </a:prstGeom>
        </p:spPr>
      </p:pic>
      <p:sp>
        <p:nvSpPr>
          <p:cNvPr id="6" name="Подзаголовок 2"/>
          <p:cNvSpPr txBox="1"/>
          <p:nvPr/>
        </p:nvSpPr>
        <p:spPr>
          <a:xfrm>
            <a:off x="3866397" y="4406759"/>
            <a:ext cx="3124633" cy="468695"/>
          </a:xfrm>
          <a:prstGeom prst="rect">
            <a:avLst/>
          </a:prstGeom>
        </p:spPr>
        <p:txBody>
          <a:bodyPr vert="horz" lIns="88174" tIns="44087" rIns="88174" bIns="44087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085" dirty="0" smtClean="0">
                <a:solidFill>
                  <a:srgbClr val="009242"/>
                </a:solidFill>
              </a:rPr>
              <a:t>ВДНХ, Зал </a:t>
            </a:r>
            <a:r>
              <a:rPr lang="ru-RU" sz="3085" dirty="0" err="1" smtClean="0">
                <a:solidFill>
                  <a:srgbClr val="009242"/>
                </a:solidFill>
              </a:rPr>
              <a:t>Мустая</a:t>
            </a:r>
            <a:r>
              <a:rPr lang="ru-RU" sz="3085" dirty="0" smtClean="0">
                <a:solidFill>
                  <a:srgbClr val="009242"/>
                </a:solidFill>
              </a:rPr>
              <a:t> </a:t>
            </a:r>
            <a:r>
              <a:rPr lang="ru-RU" sz="3085" dirty="0" err="1" smtClean="0">
                <a:solidFill>
                  <a:srgbClr val="009242"/>
                </a:solidFill>
              </a:rPr>
              <a:t>Карима</a:t>
            </a:r>
            <a:endParaRPr lang="ru-RU" sz="3085" dirty="0" smtClean="0">
              <a:solidFill>
                <a:srgbClr val="009242"/>
              </a:solidFill>
            </a:endParaRPr>
          </a:p>
          <a:p>
            <a:r>
              <a:rPr lang="ru-RU" sz="3085" dirty="0" smtClean="0">
                <a:solidFill>
                  <a:srgbClr val="009242"/>
                </a:solidFill>
              </a:rPr>
              <a:t>8 ноября 2018 г.</a:t>
            </a:r>
            <a:endParaRPr lang="ru-RU" sz="3085" dirty="0" smtClean="0">
              <a:solidFill>
                <a:srgbClr val="009242"/>
              </a:solidFill>
            </a:endParaRPr>
          </a:p>
          <a:p>
            <a:endParaRPr lang="ru-RU" sz="3085" dirty="0"/>
          </a:p>
        </p:txBody>
      </p:sp>
      <p:pic>
        <p:nvPicPr>
          <p:cNvPr id="7" name="Замещающее содержимое 6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7965" y="653415"/>
            <a:ext cx="6148070" cy="345757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/>
        </p:nvSpPr>
        <p:spPr>
          <a:xfrm>
            <a:off x="226060" y="292735"/>
            <a:ext cx="8754110" cy="207645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r>
              <a:rPr lang="ru-RU" sz="1350" dirty="0" smtClean="0">
                <a:solidFill>
                  <a:srgbClr val="4EAA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ИГРОВОЕ СОПРОВОЖДЕНИЕ: ЭЛИС (ЭЛЕКТРОННАЯ ИНТЕЛЛЕКТУАЛЬНАЯ СИСТЕМА)  </a:t>
            </a:r>
            <a:endParaRPr lang="ru-RU" sz="1350" dirty="0" smtClean="0">
              <a:solidFill>
                <a:srgbClr val="4EAA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426756" y="683204"/>
            <a:ext cx="6544834" cy="3672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163512" y="4230253"/>
            <a:ext cx="8817429" cy="821625"/>
          </a:xfrm>
          <a:prstGeom prst="rect">
            <a:avLst/>
          </a:prstGeom>
        </p:spPr>
      </p:pic>
      <p:sp>
        <p:nvSpPr>
          <p:cNvPr id="6" name="Подзаголовок 2"/>
          <p:cNvSpPr txBox="1"/>
          <p:nvPr/>
        </p:nvSpPr>
        <p:spPr>
          <a:xfrm>
            <a:off x="3923547" y="4406759"/>
            <a:ext cx="3124633" cy="468695"/>
          </a:xfrm>
          <a:prstGeom prst="rect">
            <a:avLst/>
          </a:prstGeom>
        </p:spPr>
        <p:txBody>
          <a:bodyPr vert="horz" lIns="88174" tIns="44087" rIns="88174" bIns="44087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085" dirty="0" smtClean="0">
                <a:solidFill>
                  <a:srgbClr val="009242"/>
                </a:solidFill>
              </a:rPr>
              <a:t>ВДНХ, Зал </a:t>
            </a:r>
            <a:r>
              <a:rPr lang="ru-RU" sz="3085" dirty="0" err="1" smtClean="0">
                <a:solidFill>
                  <a:srgbClr val="009242"/>
                </a:solidFill>
              </a:rPr>
              <a:t>Мустая</a:t>
            </a:r>
            <a:r>
              <a:rPr lang="ru-RU" sz="3085" dirty="0" smtClean="0">
                <a:solidFill>
                  <a:srgbClr val="009242"/>
                </a:solidFill>
              </a:rPr>
              <a:t> </a:t>
            </a:r>
            <a:r>
              <a:rPr lang="ru-RU" sz="3085" dirty="0" err="1" smtClean="0">
                <a:solidFill>
                  <a:srgbClr val="009242"/>
                </a:solidFill>
              </a:rPr>
              <a:t>Карима</a:t>
            </a:r>
            <a:endParaRPr lang="ru-RU" sz="3085" dirty="0" smtClean="0">
              <a:solidFill>
                <a:srgbClr val="009242"/>
              </a:solidFill>
            </a:endParaRPr>
          </a:p>
          <a:p>
            <a:r>
              <a:rPr lang="ru-RU" sz="3085" dirty="0" smtClean="0">
                <a:solidFill>
                  <a:srgbClr val="009242"/>
                </a:solidFill>
              </a:rPr>
              <a:t>8 ноября 2018 г.</a:t>
            </a:r>
            <a:endParaRPr lang="ru-RU" sz="3085" dirty="0" smtClean="0">
              <a:solidFill>
                <a:srgbClr val="009242"/>
              </a:solidFill>
            </a:endParaRPr>
          </a:p>
          <a:p>
            <a:endParaRPr lang="ru-RU" sz="3085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/>
        </p:nvSpPr>
        <p:spPr>
          <a:xfrm>
            <a:off x="341734" y="213741"/>
            <a:ext cx="5991508" cy="207645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r>
              <a:rPr lang="ru-RU" sz="1350" dirty="0" smtClean="0">
                <a:solidFill>
                  <a:srgbClr val="4EAA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ИГРОВОЕ СОПРОВОЖДЕНИЕ: ЭЛИС</a:t>
            </a:r>
            <a:endParaRPr lang="ru-RU" sz="1350" dirty="0" smtClean="0">
              <a:solidFill>
                <a:srgbClr val="4EAA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424343" y="627665"/>
            <a:ext cx="6470717" cy="3640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163512" y="4230253"/>
            <a:ext cx="8817429" cy="821625"/>
          </a:xfrm>
          <a:prstGeom prst="rect">
            <a:avLst/>
          </a:prstGeom>
        </p:spPr>
      </p:pic>
      <p:sp>
        <p:nvSpPr>
          <p:cNvPr id="6" name="Подзаголовок 2"/>
          <p:cNvSpPr txBox="1"/>
          <p:nvPr/>
        </p:nvSpPr>
        <p:spPr>
          <a:xfrm>
            <a:off x="3866397" y="4406759"/>
            <a:ext cx="3124633" cy="468695"/>
          </a:xfrm>
          <a:prstGeom prst="rect">
            <a:avLst/>
          </a:prstGeom>
        </p:spPr>
        <p:txBody>
          <a:bodyPr vert="horz" lIns="88174" tIns="44087" rIns="88174" bIns="44087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085" dirty="0" smtClean="0">
                <a:solidFill>
                  <a:srgbClr val="009242"/>
                </a:solidFill>
              </a:rPr>
              <a:t>ВДНХ, Зал </a:t>
            </a:r>
            <a:r>
              <a:rPr lang="ru-RU" sz="3085" dirty="0" err="1" smtClean="0">
                <a:solidFill>
                  <a:srgbClr val="009242"/>
                </a:solidFill>
              </a:rPr>
              <a:t>Мустая</a:t>
            </a:r>
            <a:r>
              <a:rPr lang="ru-RU" sz="3085" dirty="0" smtClean="0">
                <a:solidFill>
                  <a:srgbClr val="009242"/>
                </a:solidFill>
              </a:rPr>
              <a:t> </a:t>
            </a:r>
            <a:r>
              <a:rPr lang="ru-RU" sz="3085" dirty="0" err="1" smtClean="0">
                <a:solidFill>
                  <a:srgbClr val="009242"/>
                </a:solidFill>
              </a:rPr>
              <a:t>Карима</a:t>
            </a:r>
            <a:endParaRPr lang="ru-RU" sz="3085" dirty="0" smtClean="0">
              <a:solidFill>
                <a:srgbClr val="009242"/>
              </a:solidFill>
            </a:endParaRPr>
          </a:p>
          <a:p>
            <a:r>
              <a:rPr lang="ru-RU" sz="3085" dirty="0" smtClean="0">
                <a:solidFill>
                  <a:srgbClr val="009242"/>
                </a:solidFill>
              </a:rPr>
              <a:t>8 ноября 2018 г.</a:t>
            </a:r>
            <a:endParaRPr lang="ru-RU" sz="3085" dirty="0" smtClean="0">
              <a:solidFill>
                <a:srgbClr val="009242"/>
              </a:solidFill>
            </a:endParaRPr>
          </a:p>
          <a:p>
            <a:endParaRPr lang="ru-RU" sz="3085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УМСО_7-10_ноября_2018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УМСО_7-10_ноября_2018</Template>
  <TotalTime>0</TotalTime>
  <Words>3033</Words>
  <Application>WPS Presentation</Application>
  <PresentationFormat>Экран (16:9)</PresentationFormat>
  <Paragraphs>132</Paragraphs>
  <Slides>17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31" baseType="lpstr">
      <vt:lpstr>Arial</vt:lpstr>
      <vt:lpstr>SimSun</vt:lpstr>
      <vt:lpstr>Wingdings</vt:lpstr>
      <vt:lpstr>Arial</vt:lpstr>
      <vt:lpstr>Calibri</vt:lpstr>
      <vt:lpstr>Times New Roman</vt:lpstr>
      <vt:lpstr>Trebuchet MS</vt:lpstr>
      <vt:lpstr>Microsoft YaHei</vt:lpstr>
      <vt:lpstr/>
      <vt:lpstr>Arial Unicode MS</vt:lpstr>
      <vt:lpstr>Journal Sans New</vt:lpstr>
      <vt:lpstr>Segoe Print</vt:lpstr>
      <vt:lpstr>Trebuchet MS</vt:lpstr>
      <vt:lpstr>УМСО_7-10_ноября_2018</vt:lpstr>
      <vt:lpstr>PowerPoint 演示文稿</vt:lpstr>
      <vt:lpstr>Реализация программы бакалавриата по виртуальной и дополненной реальности (VR/AR) в Стерлитамакском филиале БашГУ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Искужина Наркас Шафкатовна</dc:creator>
  <cp:lastModifiedBy>ePS</cp:lastModifiedBy>
  <cp:revision>6</cp:revision>
  <dcterms:created xsi:type="dcterms:W3CDTF">2018-11-02T10:29:00Z</dcterms:created>
  <dcterms:modified xsi:type="dcterms:W3CDTF">2018-11-07T07:58:59Z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1049-10.2.0.7516</vt:lpwstr>
  </property>
</Properties>
</file>