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1" r:id="rId1"/>
  </p:sldMasterIdLst>
  <p:notesMasterIdLst>
    <p:notesMasterId r:id="rId18"/>
  </p:notesMasterIdLst>
  <p:handoutMasterIdLst>
    <p:handoutMasterId r:id="rId19"/>
  </p:handoutMasterIdLst>
  <p:sldIdLst>
    <p:sldId id="258" r:id="rId2"/>
    <p:sldId id="260" r:id="rId3"/>
    <p:sldId id="262" r:id="rId4"/>
    <p:sldId id="257" r:id="rId5"/>
    <p:sldId id="263" r:id="rId6"/>
    <p:sldId id="264" r:id="rId7"/>
    <p:sldId id="265" r:id="rId8"/>
    <p:sldId id="266" r:id="rId9"/>
    <p:sldId id="267" r:id="rId10"/>
    <p:sldId id="268" r:id="rId11"/>
    <p:sldId id="276" r:id="rId12"/>
    <p:sldId id="269" r:id="rId13"/>
    <p:sldId id="275" r:id="rId14"/>
    <p:sldId id="270" r:id="rId15"/>
    <p:sldId id="272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4" autoAdjust="0"/>
    <p:restoredTop sz="96305" autoAdjust="0"/>
  </p:normalViewPr>
  <p:slideViewPr>
    <p:cSldViewPr snapToGrid="0">
      <p:cViewPr varScale="1">
        <p:scale>
          <a:sx n="155" d="100"/>
          <a:sy n="155" d="100"/>
        </p:scale>
        <p:origin x="200" y="1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210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egoryashin\Google%20&#1044;&#1080;&#1089;&#1082;\&#1056;&#1072;&#1073;&#1086;&#1090;&#1072;\&#1044;&#1086;&#1082;&#1091;&#1084;&#1077;&#1085;&#1090;&#1099;\&#1043;&#1088;&#1072;&#1085;&#1090;&#1099;%20&#1043;&#1083;&#1072;&#1074;&#1099;%20&#1087;&#1086;%20&#1069;&#1054;%202016\&#1054;&#1076;&#1072;&#1088;&#1077;&#1085;&#1085;&#1099;&#1077;%20&#1076;&#1077;&#1090;&#1080;\&#1040;&#1087;&#1088;&#1086;&#1073;&#1072;&#1094;&#1080;&#1103;\&#1043;&#1088;&#1072;&#1092;&#1080;&#1082;&#1080;%20&#1072;&#1087;&#1088;&#1086;&#1073;&#1072;&#1094;&#1080;&#1080;%20od.bspu.ru_&#1089;&#1082;&#1086;&#1088;&#1088;&#1077;&#1082;&#1090;&#1080;&#1088;&#1086;&#1074;&#1072;&#1085;&#1085;&#1099;&#1077;%20&#1076;&#1083;&#1103;%20&#1089;&#1090;&#1072;&#1090;&#110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ctr" anchorCtr="0"/>
          <a:lstStyle/>
          <a:p>
            <a:pPr algn="l">
              <a:defRPr sz="1400" b="0">
                <a:solidFill>
                  <a:srgbClr val="000000"/>
                </a:solidFill>
              </a:defRPr>
            </a:pPr>
            <a:r>
              <a:rPr lang="ru-RU" sz="1400" b="0" dirty="0" smtClean="0">
                <a:solidFill>
                  <a:srgbClr val="000000"/>
                </a:solidFill>
              </a:rPr>
              <a:t>Школьный этап</a:t>
            </a:r>
            <a:endParaRPr lang="ru-RU" sz="1400" b="0" dirty="0">
              <a:solidFill>
                <a:srgbClr val="000000"/>
              </a:solidFill>
            </a:endParaRPr>
          </a:p>
        </c:rich>
      </c:tx>
      <c:layout/>
      <c:overlay val="1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0.0619377982887698"/>
          <c:y val="0.228563708418398"/>
          <c:w val="0.898514185709853"/>
          <c:h val="0.664225734635246"/>
        </c:manualLayout>
      </c:layout>
      <c:lineChart>
        <c:grouping val="standard"/>
        <c:varyColors val="0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%'!$A$3:$A$11</c:f>
              <c:numCache>
                <c:formatCode>General</c:formatCode>
                <c:ptCount val="9"/>
                <c:pt idx="0">
                  <c:v>70.268</c:v>
                </c:pt>
                <c:pt idx="1">
                  <c:v>46.264</c:v>
                </c:pt>
                <c:pt idx="2">
                  <c:v>43.569</c:v>
                </c:pt>
                <c:pt idx="3">
                  <c:v>63.529</c:v>
                </c:pt>
                <c:pt idx="4">
                  <c:v>70.475</c:v>
                </c:pt>
                <c:pt idx="5">
                  <c:v>51.875</c:v>
                </c:pt>
                <c:pt idx="6">
                  <c:v>49.274</c:v>
                </c:pt>
                <c:pt idx="7">
                  <c:v>72.34</c:v>
                </c:pt>
                <c:pt idx="8">
                  <c:v>52.667</c:v>
                </c:pt>
              </c:numCache>
            </c:numRef>
          </c:val>
          <c:smooth val="0"/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%_откорр'!$B$3:$B$11</c:f>
              <c:numCache>
                <c:formatCode>0.000</c:formatCode>
                <c:ptCount val="9"/>
                <c:pt idx="0">
                  <c:v>68.69111111111111</c:v>
                </c:pt>
                <c:pt idx="1">
                  <c:v>73.448</c:v>
                </c:pt>
                <c:pt idx="2">
                  <c:v>58.97428571428571</c:v>
                </c:pt>
                <c:pt idx="3" formatCode="0.0">
                  <c:v>66.9</c:v>
                </c:pt>
                <c:pt idx="4">
                  <c:v>74.0125</c:v>
                </c:pt>
                <c:pt idx="5" formatCode="0.00">
                  <c:v>63.75</c:v>
                </c:pt>
                <c:pt idx="6">
                  <c:v>71.97249999999998</c:v>
                </c:pt>
                <c:pt idx="7">
                  <c:v>88.59736842105263</c:v>
                </c:pt>
                <c:pt idx="8">
                  <c:v>65.81282051282049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210030992"/>
        <c:axId val="-1210029632"/>
      </c:lineChart>
      <c:catAx>
        <c:axId val="-12100309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210029632"/>
        <c:crosses val="autoZero"/>
        <c:auto val="1"/>
        <c:lblAlgn val="ctr"/>
        <c:lblOffset val="100"/>
        <c:noMultiLvlLbl val="0"/>
      </c:catAx>
      <c:valAx>
        <c:axId val="-121002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21003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00000642377104"/>
          <c:y val="0.800573533002898"/>
          <c:w val="0.9"/>
          <c:h val="0.0887705954946207"/>
        </c:manualLayout>
      </c:layout>
      <c:overlay val="0"/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b="0" dirty="0" smtClean="0"/>
              <a:t>Региональный этап</a:t>
            </a:r>
            <a:endParaRPr lang="ru-RU" sz="1400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940574570870593"/>
          <c:y val="0.226210151655834"/>
          <c:w val="0.87004471168671"/>
          <c:h val="0.664992649334572"/>
        </c:manualLayout>
      </c:layout>
      <c:lineChart>
        <c:grouping val="standard"/>
        <c:varyColors val="0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%_откорр'!$A$21:$A$30</c:f>
              <c:numCache>
                <c:formatCode>0.000</c:formatCode>
                <c:ptCount val="10"/>
                <c:pt idx="0">
                  <c:v>59.585</c:v>
                </c:pt>
                <c:pt idx="1">
                  <c:v>18.335</c:v>
                </c:pt>
                <c:pt idx="2">
                  <c:v>13.335</c:v>
                </c:pt>
                <c:pt idx="3">
                  <c:v>65.66666666666667</c:v>
                </c:pt>
                <c:pt idx="4">
                  <c:v>55.455</c:v>
                </c:pt>
                <c:pt idx="5" formatCode="0">
                  <c:v>10.0</c:v>
                </c:pt>
                <c:pt idx="6" formatCode="0.0">
                  <c:v>12.5</c:v>
                </c:pt>
                <c:pt idx="7" formatCode="0.00">
                  <c:v>56.11</c:v>
                </c:pt>
                <c:pt idx="8">
                  <c:v>23.335</c:v>
                </c:pt>
                <c:pt idx="9" formatCode="0">
                  <c:v>25.0</c:v>
                </c:pt>
              </c:numCache>
            </c:numRef>
          </c:val>
          <c:smooth val="0"/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%_откорр'!$B$21:$B$30</c:f>
              <c:numCache>
                <c:formatCode>0</c:formatCode>
                <c:ptCount val="10"/>
                <c:pt idx="0" formatCode="0.000">
                  <c:v>46.665</c:v>
                </c:pt>
                <c:pt idx="1">
                  <c:v>20.0</c:v>
                </c:pt>
                <c:pt idx="2" formatCode="0.000">
                  <c:v>28.335</c:v>
                </c:pt>
                <c:pt idx="3" formatCode="0.0">
                  <c:v>56.5</c:v>
                </c:pt>
                <c:pt idx="4" formatCode="0.000">
                  <c:v>52.725</c:v>
                </c:pt>
                <c:pt idx="5">
                  <c:v>20.0</c:v>
                </c:pt>
                <c:pt idx="6" formatCode="0.0">
                  <c:v>17.5</c:v>
                </c:pt>
                <c:pt idx="7" formatCode="0.000">
                  <c:v>58.335</c:v>
                </c:pt>
                <c:pt idx="8" formatCode="0.000">
                  <c:v>14.445</c:v>
                </c:pt>
                <c:pt idx="9" formatCode="0.00">
                  <c:v>13.75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140577520"/>
        <c:axId val="-1140576160"/>
      </c:lineChart>
      <c:catAx>
        <c:axId val="-114057752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140576160"/>
        <c:crosses val="autoZero"/>
        <c:auto val="1"/>
        <c:lblAlgn val="ctr"/>
        <c:lblOffset val="100"/>
        <c:noMultiLvlLbl val="0"/>
      </c:catAx>
      <c:valAx>
        <c:axId val="-1140576160"/>
        <c:scaling>
          <c:orientation val="minMax"/>
          <c:max val="8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14057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434731215952308"/>
          <c:y val="0.803132157226865"/>
          <c:w val="0.9"/>
          <c:h val="0.08877437325905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ru-RU" sz="1400" b="0" dirty="0" smtClean="0"/>
              <a:t>Муниципальный этап</a:t>
            </a:r>
            <a:endParaRPr lang="ru-RU" sz="1400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5258055555556"/>
          <c:y val="0.206556793562365"/>
          <c:w val="0.845936388888889"/>
          <c:h val="0.694138424636336"/>
        </c:manualLayout>
      </c:layout>
      <c:lineChart>
        <c:grouping val="standard"/>
        <c:varyColors val="0"/>
        <c:ser>
          <c:idx val="0"/>
          <c:order val="0"/>
          <c:tx>
            <c:v>Первичный срез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val>
            <c:numRef>
              <c:f>'Итоговая выборка в %'!$A$13:$A$19</c:f>
              <c:numCache>
                <c:formatCode>General</c:formatCode>
                <c:ptCount val="7"/>
                <c:pt idx="0">
                  <c:v>61.642</c:v>
                </c:pt>
                <c:pt idx="1">
                  <c:v>73.333</c:v>
                </c:pt>
                <c:pt idx="2">
                  <c:v>72.46</c:v>
                </c:pt>
                <c:pt idx="3">
                  <c:v>51.818</c:v>
                </c:pt>
                <c:pt idx="4">
                  <c:v>43.28400000000001</c:v>
                </c:pt>
                <c:pt idx="5">
                  <c:v>68.48500000000001</c:v>
                </c:pt>
                <c:pt idx="6">
                  <c:v>65.934</c:v>
                </c:pt>
              </c:numCache>
            </c:numRef>
          </c:val>
          <c:smooth val="0"/>
        </c:ser>
        <c:ser>
          <c:idx val="1"/>
          <c:order val="1"/>
          <c:tx>
            <c:v>Контрольный срез</c:v>
          </c:tx>
          <c:marker>
            <c:spPr>
              <a:noFill/>
              <a:ln>
                <a:noFill/>
              </a:ln>
            </c:spPr>
          </c:marker>
          <c:dLbls>
            <c:delete val="1"/>
          </c:dLbls>
          <c:val>
            <c:numRef>
              <c:f>'Итоговая выборка в %_откорр'!$B$13:$B$19</c:f>
              <c:numCache>
                <c:formatCode>0.000</c:formatCode>
                <c:ptCount val="7"/>
                <c:pt idx="0">
                  <c:v>63.94358974358973</c:v>
                </c:pt>
                <c:pt idx="1">
                  <c:v>83.63714285714285</c:v>
                </c:pt>
                <c:pt idx="2">
                  <c:v>79.05217391304346</c:v>
                </c:pt>
                <c:pt idx="3">
                  <c:v>74.5457142857143</c:v>
                </c:pt>
                <c:pt idx="4">
                  <c:v>51.75526315789475</c:v>
                </c:pt>
                <c:pt idx="5">
                  <c:v>56.66666666666664</c:v>
                </c:pt>
                <c:pt idx="6">
                  <c:v>66.02432432432431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210039312"/>
        <c:axId val="-1210037952"/>
      </c:lineChart>
      <c:catAx>
        <c:axId val="-12100393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210037952"/>
        <c:crosses val="autoZero"/>
        <c:auto val="1"/>
        <c:lblAlgn val="ctr"/>
        <c:lblOffset val="100"/>
        <c:noMultiLvlLbl val="0"/>
      </c:catAx>
      <c:valAx>
        <c:axId val="-1210037952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21003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"/>
          <c:y val="0.798218817703497"/>
          <c:w val="0.9"/>
          <c:h val="0.08877437325905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5A7B9-CD4C-4750-AD5A-B68A00D73F05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A4BCB-67F6-44EA-99B2-6795B0A6B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20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0509F-0B08-4615-B343-310B96F979CB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85897-D5D9-4CE4-BBAB-0C631D7D0C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8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35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565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53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85897-D5D9-4CE4-BBAB-0C631D7D0CA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2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96000" y="6120000"/>
            <a:ext cx="101065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D33EFF-4BA6-4AA1-9A22-EA9331A09455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96000" y="504002"/>
            <a:ext cx="10429200" cy="1477328"/>
          </a:xfrm>
          <a:noFill/>
        </p:spPr>
        <p:txBody>
          <a:bodyPr anchor="b" anchorCtr="0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ru-RU" dirty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96000" y="2304000"/>
            <a:ext cx="10429200" cy="276999"/>
          </a:xfrm>
        </p:spPr>
        <p:txBody>
          <a:bodyPr anchor="t" anchorCtr="0">
            <a:spAutoFit/>
          </a:bodyPr>
          <a:lstStyle>
            <a:lvl1pPr marL="0" indent="0" algn="l">
              <a:spcBef>
                <a:spcPts val="0"/>
              </a:spcBef>
              <a:spcAft>
                <a:spcPts val="1800"/>
              </a:spcAft>
              <a:buNone/>
              <a:defRPr sz="18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 smtClean="0"/>
              <a:t>Краткое описание — одно-два предложения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5415084"/>
            <a:ext cx="2761449" cy="45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097" y="4143269"/>
            <a:ext cx="2070206" cy="20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547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 презентации с сопроводительным тексто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96000" y="504002"/>
            <a:ext cx="10429200" cy="1477328"/>
          </a:xfrm>
          <a:noFill/>
        </p:spPr>
        <p:txBody>
          <a:bodyPr anchor="t" anchorCtr="0"/>
          <a:lstStyle>
            <a:lvl1pPr algn="l">
              <a:lnSpc>
                <a:spcPct val="100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 с сопроводительным текстом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96000" y="2304000"/>
            <a:ext cx="10429200" cy="276999"/>
          </a:xfrm>
        </p:spPr>
        <p:txBody>
          <a:bodyPr anchor="t" anchorCtr="0">
            <a:spAutoFit/>
          </a:bodyPr>
          <a:lstStyle>
            <a:lvl1pPr marL="0" indent="0" algn="l">
              <a:spcBef>
                <a:spcPts val="0"/>
              </a:spcBef>
              <a:spcAft>
                <a:spcPts val="1800"/>
              </a:spcAft>
              <a:buNone/>
              <a:defRPr sz="18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 smtClean="0"/>
              <a:t>Краткое описание, о чем будет идти речь в разделе</a:t>
            </a:r>
            <a:endParaRPr lang="ru-RU" dirty="0"/>
          </a:p>
        </p:txBody>
      </p:sp>
      <p:sp>
        <p:nvSpPr>
          <p:cNvPr id="5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1010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64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 презентаци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4000" y="4431600"/>
            <a:ext cx="10429200" cy="1476000"/>
          </a:xfrm>
        </p:spPr>
        <p:txBody>
          <a:bodyPr anchor="b" anchorCtr="0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</a:t>
            </a:r>
            <a:endParaRPr lang="ru-RU" dirty="0"/>
          </a:p>
        </p:txBody>
      </p:sp>
      <p:sp>
        <p:nvSpPr>
          <p:cNvPr id="4" name="Дата 2"/>
          <p:cNvSpPr>
            <a:spLocks noGrp="1"/>
          </p:cNvSpPr>
          <p:nvPr>
            <p:ph type="dt" sz="half" idx="12"/>
          </p:nvPr>
        </p:nvSpPr>
        <p:spPr>
          <a:xfrm>
            <a:off x="324000" y="6120000"/>
            <a:ext cx="1010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026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олилиния 45"/>
          <p:cNvSpPr/>
          <p:nvPr userDrawn="1"/>
        </p:nvSpPr>
        <p:spPr>
          <a:xfrm>
            <a:off x="179400" y="180000"/>
            <a:ext cx="11833200" cy="64980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396000" y="1332000"/>
            <a:ext cx="10429200" cy="457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1800"/>
            </a:lvl1pPr>
            <a:lvl2pPr>
              <a:spcAft>
                <a:spcPts val="2000"/>
              </a:spcAft>
              <a:buNone/>
              <a:defRPr sz="2000"/>
            </a:lvl2pPr>
            <a:lvl3pPr>
              <a:spcAft>
                <a:spcPts val="2000"/>
              </a:spcAft>
              <a:buNone/>
              <a:defRPr sz="2000"/>
            </a:lvl3pPr>
            <a:lvl4pPr>
              <a:spcAft>
                <a:spcPts val="2000"/>
              </a:spcAft>
              <a:buNone/>
              <a:defRPr sz="2000"/>
            </a:lvl4pPr>
            <a:lvl5pPr>
              <a:spcAft>
                <a:spcPts val="2000"/>
              </a:spcAft>
              <a:buNone/>
              <a:defRPr sz="2000"/>
            </a:lvl5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11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938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6000" y="504002"/>
            <a:ext cx="10429200" cy="332399"/>
          </a:xfrm>
          <a:ln w="69850" cmpd="tri">
            <a:noFill/>
            <a:prstDash val="sysDash"/>
          </a:ln>
          <a:effectLst/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0784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текст в две колонк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>
          <a:xfrm>
            <a:off x="179400" y="180000"/>
            <a:ext cx="11833200" cy="64980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396000" y="1332000"/>
            <a:ext cx="5040000" cy="457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785200" y="1332000"/>
            <a:ext cx="5040000" cy="457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18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8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96000" y="504002"/>
            <a:ext cx="10429200" cy="332399"/>
          </a:xfr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3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938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140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+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>
          <a:xfrm>
            <a:off x="179400" y="180000"/>
            <a:ext cx="11833200" cy="64980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179400" y="180000"/>
            <a:ext cx="11833200" cy="649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96000" y="504002"/>
            <a:ext cx="10429200" cy="332399"/>
          </a:xfrm>
        </p:spPr>
        <p:txBody>
          <a:bodyPr wrap="square">
            <a:spAutoFit/>
          </a:bodyPr>
          <a:lstStyle>
            <a:lvl1pPr>
              <a:defRPr sz="240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с изображением</a:t>
            </a:r>
            <a:endParaRPr lang="ru-RU" dirty="0"/>
          </a:p>
        </p:txBody>
      </p:sp>
      <p:sp>
        <p:nvSpPr>
          <p:cNvPr id="16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938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7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4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>
          <a:xfrm>
            <a:off x="179400" y="180000"/>
            <a:ext cx="11833200" cy="6498000"/>
          </a:xfrm>
          <a:custGeom>
            <a:avLst/>
            <a:gdLst>
              <a:gd name="connsiteX0" fmla="*/ 0 w 11833200"/>
              <a:gd name="connsiteY0" fmla="*/ 0 h 6498000"/>
              <a:gd name="connsiteX1" fmla="*/ 11833200 w 11833200"/>
              <a:gd name="connsiteY1" fmla="*/ 0 h 6498000"/>
              <a:gd name="connsiteX2" fmla="*/ 11833200 w 11833200"/>
              <a:gd name="connsiteY2" fmla="*/ 5537279 h 6498000"/>
              <a:gd name="connsiteX3" fmla="*/ 9467787 w 11833200"/>
              <a:gd name="connsiteY3" fmla="*/ 6498000 h 6498000"/>
              <a:gd name="connsiteX4" fmla="*/ 0 w 11833200"/>
              <a:gd name="connsiteY4" fmla="*/ 6498000 h 6498000"/>
              <a:gd name="connsiteX5" fmla="*/ 0 w 11833200"/>
              <a:gd name="connsiteY5" fmla="*/ 0 h 64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3200" h="6498000">
                <a:moveTo>
                  <a:pt x="0" y="0"/>
                </a:moveTo>
                <a:lnTo>
                  <a:pt x="11833200" y="0"/>
                </a:lnTo>
                <a:lnTo>
                  <a:pt x="11833200" y="5537279"/>
                </a:lnTo>
                <a:lnTo>
                  <a:pt x="9467787" y="6498000"/>
                </a:lnTo>
                <a:lnTo>
                  <a:pt x="0" y="649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50800" dir="5400000" sx="99000" sy="99000" algn="ctr" rotWithShape="0">
              <a:schemeClr val="accent2">
                <a:lumMod val="50000"/>
                <a:alpha val="5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179400" y="180000"/>
            <a:ext cx="11833200" cy="53698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8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396000" y="504002"/>
            <a:ext cx="10429200" cy="332399"/>
          </a:xfrm>
        </p:spPr>
        <p:txBody>
          <a:bodyPr wrap="square">
            <a:spAutoFit/>
          </a:bodyPr>
          <a:lstStyle>
            <a:lvl1pPr>
              <a:defRPr sz="2400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с изображением и подписью</a:t>
            </a:r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396001" y="5652295"/>
            <a:ext cx="10429200" cy="29765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Подпись к изображению</a:t>
            </a:r>
            <a:endParaRPr lang="ru-RU" dirty="0"/>
          </a:p>
        </p:txBody>
      </p:sp>
      <p:sp>
        <p:nvSpPr>
          <p:cNvPr id="13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938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965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2"/>
          <p:cNvSpPr>
            <a:spLocks noGrp="1"/>
          </p:cNvSpPr>
          <p:nvPr>
            <p:ph type="dt" sz="half" idx="12"/>
          </p:nvPr>
        </p:nvSpPr>
        <p:spPr>
          <a:xfrm>
            <a:off x="396000" y="6120000"/>
            <a:ext cx="938653" cy="365125"/>
          </a:xfrm>
          <a:prstGeom prst="rect">
            <a:avLst/>
          </a:prstGeom>
        </p:spPr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37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000" y="504002"/>
            <a:ext cx="10501200" cy="3323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ru-RU" dirty="0" smtClean="0">
                <a:latin typeface="Asket" panose="020B0503020600020003" pitchFamily="34" charset="0"/>
              </a:rPr>
              <a:t>Заголовок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000" y="1584000"/>
            <a:ext cx="10501200" cy="432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0" name="Дата 2"/>
          <p:cNvSpPr>
            <a:spLocks noGrp="1"/>
          </p:cNvSpPr>
          <p:nvPr>
            <p:ph type="dt" sz="half" idx="2"/>
          </p:nvPr>
        </p:nvSpPr>
        <p:spPr>
          <a:xfrm>
            <a:off x="324000" y="6120000"/>
            <a:ext cx="1010653" cy="365125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/>
            </a:lvl1pPr>
          </a:lstStyle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11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1490886" y="6120000"/>
            <a:ext cx="9334314" cy="365125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/>
            </a:lvl1pPr>
          </a:lstStyle>
          <a:p>
            <a:endParaRPr lang="ru-RU" dirty="0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81433" y="6120000"/>
            <a:ext cx="881054" cy="365125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/>
            </a:lvl1pPr>
          </a:lstStyle>
          <a:p>
            <a:fld id="{FC191BB4-6824-49FD-934A-B32F9819D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43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2" r:id="rId4"/>
    <p:sldLayoutId id="2147483664" r:id="rId5"/>
    <p:sldLayoutId id="2147483677" r:id="rId6"/>
    <p:sldLayoutId id="2147483678" r:id="rId7"/>
    <p:sldLayoutId id="2147483679" r:id="rId8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750"/>
        </a:spcBef>
        <a:spcAft>
          <a:spcPts val="20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0" algn="l" defTabSz="6858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0" algn="l" defTabSz="6858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0" algn="l" defTabSz="6858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0" algn="l" defTabSz="6858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58">
          <p15:clr>
            <a:srgbClr val="F26B43"/>
          </p15:clr>
        </p15:guide>
        <p15:guide id="2" orient="horz" pos="318">
          <p15:clr>
            <a:srgbClr val="F26B43"/>
          </p15:clr>
        </p15:guide>
        <p15:guide id="3" orient="horz" pos="1134">
          <p15:clr>
            <a:srgbClr val="F26B43"/>
          </p15:clr>
        </p15:guide>
        <p15:guide id="0" pos="1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eg"/><Relationship Id="rId9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Одаренные дети</a:t>
            </a:r>
            <a:br>
              <a:rPr lang="ru-RU" dirty="0" smtClean="0"/>
            </a:br>
            <a:r>
              <a:rPr lang="ru-RU" dirty="0" smtClean="0"/>
              <a:t>Республики Башкортостан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Апробация модели отбора одаренных детей и последующей работы с ними, </a:t>
            </a:r>
            <a:r>
              <a:rPr lang="ru-RU" dirty="0" smtClean="0"/>
              <a:t>в</a:t>
            </a:r>
            <a:r>
              <a:rPr lang="en-US" dirty="0" smtClean="0"/>
              <a:t> </a:t>
            </a:r>
            <a:r>
              <a:rPr lang="ru-RU" dirty="0" smtClean="0"/>
              <a:t>том</a:t>
            </a:r>
            <a:r>
              <a:rPr lang="en-US" dirty="0" smtClean="0"/>
              <a:t> </a:t>
            </a:r>
            <a:r>
              <a:rPr lang="ru-RU" dirty="0" smtClean="0"/>
              <a:t>числе </a:t>
            </a:r>
            <a:r>
              <a:rPr lang="ru-RU" dirty="0"/>
              <a:t>для подготовки к различным олимпиадам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1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Сравнение </a:t>
            </a:r>
            <a:r>
              <a:rPr lang="ru-RU" dirty="0"/>
              <a:t>результатов олимпиад первичного и контрольного срезов, зависимость результатов от типа задания и этапов олимпиады, рейтинг образовательных организаций </a:t>
            </a:r>
            <a:r>
              <a:rPr lang="ru-RU" dirty="0" smtClean="0"/>
              <a:t>до и после апробации </a:t>
            </a:r>
            <a:r>
              <a:rPr lang="ru-RU" dirty="0"/>
              <a:t>модели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Мониторинговые </a:t>
            </a:r>
            <a:r>
              <a:rPr lang="ru-RU" dirty="0" smtClean="0"/>
              <a:t>исследования. Эффективность модели</a:t>
            </a:r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117186"/>
              </p:ext>
            </p:extLst>
          </p:nvPr>
        </p:nvGraphicFramePr>
        <p:xfrm>
          <a:off x="396001" y="2604927"/>
          <a:ext cx="3600000" cy="258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279570"/>
              </p:ext>
            </p:extLst>
          </p:nvPr>
        </p:nvGraphicFramePr>
        <p:xfrm>
          <a:off x="4190206" y="2602578"/>
          <a:ext cx="3600000" cy="258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358436"/>
              </p:ext>
            </p:extLst>
          </p:nvPr>
        </p:nvGraphicFramePr>
        <p:xfrm>
          <a:off x="7984411" y="2602578"/>
          <a:ext cx="3600000" cy="258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5816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и разработка инструментов реализации автоматизированных заданий олимпиадного уровня, а также методики их составления с учетом реализации с помощью дистанционных технологий. Предоставление графиков успешности ответов на задания </a:t>
            </a:r>
            <a:r>
              <a:rPr lang="ru-RU" dirty="0" smtClean="0"/>
              <a:t>олимпиад.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6000" y="504002"/>
            <a:ext cx="10429200" cy="664797"/>
          </a:xfrm>
        </p:spPr>
        <p:txBody>
          <a:bodyPr/>
          <a:lstStyle/>
          <a:p>
            <a:r>
              <a:rPr lang="ru-RU" dirty="0"/>
              <a:t>Мониторинговые исследования. Составление и автоматизация проверки олимпиадных заданий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314227" y="2595724"/>
            <a:ext cx="9563546" cy="3311156"/>
            <a:chOff x="803773" y="2595724"/>
            <a:chExt cx="9563546" cy="331115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549" b="10313"/>
            <a:stretch/>
          </p:blipFill>
          <p:spPr>
            <a:xfrm>
              <a:off x="803773" y="2595724"/>
              <a:ext cx="4282226" cy="3308276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2"/>
            <a:stretch/>
          </p:blipFill>
          <p:spPr>
            <a:xfrm>
              <a:off x="5742336" y="2595724"/>
              <a:ext cx="4624983" cy="3311156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44001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3000"/>
              </a:spcBef>
            </a:pPr>
            <a:endParaRPr lang="ru-RU" dirty="0">
              <a:latin typeface="Montserrat" charset="0"/>
              <a:ea typeface="Montserrat" charset="0"/>
              <a:cs typeface="Montserrat" charset="0"/>
            </a:endParaRPr>
          </a:p>
          <a:p>
            <a:pPr>
              <a:spcBef>
                <a:spcPts val="3000"/>
              </a:spcBef>
            </a:pP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Оперативное взаимодействие</a:t>
            </a:r>
            <a:r>
              <a:rPr lang="en-US" dirty="0" smtClean="0">
                <a:latin typeface="Montserrat" charset="0"/>
                <a:ea typeface="Montserrat" charset="0"/>
                <a:cs typeface="Montserrat" charset="0"/>
              </a:rPr>
              <a:t> —</a:t>
            </a: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 группа в</a:t>
            </a:r>
            <a:r>
              <a:rPr lang="en-US" dirty="0" smtClean="0">
                <a:latin typeface="Montserrat" charset="0"/>
                <a:ea typeface="Montserrat" charset="0"/>
                <a:cs typeface="Montserrat" charset="0"/>
              </a:rPr>
              <a:t> </a:t>
            </a: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мобильном мессенджере</a:t>
            </a:r>
          </a:p>
          <a:p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Официальная переписка, офлайн взаимодействие по электронной почте</a:t>
            </a:r>
          </a:p>
          <a:p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Взаимодействие </a:t>
            </a:r>
            <a:r>
              <a:rPr lang="ru-RU" dirty="0">
                <a:latin typeface="Montserrat" charset="0"/>
                <a:ea typeface="Montserrat" charset="0"/>
                <a:cs typeface="Montserrat" charset="0"/>
              </a:rPr>
              <a:t>в рамках </a:t>
            </a: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обучения и</a:t>
            </a:r>
            <a:r>
              <a:rPr lang="en-US" dirty="0" smtClean="0">
                <a:latin typeface="Montserrat" charset="0"/>
                <a:ea typeface="Montserrat" charset="0"/>
                <a:cs typeface="Montserrat" charset="0"/>
              </a:rPr>
              <a:t> </a:t>
            </a: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техническая </a:t>
            </a:r>
            <a:r>
              <a:rPr lang="ru-RU" dirty="0">
                <a:latin typeface="Montserrat" charset="0"/>
                <a:ea typeface="Montserrat" charset="0"/>
                <a:cs typeface="Montserrat" charset="0"/>
              </a:rPr>
              <a:t>поддержка – форма обратной связи на сайте, чаты организаторов и обучающихся </a:t>
            </a: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в системе</a:t>
            </a:r>
            <a:endParaRPr lang="ru-RU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771" y="1382986"/>
            <a:ext cx="660862" cy="660862"/>
          </a:xfrm>
          <a:prstGeom prst="rect">
            <a:avLst/>
          </a:prstGeom>
        </p:spPr>
      </p:pic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Сопровождение апробации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05" y="1322700"/>
            <a:ext cx="781434" cy="781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11" y="1374657"/>
            <a:ext cx="660894" cy="67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ходе апробации изменен подход в создании и проверке заданий школьного </a:t>
            </a:r>
            <a:r>
              <a:rPr lang="ru-RU" dirty="0" smtClean="0"/>
              <a:t>и</a:t>
            </a:r>
            <a:r>
              <a:rPr lang="en-US" dirty="0" smtClean="0"/>
              <a:t> </a:t>
            </a:r>
            <a:r>
              <a:rPr lang="ru-RU" dirty="0" smtClean="0"/>
              <a:t>муниципального </a:t>
            </a:r>
            <a:r>
              <a:rPr lang="ru-RU" dirty="0"/>
              <a:t>этапов. Корректируется программный код портала, вносятся изменения в пользовательский интерфейс. </a:t>
            </a:r>
          </a:p>
          <a:p>
            <a:pPr>
              <a:spcAft>
                <a:spcPts val="1000"/>
              </a:spcAft>
            </a:pPr>
            <a:r>
              <a:rPr lang="ru-RU" dirty="0"/>
              <a:t>В планах к ближайшей реализации: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Расширение функционала портфолио </a:t>
            </a:r>
            <a:r>
              <a:rPr lang="ru-RU" dirty="0" smtClean="0"/>
              <a:t>пользователя</a:t>
            </a:r>
            <a:endParaRPr lang="ru-RU" dirty="0"/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Создание Республиканского рейтинга </a:t>
            </a:r>
            <a:r>
              <a:rPr lang="ru-RU" dirty="0" smtClean="0"/>
              <a:t>учащихся</a:t>
            </a:r>
            <a:endParaRPr lang="ru-RU" dirty="0"/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Повышение прозрачности работы </a:t>
            </a:r>
            <a:r>
              <a:rPr lang="ru-RU" dirty="0" smtClean="0"/>
              <a:t>жюри</a:t>
            </a:r>
            <a:endParaRPr lang="ru-RU" dirty="0"/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Добавление инструментов первичного отбора и </a:t>
            </a:r>
            <a:r>
              <a:rPr lang="ru-RU" dirty="0" err="1"/>
              <a:t>профилизации</a:t>
            </a:r>
            <a:r>
              <a:rPr lang="ru-RU" dirty="0"/>
              <a:t> одаренных </a:t>
            </a:r>
            <a:r>
              <a:rPr lang="ru-RU" dirty="0" smtClean="0"/>
              <a:t>детей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26A15F4-7B2B-47F1-BF0D-3BBA17567F97}" type="datetime1">
              <a:rPr lang="ru-RU" smtClean="0"/>
              <a:pPr/>
              <a:t>08.11.2018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Корректировки методов и форм</a:t>
            </a:r>
          </a:p>
        </p:txBody>
      </p:sp>
    </p:spTree>
    <p:extLst>
      <p:ext uri="{BB962C8B-B14F-4D97-AF65-F5344CB8AC3E}">
        <p14:creationId xmlns:p14="http://schemas.microsoft.com/office/powerpoint/2010/main" val="26156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ru-RU" b="1" dirty="0"/>
              <a:t>4 </a:t>
            </a:r>
            <a:r>
              <a:rPr lang="ru-RU" b="1" dirty="0" smtClean="0"/>
              <a:t>модуля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Феноменология </a:t>
            </a:r>
            <a:r>
              <a:rPr lang="ru-RU" dirty="0"/>
              <a:t>одаренности. Особенности развития одаренных </a:t>
            </a:r>
            <a:r>
              <a:rPr lang="ru-RU" dirty="0" smtClean="0"/>
              <a:t>детей</a:t>
            </a:r>
            <a:br>
              <a:rPr lang="ru-RU" dirty="0" smtClean="0"/>
            </a:br>
            <a:r>
              <a:rPr lang="ru-RU" sz="1400" i="1" dirty="0" smtClean="0"/>
              <a:t>Контроль</a:t>
            </a:r>
            <a:r>
              <a:rPr lang="ru-RU" sz="1400" i="1" dirty="0"/>
              <a:t>: тестирование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Выявление и диагностика одаренных </a:t>
            </a:r>
            <a:r>
              <a:rPr lang="ru-RU" dirty="0" smtClean="0"/>
              <a:t>школьников</a:t>
            </a:r>
            <a:br>
              <a:rPr lang="ru-RU" dirty="0" smtClean="0"/>
            </a:br>
            <a:r>
              <a:rPr lang="ru-RU" sz="1400" i="1" dirty="0" smtClean="0"/>
              <a:t>Контроль</a:t>
            </a:r>
            <a:r>
              <a:rPr lang="ru-RU" sz="1400" i="1" dirty="0"/>
              <a:t>: Практические задания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Психолого-педагогическое сопровождение одаренных </a:t>
            </a:r>
            <a:r>
              <a:rPr lang="ru-RU" dirty="0" smtClean="0"/>
              <a:t>детей.</a:t>
            </a:r>
            <a:br>
              <a:rPr lang="ru-RU" dirty="0" smtClean="0"/>
            </a:br>
            <a:r>
              <a:rPr lang="ru-RU" sz="1400" i="1" dirty="0" smtClean="0"/>
              <a:t>Контроль</a:t>
            </a:r>
            <a:r>
              <a:rPr lang="ru-RU" sz="1400" i="1" dirty="0"/>
              <a:t>: Практические задания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Педагогические технологии в работе с одаренными </a:t>
            </a:r>
            <a:r>
              <a:rPr lang="ru-RU" dirty="0" smtClean="0"/>
              <a:t>детьми.</a:t>
            </a:r>
            <a:br>
              <a:rPr lang="ru-RU" dirty="0" smtClean="0"/>
            </a:br>
            <a:r>
              <a:rPr lang="ru-RU" sz="1400" i="1" dirty="0" smtClean="0"/>
              <a:t>Контроль</a:t>
            </a:r>
            <a:r>
              <a:rPr lang="ru-RU" sz="1400" i="1" dirty="0"/>
              <a:t>: </a:t>
            </a:r>
            <a:r>
              <a:rPr lang="ru-RU" sz="1400" i="1" dirty="0" smtClean="0"/>
              <a:t>тестирование</a:t>
            </a:r>
            <a:br>
              <a:rPr lang="ru-RU" sz="1400" i="1" dirty="0" smtClean="0"/>
            </a:br>
            <a:r>
              <a:rPr lang="ru-RU" sz="1400" i="1" dirty="0" smtClean="0"/>
              <a:t>Итоговое </a:t>
            </a:r>
            <a:r>
              <a:rPr lang="ru-RU" sz="1400" i="1" dirty="0"/>
              <a:t>тестирование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Курсы повышения квалификации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85200" y="1153894"/>
            <a:ext cx="1646724" cy="1236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6000" b="1" dirty="0">
                <a:solidFill>
                  <a:schemeClr val="accent2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r>
              <a:rPr lang="en-US" sz="6000" b="1" dirty="0">
                <a:solidFill>
                  <a:schemeClr val="accent2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</a:p>
          <a:p>
            <a:r>
              <a:rPr lang="ru-RU" dirty="0">
                <a:latin typeface="Montserrat" charset="0"/>
                <a:ea typeface="Montserrat" charset="0"/>
                <a:cs typeface="Montserrat" charset="0"/>
              </a:rPr>
              <a:t>Учителей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01644" y="1153894"/>
            <a:ext cx="1646724" cy="1236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Montserrat" charset="0"/>
                <a:ea typeface="Montserrat" charset="0"/>
                <a:cs typeface="Montserrat" charset="0"/>
              </a:rPr>
              <a:t>72</a:t>
            </a:r>
            <a:endParaRPr lang="en-US" sz="6000" b="1" dirty="0">
              <a:solidFill>
                <a:schemeClr val="accent2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Часа</a:t>
            </a:r>
            <a:endParaRPr lang="ru-RU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85200" y="2708067"/>
            <a:ext cx="4084451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3600" dirty="0">
                <a:latin typeface="Montserrat" charset="0"/>
                <a:ea typeface="Montserrat" charset="0"/>
                <a:cs typeface="Montserrat" charset="0"/>
              </a:rPr>
              <a:t>09.04 – </a:t>
            </a:r>
            <a:r>
              <a:rPr lang="ru-RU" sz="3600" dirty="0" smtClean="0">
                <a:latin typeface="Montserrat" charset="0"/>
                <a:ea typeface="Montserrat" charset="0"/>
                <a:cs typeface="Montserrat" charset="0"/>
              </a:rPr>
              <a:t>25.05.2018</a:t>
            </a:r>
            <a:br>
              <a:rPr lang="ru-RU" sz="3600" dirty="0" smtClean="0">
                <a:latin typeface="Montserrat" charset="0"/>
                <a:ea typeface="Montserrat" charset="0"/>
                <a:cs typeface="Montserrat" charset="0"/>
              </a:rPr>
            </a:br>
            <a:r>
              <a:rPr lang="ru-RU" dirty="0" smtClean="0">
                <a:latin typeface="Montserrat" charset="0"/>
                <a:ea typeface="Montserrat" charset="0"/>
                <a:cs typeface="Montserrat" charset="0"/>
              </a:rPr>
              <a:t>Дистанционный формат</a:t>
            </a:r>
            <a:endParaRPr lang="ru-RU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8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8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Создание единой базы данных и цифрового портфолио одаренных детей Республики Башкортостан</a:t>
            </a:r>
          </a:p>
          <a:p>
            <a:pPr marL="648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Увеличение количества предметов школьной программы, создание учебного контента, внедрение модели в систему образования Республики Башкортостан</a:t>
            </a:r>
          </a:p>
          <a:p>
            <a:pPr marL="648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Применение проектного метода в профессиональном самоопределении </a:t>
            </a:r>
            <a:r>
              <a:rPr lang="ru-RU" dirty="0" smtClean="0"/>
              <a:t>и изучении </a:t>
            </a:r>
            <a:r>
              <a:rPr lang="ru-RU" dirty="0"/>
              <a:t>истории, географии и культуры Республики Башкортостан</a:t>
            </a:r>
          </a:p>
          <a:p>
            <a:pPr marL="648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Включение в модель отбора и работы с одаренными детьми организаций высшего и профессионального </a:t>
            </a:r>
            <a:r>
              <a:rPr lang="ru-RU" dirty="0" smtClean="0"/>
              <a:t>образования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</a:t>
            </a:r>
            <a:r>
              <a:rPr lang="ru-RU" dirty="0" smtClean="0"/>
              <a:t>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2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11082338" y="6356350"/>
            <a:ext cx="1109662" cy="365125"/>
          </a:xfrm>
          <a:prstGeom prst="rect">
            <a:avLst/>
          </a:prstGeom>
        </p:spPr>
        <p:txBody>
          <a:bodyPr/>
          <a:lstStyle/>
          <a:p>
            <a:fld id="{FC191BB4-6824-49FD-934A-B32F9819D0C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9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76000" indent="-288000"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Определить </a:t>
            </a:r>
            <a:r>
              <a:rPr lang="ru-RU" dirty="0"/>
              <a:t>концептуальную и структурную модели отбора одаренных детей </a:t>
            </a:r>
            <a:r>
              <a:rPr lang="ru-RU" dirty="0" smtClean="0"/>
              <a:t>и</a:t>
            </a:r>
            <a:r>
              <a:rPr lang="en-US" dirty="0" smtClean="0"/>
              <a:t> </a:t>
            </a:r>
            <a:r>
              <a:rPr lang="ru-RU" dirty="0" smtClean="0"/>
              <a:t>последующей </a:t>
            </a:r>
            <a:r>
              <a:rPr lang="ru-RU" dirty="0"/>
              <a:t>работы с </a:t>
            </a:r>
            <a:r>
              <a:rPr lang="ru-RU" dirty="0" smtClean="0"/>
              <a:t>ними</a:t>
            </a:r>
            <a:endParaRPr lang="ru-RU" dirty="0"/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Описание </a:t>
            </a:r>
            <a:r>
              <a:rPr lang="ru-RU" dirty="0"/>
              <a:t>взаимосвязей институциональной формы реализации модели </a:t>
            </a:r>
            <a:r>
              <a:rPr lang="ru-RU" dirty="0" smtClean="0"/>
              <a:t>с определением </a:t>
            </a:r>
            <a:r>
              <a:rPr lang="ru-RU" dirty="0"/>
              <a:t>субъектов образовательного </a:t>
            </a:r>
            <a:r>
              <a:rPr lang="ru-RU" dirty="0" smtClean="0"/>
              <a:t>процесса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Нормативно-методическое</a:t>
            </a:r>
            <a:r>
              <a:rPr lang="ru-RU" dirty="0" smtClean="0"/>
              <a:t> описание образовательного процесса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Определение стандартов</a:t>
            </a:r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Описание </a:t>
            </a:r>
            <a:r>
              <a:rPr lang="ru-RU" dirty="0"/>
              <a:t>основных инструментов и условий повышения квалификации </a:t>
            </a:r>
            <a:r>
              <a:rPr lang="ru-RU" dirty="0" smtClean="0"/>
              <a:t>и профессиональной переподготовки</a:t>
            </a:r>
            <a:endParaRPr lang="ru-RU" dirty="0"/>
          </a:p>
          <a:p>
            <a:pPr marL="576000" indent="-288000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dirty="0"/>
              <a:t>Формирование схемы реализации модели и апробация технологий содержания обучения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2130BFE-64BF-47BA-9634-A77D7A1B53C1}" type="datetime1">
              <a:rPr lang="ru-RU" smtClean="0"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задачи </a:t>
            </a:r>
            <a:r>
              <a:rPr lang="ru-RU" dirty="0" smtClean="0"/>
              <a:t>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51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221553"/>
              </p:ext>
            </p:extLst>
          </p:nvPr>
        </p:nvGraphicFramePr>
        <p:xfrm>
          <a:off x="395288" y="1331913"/>
          <a:ext cx="10429876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0680"/>
                <a:gridCol w="29291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1.</a:t>
                      </a:r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ru-RU" sz="1800" dirty="0" smtClean="0"/>
                        <a:t>Аналитико-диагностический этап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01.12.2016 – 31.01.2017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2.</a:t>
                      </a:r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ru-RU" sz="1800" dirty="0" smtClean="0"/>
                        <a:t>Научно-методический и нормативно-правовой этап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Montserrat" charset="0"/>
                          <a:ea typeface="Montserrat" charset="0"/>
                          <a:cs typeface="Montserrat" charset="0"/>
                        </a:rPr>
                        <a:t>01.02.2017 – 30.04.2017</a:t>
                      </a:r>
                      <a:endParaRPr lang="ru-RU" sz="800" dirty="0" smtClean="0">
                        <a:effectLst/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3. </a:t>
                      </a:r>
                      <a:r>
                        <a:rPr lang="ru-RU" sz="1800" dirty="0" smtClean="0"/>
                        <a:t>Технико-технологический этап</a:t>
                      </a:r>
                      <a:endParaRPr lang="en-US" sz="1800" dirty="0" smtClean="0"/>
                    </a:p>
                    <a:p>
                      <a:endParaRPr lang="ru-RU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Montserrat" charset="0"/>
                          <a:ea typeface="Montserrat" charset="0"/>
                          <a:cs typeface="Montserrat" charset="0"/>
                        </a:rPr>
                        <a:t>01.05.2017 – 30.09.2017</a:t>
                      </a:r>
                      <a:endParaRPr lang="ru-RU" sz="800" dirty="0" smtClean="0">
                        <a:effectLst/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4. </a:t>
                      </a:r>
                      <a:r>
                        <a:rPr lang="ru-RU" sz="1800" dirty="0" smtClean="0"/>
                        <a:t>Апробация модели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Montserrat" charset="0"/>
                          <a:ea typeface="Montserrat" charset="0"/>
                          <a:cs typeface="Montserrat" charset="0"/>
                        </a:rPr>
                        <a:t>01.10.2017 – 31.05.2018</a:t>
                      </a:r>
                      <a:endParaRPr lang="ru-RU" sz="800" dirty="0" smtClean="0">
                        <a:effectLst/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5. </a:t>
                      </a:r>
                      <a:r>
                        <a:rPr lang="ru-RU" sz="1800" dirty="0" smtClean="0"/>
                        <a:t>Этап сопровождения масштабирования модели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Montserrat" charset="0"/>
                          <a:ea typeface="Montserrat" charset="0"/>
                          <a:cs typeface="Montserrat" charset="0"/>
                        </a:rPr>
                        <a:t>01.06.2018 – 01.12.2018</a:t>
                      </a:r>
                      <a:endParaRPr lang="ru-RU" sz="800" dirty="0" smtClean="0">
                        <a:effectLst/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78EE3E6-4904-49BA-ABE7-DF4499D2B3FA}" type="datetime1">
              <a:rPr lang="ru-RU" smtClean="0"/>
              <a:t>08.11.2018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реализации проекта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00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AE2A0D6-8403-4C70-938A-1A62A67003AC}" type="datetime1">
              <a:rPr lang="ru-RU" smtClean="0"/>
              <a:t>08.11.2018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t>4</a:t>
            </a:fld>
            <a:endParaRPr lang="ru-RU"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Выявление и развитие одаренности школьников в обогащенной образовательной среде</a:t>
            </a:r>
            <a:endParaRPr lang="ru-RU" dirty="0"/>
          </a:p>
        </p:txBody>
      </p:sp>
      <p:grpSp>
        <p:nvGrpSpPr>
          <p:cNvPr id="231" name="Группа 230"/>
          <p:cNvGrpSpPr/>
          <p:nvPr/>
        </p:nvGrpSpPr>
        <p:grpSpPr>
          <a:xfrm>
            <a:off x="2303580" y="1743192"/>
            <a:ext cx="7584841" cy="3767824"/>
            <a:chOff x="219086" y="971675"/>
            <a:chExt cx="7183746" cy="3568577"/>
          </a:xfrm>
        </p:grpSpPr>
        <p:grpSp>
          <p:nvGrpSpPr>
            <p:cNvPr id="232" name="Группа 231"/>
            <p:cNvGrpSpPr>
              <a:grpSpLocks/>
            </p:cNvGrpSpPr>
            <p:nvPr/>
          </p:nvGrpSpPr>
          <p:grpSpPr bwMode="auto">
            <a:xfrm>
              <a:off x="219086" y="971675"/>
              <a:ext cx="7183746" cy="3027526"/>
              <a:chOff x="1000" y="1126"/>
              <a:chExt cx="15827" cy="6670"/>
            </a:xfrm>
          </p:grpSpPr>
          <p:cxnSp>
            <p:nvCxnSpPr>
              <p:cNvPr id="283" name="AutoShape 5"/>
              <p:cNvCxnSpPr>
                <a:cxnSpLocks noChangeShapeType="1"/>
                <a:stCxn id="265" idx="0"/>
                <a:endCxn id="243" idx="2"/>
              </p:cNvCxnSpPr>
              <p:nvPr/>
            </p:nvCxnSpPr>
            <p:spPr bwMode="auto">
              <a:xfrm rot="5400000" flipH="1" flipV="1">
                <a:off x="5700" y="1139"/>
                <a:ext cx="1258" cy="2863"/>
              </a:xfrm>
              <a:prstGeom prst="bentConnector3">
                <a:avLst>
                  <a:gd name="adj1" fmla="val 50000"/>
                </a:avLst>
              </a:prstGeom>
              <a:ln>
                <a:headEnd/>
                <a:tailEnd type="triangle" w="med" len="med"/>
              </a:ln>
              <a:ex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5" name="Group 6"/>
              <p:cNvGrpSpPr>
                <a:grpSpLocks/>
              </p:cNvGrpSpPr>
              <p:nvPr/>
            </p:nvGrpSpPr>
            <p:grpSpPr bwMode="auto">
              <a:xfrm>
                <a:off x="1000" y="1126"/>
                <a:ext cx="15827" cy="6670"/>
                <a:chOff x="1000" y="1126"/>
                <a:chExt cx="15827" cy="6670"/>
              </a:xfrm>
            </p:grpSpPr>
            <p:grpSp>
              <p:nvGrpSpPr>
                <p:cNvPr id="236" name="Group 7"/>
                <p:cNvGrpSpPr>
                  <a:grpSpLocks/>
                </p:cNvGrpSpPr>
                <p:nvPr/>
              </p:nvGrpSpPr>
              <p:grpSpPr bwMode="auto">
                <a:xfrm>
                  <a:off x="1000" y="1126"/>
                  <a:ext cx="15827" cy="6670"/>
                  <a:chOff x="1000" y="1126"/>
                  <a:chExt cx="15827" cy="6670"/>
                </a:xfrm>
              </p:grpSpPr>
              <p:grpSp>
                <p:nvGrpSpPr>
                  <p:cNvPr id="23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5752" y="3200"/>
                    <a:ext cx="4016" cy="4596"/>
                    <a:chOff x="5752" y="3200"/>
                    <a:chExt cx="4016" cy="4596"/>
                  </a:xfrm>
                </p:grpSpPr>
                <p:sp>
                  <p:nvSpPr>
                    <p:cNvPr id="273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774" y="4960"/>
                      <a:ext cx="3972" cy="90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ea typeface="Calibri" charset="0"/>
                          <a:cs typeface="Times New Roman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ea typeface="Calibri" charset="0"/>
                          <a:cs typeface="Times New Roman" charset="0"/>
                        </a:rPr>
                        <a:t>Развитие </a:t>
                      </a:r>
                      <a:r>
                        <a:rPr lang="ru-RU" sz="800" b="1" dirty="0">
                          <a:effectLst/>
                          <a:ea typeface="Calibri" charset="0"/>
                          <a:cs typeface="Times New Roman" charset="0"/>
                        </a:rPr>
                        <a:t>одаренности</a:t>
                      </a:r>
                      <a:endParaRPr lang="ru-RU" sz="800" dirty="0">
                        <a:effectLst/>
                        <a:ea typeface="Calibri" charset="0"/>
                        <a:cs typeface="Times New Roman" charset="0"/>
                      </a:endParaRPr>
                    </a:p>
                  </p:txBody>
                </p:sp>
                <p:sp>
                  <p:nvSpPr>
                    <p:cNvPr id="274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58" y="3200"/>
                      <a:ext cx="2605" cy="1200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2"/>
                    </a:lnRef>
                    <a:fillRef idx="1">
                      <a:schemeClr val="lt1"/>
                    </a:fillRef>
                    <a:effectRef idx="0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ea typeface="Calibri" charset="0"/>
                          <a:cs typeface="Times New Roman" charset="0"/>
                        </a:rPr>
                        <a:t>в процессе самообразования, саморазвития</a:t>
                      </a:r>
                    </a:p>
                  </p:txBody>
                </p:sp>
                <p:grpSp>
                  <p:nvGrpSpPr>
                    <p:cNvPr id="275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752" y="6236"/>
                      <a:ext cx="4016" cy="1560"/>
                      <a:chOff x="5752" y="6236"/>
                      <a:chExt cx="4016" cy="1560"/>
                    </a:xfrm>
                  </p:grpSpPr>
                  <p:sp>
                    <p:nvSpPr>
                      <p:cNvPr id="277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52" y="7231"/>
                        <a:ext cx="4016" cy="565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5"/>
                      </a:lnRef>
                      <a:fillRef idx="1">
                        <a:schemeClr val="lt1"/>
                      </a:fillRef>
                      <a:effectRef idx="0">
                        <a:schemeClr val="accent5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>
                            <a:effectLst/>
                            <a:ea typeface="Calibri" charset="0"/>
                            <a:cs typeface="Times New Roman" charset="0"/>
                          </a:rPr>
                          <a:t>Процесс выявления</a:t>
                        </a:r>
                      </a:p>
                    </p:txBody>
                  </p:sp>
                  <p:sp>
                    <p:nvSpPr>
                      <p:cNvPr id="278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52" y="6236"/>
                        <a:ext cx="4016" cy="619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5"/>
                      </a:lnRef>
                      <a:fillRef idx="1">
                        <a:schemeClr val="lt1"/>
                      </a:fillRef>
                      <a:effectRef idx="0">
                        <a:schemeClr val="accent5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>
                            <a:effectLst/>
                            <a:ea typeface="Calibri" charset="0"/>
                            <a:cs typeface="Times New Roman" charset="0"/>
                          </a:rPr>
                          <a:t>Мотивация, стимулирование</a:t>
                        </a:r>
                      </a:p>
                    </p:txBody>
                  </p:sp>
                </p:grpSp>
                <p:cxnSp>
                  <p:nvCxnSpPr>
                    <p:cNvPr id="276" name="AutoShape 21"/>
                    <p:cNvCxnSpPr>
                      <a:cxnSpLocks noChangeShapeType="1"/>
                      <a:stCxn id="273" idx="0"/>
                      <a:endCxn id="274" idx="2"/>
                    </p:cNvCxnSpPr>
                    <p:nvPr/>
                  </p:nvCxnSpPr>
                  <p:spPr bwMode="auto">
                    <a:xfrm flipV="1">
                      <a:off x="7760" y="4400"/>
                      <a:ext cx="0" cy="560"/>
                    </a:xfrm>
                    <a:prstGeom prst="straightConnector1">
                      <a:avLst/>
                    </a:prstGeom>
                    <a:ln>
                      <a:headEnd/>
                      <a:tailEnd type="triangle" w="med" len="med"/>
                    </a:ln>
                    <a:extLst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0" name="AutoShape 22"/>
                  <p:cNvCxnSpPr>
                    <a:cxnSpLocks noChangeShapeType="1"/>
                    <a:stCxn id="274" idx="0"/>
                    <a:endCxn id="243" idx="2"/>
                  </p:cNvCxnSpPr>
                  <p:nvPr/>
                </p:nvCxnSpPr>
                <p:spPr bwMode="auto">
                  <a:xfrm flipH="1" flipV="1">
                    <a:off x="7760" y="1942"/>
                    <a:ext cx="0" cy="1258"/>
                  </a:xfrm>
                  <a:prstGeom prst="straightConnector1">
                    <a:avLst/>
                  </a:prstGeom>
                  <a:ln>
                    <a:headEnd/>
                    <a:tailEnd type="triangle" w="med" len="med"/>
                  </a:ln>
                  <a:extLst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41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000" y="1943"/>
                    <a:ext cx="6760" cy="3916"/>
                    <a:chOff x="1000" y="1943"/>
                    <a:chExt cx="6760" cy="3916"/>
                  </a:xfrm>
                </p:grpSpPr>
                <p:grpSp>
                  <p:nvGrpSpPr>
                    <p:cNvPr id="263" name="Group 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94" y="4304"/>
                      <a:ext cx="3229" cy="1555"/>
                      <a:chOff x="1894" y="4304"/>
                      <a:chExt cx="3229" cy="1555"/>
                    </a:xfrm>
                  </p:grpSpPr>
                  <p:sp>
                    <p:nvSpPr>
                      <p:cNvPr id="270" name="Rectangle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94" y="4959"/>
                        <a:ext cx="3229" cy="900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2"/>
                      </a:lnRef>
                      <a:fillRef idx="1">
                        <a:schemeClr val="lt1"/>
                      </a:fillRef>
                      <a:effectRef idx="0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 dirty="0">
                            <a:effectLst/>
                            <a:ea typeface="Calibri" charset="0"/>
                            <a:cs typeface="Times New Roman" charset="0"/>
                          </a:rPr>
                          <a:t>в образовательной сфере школы</a:t>
                        </a:r>
                      </a:p>
                    </p:txBody>
                  </p:sp>
                  <p:cxnSp>
                    <p:nvCxnSpPr>
                      <p:cNvPr id="271" name="AutoShape 26"/>
                      <p:cNvCxnSpPr>
                        <a:cxnSpLocks noChangeShapeType="1"/>
                        <a:stCxn id="270" idx="0"/>
                        <a:endCxn id="265" idx="2"/>
                      </p:cNvCxnSpPr>
                      <p:nvPr/>
                    </p:nvCxnSpPr>
                    <p:spPr bwMode="auto">
                      <a:xfrm rot="5400000" flipH="1" flipV="1">
                        <a:off x="3875" y="3937"/>
                        <a:ext cx="656" cy="138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2" name="AutoShape 27"/>
                      <p:cNvCxnSpPr>
                        <a:cxnSpLocks noChangeShapeType="1"/>
                        <a:stCxn id="270" idx="0"/>
                        <a:endCxn id="266" idx="2"/>
                      </p:cNvCxnSpPr>
                      <p:nvPr/>
                    </p:nvCxnSpPr>
                    <p:spPr bwMode="auto">
                      <a:xfrm rot="16200000" flipV="1">
                        <a:off x="2527" y="3978"/>
                        <a:ext cx="656" cy="1307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4" name="Group 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0" y="1943"/>
                      <a:ext cx="6760" cy="2360"/>
                      <a:chOff x="1000" y="1943"/>
                      <a:chExt cx="6760" cy="2360"/>
                    </a:xfrm>
                  </p:grpSpPr>
                  <p:sp>
                    <p:nvSpPr>
                      <p:cNvPr id="265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04" y="3200"/>
                        <a:ext cx="2386" cy="1103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>
                            <a:effectLst/>
                            <a:ea typeface="Calibri" charset="0"/>
                            <a:cs typeface="Times New Roman" charset="0"/>
                          </a:rPr>
                          <a:t>во вне урочной деятельности</a:t>
                        </a:r>
                      </a:p>
                    </p:txBody>
                  </p:sp>
                  <p:sp>
                    <p:nvSpPr>
                      <p:cNvPr id="266" name="Rectangle 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00" y="3192"/>
                        <a:ext cx="2403" cy="1111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>
                            <a:effectLst/>
                            <a:ea typeface="Calibri" charset="0"/>
                            <a:cs typeface="Times New Roman" charset="0"/>
                          </a:rPr>
                          <a:t>в предметном обучении</a:t>
                        </a:r>
                      </a:p>
                    </p:txBody>
                  </p:sp>
                  <p:cxnSp>
                    <p:nvCxnSpPr>
                      <p:cNvPr id="269" name="AutoShape 33"/>
                      <p:cNvCxnSpPr>
                        <a:cxnSpLocks noChangeShapeType="1"/>
                        <a:stCxn id="266" idx="0"/>
                        <a:endCxn id="243" idx="2"/>
                      </p:cNvCxnSpPr>
                      <p:nvPr/>
                    </p:nvCxnSpPr>
                    <p:spPr bwMode="auto">
                      <a:xfrm rot="5400000" flipH="1" flipV="1">
                        <a:off x="4356" y="-212"/>
                        <a:ext cx="1250" cy="555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42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7760" y="1942"/>
                    <a:ext cx="9067" cy="3917"/>
                    <a:chOff x="7760" y="1942"/>
                    <a:chExt cx="9067" cy="3917"/>
                  </a:xfrm>
                </p:grpSpPr>
                <p:grpSp>
                  <p:nvGrpSpPr>
                    <p:cNvPr id="244" name="Group 3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332" y="4304"/>
                      <a:ext cx="5182" cy="1555"/>
                      <a:chOff x="10332" y="4304"/>
                      <a:chExt cx="5182" cy="1555"/>
                    </a:xfrm>
                  </p:grpSpPr>
                  <p:sp>
                    <p:nvSpPr>
                      <p:cNvPr id="259" name="Rectangle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948" y="4960"/>
                        <a:ext cx="3419" cy="899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accent2"/>
                      </a:lnRef>
                      <a:fillRef idx="1">
                        <a:schemeClr val="lt1"/>
                      </a:fillRef>
                      <a:effectRef idx="0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vert="horz" wrap="square" lIns="91440" tIns="45720" rIns="91440" bIns="45720" anchor="ctr" anchorCtr="0" upright="1">
                        <a:noAutofit/>
                      </a:bodyPr>
                      <a:lstStyle/>
                      <a:p>
                        <a:pPr algn="ctr">
                          <a:spcAft>
                            <a:spcPts val="0"/>
                          </a:spcAft>
                        </a:pPr>
                        <a:r>
                          <a:rPr lang="ru-RU" sz="800" dirty="0">
                            <a:effectLst/>
                            <a:ea typeface="Calibri" charset="0"/>
                            <a:cs typeface="Times New Roman" charset="0"/>
                          </a:rPr>
                          <a:t>во внешкольной образовательной среде</a:t>
                        </a:r>
                      </a:p>
                    </p:txBody>
                  </p:sp>
                  <p:cxnSp>
                    <p:nvCxnSpPr>
                      <p:cNvPr id="260" name="AutoShape 37"/>
                      <p:cNvCxnSpPr>
                        <a:cxnSpLocks noChangeShapeType="1"/>
                        <a:stCxn id="259" idx="0"/>
                        <a:endCxn id="256" idx="2"/>
                      </p:cNvCxnSpPr>
                      <p:nvPr/>
                    </p:nvCxnSpPr>
                    <p:spPr bwMode="auto">
                      <a:xfrm rot="16200000" flipV="1">
                        <a:off x="11167" y="3469"/>
                        <a:ext cx="656" cy="2325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1" name="AutoShape 38"/>
                      <p:cNvCxnSpPr>
                        <a:cxnSpLocks noChangeShapeType="1"/>
                        <a:stCxn id="259" idx="0"/>
                        <a:endCxn id="257" idx="2"/>
                      </p:cNvCxnSpPr>
                      <p:nvPr/>
                    </p:nvCxnSpPr>
                    <p:spPr bwMode="auto">
                      <a:xfrm rot="5400000" flipH="1" flipV="1">
                        <a:off x="12374" y="4588"/>
                        <a:ext cx="656" cy="89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2" name="AutoShape 39"/>
                      <p:cNvCxnSpPr>
                        <a:cxnSpLocks noChangeShapeType="1"/>
                        <a:stCxn id="259" idx="0"/>
                        <a:endCxn id="258" idx="2"/>
                      </p:cNvCxnSpPr>
                      <p:nvPr/>
                    </p:nvCxnSpPr>
                    <p:spPr bwMode="auto">
                      <a:xfrm rot="5400000" flipH="1" flipV="1">
                        <a:off x="13758" y="3204"/>
                        <a:ext cx="656" cy="285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5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60" y="1942"/>
                      <a:ext cx="9067" cy="2362"/>
                      <a:chOff x="7760" y="1942"/>
                      <a:chExt cx="9067" cy="2362"/>
                    </a:xfrm>
                  </p:grpSpPr>
                  <p:grpSp>
                    <p:nvGrpSpPr>
                      <p:cNvPr id="246" name="Group 4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374" y="3200"/>
                        <a:ext cx="7453" cy="1104"/>
                        <a:chOff x="9374" y="3200"/>
                        <a:chExt cx="7453" cy="1104"/>
                      </a:xfrm>
                    </p:grpSpPr>
                    <p:sp>
                      <p:nvSpPr>
                        <p:cNvPr id="256" name="Rectangle 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374" y="3200"/>
                          <a:ext cx="1916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800" dirty="0">
                              <a:solidFill>
                                <a:schemeClr val="tx1"/>
                              </a:solidFill>
                              <a:effectLst/>
                              <a:ea typeface="Calibri" charset="0"/>
                              <a:cs typeface="Times New Roman" charset="0"/>
                            </a:rPr>
                            <a:t>в системе олимпиад, конкурсов</a:t>
                          </a:r>
                        </a:p>
                      </p:txBody>
                    </p:sp>
                    <p:sp>
                      <p:nvSpPr>
                        <p:cNvPr id="257" name="Rectangle 4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431" y="3200"/>
                          <a:ext cx="2631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800" dirty="0">
                              <a:effectLst/>
                              <a:ea typeface="Calibri" charset="0"/>
                              <a:cs typeface="Times New Roman" charset="0"/>
                            </a:rPr>
                            <a:t>в системе </a:t>
                          </a:r>
                          <a:r>
                            <a:rPr lang="ru-RU" sz="800" dirty="0" smtClean="0">
                              <a:effectLst/>
                              <a:ea typeface="Calibri" charset="0"/>
                              <a:cs typeface="Times New Roman" charset="0"/>
                            </a:rPr>
                            <a:t>исследовательской </a:t>
                          </a:r>
                          <a:r>
                            <a:rPr lang="ru-RU" sz="800" dirty="0">
                              <a:effectLst/>
                              <a:ea typeface="Calibri" charset="0"/>
                              <a:cs typeface="Times New Roman" charset="0"/>
                            </a:rPr>
                            <a:t>деятельности</a:t>
                          </a:r>
                        </a:p>
                      </p:txBody>
                    </p:sp>
                    <p:sp>
                      <p:nvSpPr>
                        <p:cNvPr id="258" name="Rectangle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201" y="3200"/>
                          <a:ext cx="2626" cy="1104"/>
                        </a:xfrm>
                        <a:prstGeom prst="rect">
                          <a:avLst/>
                        </a:prstGeom>
                        <a:ln>
                          <a:headEnd/>
                          <a:tailEnd/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800">
                              <a:effectLst/>
                              <a:ea typeface="Calibri" charset="0"/>
                              <a:cs typeface="Times New Roman" charset="0"/>
                            </a:rPr>
                            <a:t>в системе дополнительного образования</a:t>
                          </a:r>
                        </a:p>
                      </p:txBody>
                    </p:sp>
                  </p:grpSp>
                  <p:cxnSp>
                    <p:nvCxnSpPr>
                      <p:cNvPr id="254" name="AutoShape 46"/>
                      <p:cNvCxnSpPr>
                        <a:cxnSpLocks noChangeShapeType="1"/>
                        <a:stCxn id="256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8417" y="1285"/>
                        <a:ext cx="1258" cy="2572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2" name="AutoShape 49"/>
                      <p:cNvCxnSpPr>
                        <a:cxnSpLocks noChangeShapeType="1"/>
                        <a:stCxn id="257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9624" y="78"/>
                        <a:ext cx="1258" cy="4986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0" name="AutoShape 52"/>
                      <p:cNvCxnSpPr>
                        <a:cxnSpLocks noChangeShapeType="1"/>
                        <a:stCxn id="258" idx="0"/>
                        <a:endCxn id="243" idx="2"/>
                      </p:cNvCxnSpPr>
                      <p:nvPr/>
                    </p:nvCxnSpPr>
                    <p:spPr bwMode="auto">
                      <a:xfrm rot="16200000" flipV="1">
                        <a:off x="11008" y="-1306"/>
                        <a:ext cx="1258" cy="7754"/>
                      </a:xfrm>
                      <a:prstGeom prst="bentConnector3">
                        <a:avLst>
                          <a:gd name="adj1" fmla="val 50000"/>
                        </a:avLst>
                      </a:prstGeom>
                      <a:ln>
                        <a:headEnd/>
                        <a:tailEnd type="triangle" w="med" len="med"/>
                      </a:ln>
                      <a:extLst/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43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6356" y="1126"/>
                    <a:ext cx="2808" cy="816"/>
                  </a:xfrm>
                  <a:prstGeom prst="flowChartTerminator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ot="0" vert="horz" wrap="square" lIns="91440" tIns="45720" rIns="91440" bIns="45720" anchor="ctr" anchorCtr="0" upright="1">
                    <a:noAutofit/>
                  </a:bodyPr>
                  <a:lstStyle/>
                  <a:p>
                    <a:pPr algn="ctr">
                      <a:spcAft>
                        <a:spcPts val="0"/>
                      </a:spcAft>
                    </a:pPr>
                    <a:r>
                      <a:rPr lang="ru-RU" sz="800" dirty="0">
                        <a:effectLst/>
                        <a:ea typeface="Calibri" charset="0"/>
                        <a:cs typeface="Times New Roman" charset="0"/>
                      </a:rPr>
                      <a:t>Одаренный </a:t>
                    </a:r>
                    <a:r>
                      <a:rPr lang="ru-RU" sz="800" dirty="0" smtClean="0">
                        <a:effectLst/>
                        <a:ea typeface="Calibri" charset="0"/>
                        <a:cs typeface="Times New Roman" charset="0"/>
                      </a:rPr>
                      <a:t>школьник</a:t>
                    </a:r>
                  </a:p>
                </p:txBody>
              </p:sp>
            </p:grpSp>
            <p:cxnSp>
              <p:nvCxnSpPr>
                <p:cNvPr id="237" name="AutoShape 54"/>
                <p:cNvCxnSpPr>
                  <a:cxnSpLocks noChangeShapeType="1"/>
                  <a:stCxn id="273" idx="3"/>
                  <a:endCxn id="259" idx="1"/>
                </p:cNvCxnSpPr>
                <p:nvPr/>
              </p:nvCxnSpPr>
              <p:spPr bwMode="auto">
                <a:xfrm flipV="1">
                  <a:off x="9746" y="5410"/>
                  <a:ext cx="1202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3" name="AutoShape 8"/>
            <p:cNvSpPr>
              <a:spLocks noChangeArrowheads="1"/>
            </p:cNvSpPr>
            <p:nvPr/>
          </p:nvSpPr>
          <p:spPr bwMode="auto">
            <a:xfrm>
              <a:off x="2650130" y="4169868"/>
              <a:ext cx="1274528" cy="370384"/>
            </a:xfrm>
            <a:prstGeom prst="flowChartTerminator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800" dirty="0" smtClean="0">
                  <a:effectLst/>
                  <a:ea typeface="Calibri" charset="0"/>
                  <a:cs typeface="Times New Roman" charset="0"/>
                </a:rPr>
                <a:t>Обучающийся</a:t>
              </a:r>
            </a:p>
          </p:txBody>
        </p:sp>
      </p:grpSp>
      <p:cxnSp>
        <p:nvCxnSpPr>
          <p:cNvPr id="2255" name="Прямая со стрелкой 2254"/>
          <p:cNvCxnSpPr>
            <a:stCxn id="273" idx="1"/>
            <a:endCxn id="270" idx="3"/>
          </p:cNvCxnSpPr>
          <p:nvPr/>
        </p:nvCxnSpPr>
        <p:spPr>
          <a:xfrm flipH="1" flipV="1">
            <a:off x="4279462" y="3795799"/>
            <a:ext cx="311982" cy="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0" name="Прямая со стрелкой 2809"/>
          <p:cNvCxnSpPr>
            <a:stCxn id="278" idx="0"/>
            <a:endCxn id="273" idx="2"/>
          </p:cNvCxnSpPr>
          <p:nvPr/>
        </p:nvCxnSpPr>
        <p:spPr>
          <a:xfrm flipV="1">
            <a:off x="5543204" y="4011937"/>
            <a:ext cx="0" cy="180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2" name="Прямая со стрелкой 2811"/>
          <p:cNvCxnSpPr>
            <a:stCxn id="233" idx="0"/>
            <a:endCxn id="277" idx="2"/>
          </p:cNvCxnSpPr>
          <p:nvPr/>
        </p:nvCxnSpPr>
        <p:spPr>
          <a:xfrm flipV="1">
            <a:off x="5543203" y="4939756"/>
            <a:ext cx="1" cy="180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14" name="Прямая со стрелкой 2813"/>
          <p:cNvCxnSpPr>
            <a:stCxn id="277" idx="0"/>
            <a:endCxn id="278" idx="2"/>
          </p:cNvCxnSpPr>
          <p:nvPr/>
        </p:nvCxnSpPr>
        <p:spPr>
          <a:xfrm flipV="1">
            <a:off x="5543204" y="4488787"/>
            <a:ext cx="0" cy="180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психолого-педагогического сопровождения одаренных школьников </a:t>
            </a:r>
            <a:r>
              <a:rPr lang="ru-RU" dirty="0" smtClean="0"/>
              <a:t>в олимпиадном движении</a:t>
            </a:r>
            <a:endParaRPr lang="ru-RU" dirty="0"/>
          </a:p>
        </p:txBody>
      </p:sp>
      <p:grpSp>
        <p:nvGrpSpPr>
          <p:cNvPr id="59" name="Группа 58"/>
          <p:cNvGrpSpPr/>
          <p:nvPr/>
        </p:nvGrpSpPr>
        <p:grpSpPr>
          <a:xfrm>
            <a:off x="1177391" y="1615906"/>
            <a:ext cx="7464723" cy="3798916"/>
            <a:chOff x="1616626" y="1269917"/>
            <a:chExt cx="7464723" cy="3798916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1616627" y="4269171"/>
              <a:ext cx="71496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Надпись 363"/>
            <p:cNvSpPr txBox="1"/>
            <p:nvPr/>
          </p:nvSpPr>
          <p:spPr>
            <a:xfrm>
              <a:off x="4746969" y="4383033"/>
              <a:ext cx="2880000" cy="21544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effectLst/>
                  <a:ea typeface="Calibri" charset="0"/>
                  <a:cs typeface="Times New Roman" charset="0"/>
                </a:rPr>
                <a:t>Муниципальный уровень</a:t>
              </a: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8704938" y="1749206"/>
              <a:ext cx="376411" cy="3285503"/>
              <a:chOff x="91470" y="330151"/>
              <a:chExt cx="376555" cy="3285503"/>
            </a:xfrm>
          </p:grpSpPr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386862" y="330151"/>
                <a:ext cx="0" cy="32855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Надпись 366"/>
              <p:cNvSpPr txBox="1"/>
              <p:nvPr/>
            </p:nvSpPr>
            <p:spPr>
              <a:xfrm rot="10800000">
                <a:off x="91470" y="334108"/>
                <a:ext cx="376555" cy="32004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eaVert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ru-RU" sz="1000" dirty="0">
                    <a:solidFill>
                      <a:srgbClr val="000000"/>
                    </a:solidFill>
                    <a:effectLst/>
                    <a:ea typeface="Calibri" charset="0"/>
                    <a:cs typeface="Times New Roman" charset="0"/>
                  </a:rPr>
                  <a:t>Уровни</a:t>
                </a:r>
                <a:r>
                  <a:rPr lang="ru-RU" sz="900" dirty="0">
                    <a:solidFill>
                      <a:srgbClr val="000000"/>
                    </a:solidFill>
                    <a:effectLst/>
                    <a:ea typeface="Calibri" charset="0"/>
                    <a:cs typeface="Times New Roman" charset="0"/>
                  </a:rPr>
                  <a:t> олимпиад</a:t>
                </a:r>
                <a:endParaRPr lang="ru-RU" sz="900" dirty="0">
                  <a:effectLst/>
                  <a:ea typeface="Calibri" charset="0"/>
                  <a:cs typeface="Times New Roman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1616626" y="3212300"/>
              <a:ext cx="7149600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7" name="Надпись 369"/>
            <p:cNvSpPr txBox="1"/>
            <p:nvPr/>
          </p:nvSpPr>
          <p:spPr>
            <a:xfrm>
              <a:off x="4746969" y="3318566"/>
              <a:ext cx="2880000" cy="21544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effectLst/>
                  <a:ea typeface="Calibri" charset="0"/>
                  <a:cs typeface="Times New Roman" charset="0"/>
                </a:rPr>
                <a:t>Региональный уровень</a:t>
              </a:r>
            </a:p>
          </p:txBody>
        </p:sp>
        <p:sp>
          <p:nvSpPr>
            <p:cNvPr id="28" name="Надпись 373"/>
            <p:cNvSpPr txBox="1"/>
            <p:nvPr/>
          </p:nvSpPr>
          <p:spPr>
            <a:xfrm>
              <a:off x="4746969" y="1269917"/>
              <a:ext cx="2880000" cy="21544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effectLst/>
                  <a:ea typeface="Calibri" charset="0"/>
                  <a:cs typeface="Times New Roman" charset="0"/>
                </a:rPr>
                <a:t>Международный уровень</a:t>
              </a:r>
            </a:p>
          </p:txBody>
        </p:sp>
        <p:sp>
          <p:nvSpPr>
            <p:cNvPr id="30" name="Надпись 372"/>
            <p:cNvSpPr txBox="1"/>
            <p:nvPr/>
          </p:nvSpPr>
          <p:spPr>
            <a:xfrm>
              <a:off x="4746969" y="2294341"/>
              <a:ext cx="2880000" cy="21544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effectLst/>
                  <a:ea typeface="Calibri" charset="0"/>
                  <a:cs typeface="Times New Roman" charset="0"/>
                </a:rPr>
                <a:t>Федеральный уровень</a:t>
              </a: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1616627" y="2192286"/>
              <a:ext cx="7148655" cy="14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Стрелка вправо 42"/>
            <p:cNvSpPr/>
            <p:nvPr/>
          </p:nvSpPr>
          <p:spPr>
            <a:xfrm rot="16200000">
              <a:off x="5996469" y="3987973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4" name="Стрелка вправо 43"/>
            <p:cNvSpPr/>
            <p:nvPr/>
          </p:nvSpPr>
          <p:spPr>
            <a:xfrm rot="16200000">
              <a:off x="5996469" y="2922581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5" name="Стрелка вправо 44"/>
            <p:cNvSpPr/>
            <p:nvPr/>
          </p:nvSpPr>
          <p:spPr>
            <a:xfrm rot="16200000">
              <a:off x="5996469" y="1902934"/>
              <a:ext cx="381000" cy="3429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6" name="Стрелка вправо 45"/>
            <p:cNvSpPr/>
            <p:nvPr/>
          </p:nvSpPr>
          <p:spPr>
            <a:xfrm>
              <a:off x="3968661" y="4383033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7" name="Надпись 402"/>
            <p:cNvSpPr txBox="1"/>
            <p:nvPr/>
          </p:nvSpPr>
          <p:spPr>
            <a:xfrm>
              <a:off x="1616627" y="4383033"/>
              <a:ext cx="2105286" cy="6858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000" b="1" dirty="0">
                  <a:effectLst/>
                  <a:ea typeface="Calibri" charset="0"/>
                  <a:cs typeface="Times New Roman" charset="0"/>
                </a:rPr>
                <a:t>Учитель в школе</a:t>
              </a:r>
              <a:endParaRPr lang="ru-RU" sz="1000" dirty="0">
                <a:effectLst/>
                <a:ea typeface="Calibri" charset="0"/>
                <a:cs typeface="Times New Roman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ea typeface="Calibri" charset="0"/>
                  <a:cs typeface="Times New Roman" charset="0"/>
                </a:rPr>
                <a:t>Очные, групповые </a:t>
              </a:r>
              <a:r>
                <a:rPr lang="ru-RU" sz="1000" dirty="0" smtClean="0">
                  <a:effectLst/>
                  <a:ea typeface="Calibri" charset="0"/>
                  <a:cs typeface="Times New Roman" charset="0"/>
                </a:rPr>
                <a:t>или индивидуальные </a:t>
              </a:r>
              <a:r>
                <a:rPr lang="ru-RU" sz="1000" dirty="0">
                  <a:effectLst/>
                  <a:ea typeface="Calibri" charset="0"/>
                  <a:cs typeface="Times New Roman" charset="0"/>
                </a:rPr>
                <a:t>занятия</a:t>
              </a:r>
            </a:p>
          </p:txBody>
        </p:sp>
        <p:sp>
          <p:nvSpPr>
            <p:cNvPr id="48" name="Стрелка вправо 47"/>
            <p:cNvSpPr/>
            <p:nvPr/>
          </p:nvSpPr>
          <p:spPr>
            <a:xfrm>
              <a:off x="3968661" y="3318566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9" name="Надпись 404"/>
            <p:cNvSpPr txBox="1"/>
            <p:nvPr/>
          </p:nvSpPr>
          <p:spPr>
            <a:xfrm>
              <a:off x="1616626" y="3318566"/>
              <a:ext cx="2105287" cy="81978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000" b="1" dirty="0" err="1">
                  <a:effectLst/>
                  <a:ea typeface="Calibri" charset="0"/>
                  <a:cs typeface="Times New Roman" charset="0"/>
                </a:rPr>
                <a:t>Тьютор</a:t>
              </a:r>
              <a:endParaRPr lang="ru-RU" sz="1000" dirty="0">
                <a:effectLst/>
                <a:ea typeface="Calibri" charset="0"/>
                <a:cs typeface="Times New Roman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ea typeface="Calibri" charset="0"/>
                  <a:cs typeface="Times New Roman" charset="0"/>
                </a:rPr>
                <a:t>Дистанционное обучение </a:t>
              </a:r>
              <a:r>
                <a:rPr lang="ru-RU" sz="1000" dirty="0" smtClean="0">
                  <a:effectLst/>
                  <a:ea typeface="Calibri" charset="0"/>
                  <a:cs typeface="Times New Roman" charset="0"/>
                </a:rPr>
                <a:t>по специализированным </a:t>
              </a:r>
              <a:r>
                <a:rPr lang="ru-RU" sz="1000" dirty="0">
                  <a:effectLst/>
                  <a:ea typeface="Calibri" charset="0"/>
                  <a:cs typeface="Times New Roman" charset="0"/>
                </a:rPr>
                <a:t>программам</a:t>
              </a:r>
            </a:p>
          </p:txBody>
        </p:sp>
        <p:sp>
          <p:nvSpPr>
            <p:cNvPr id="50" name="Стрелка вправо 49"/>
            <p:cNvSpPr/>
            <p:nvPr/>
          </p:nvSpPr>
          <p:spPr>
            <a:xfrm>
              <a:off x="3968661" y="2294341"/>
              <a:ext cx="457200" cy="228600"/>
            </a:xfrm>
            <a:prstGeom prst="rightArrow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51" name="Надпись 406"/>
            <p:cNvSpPr txBox="1"/>
            <p:nvPr/>
          </p:nvSpPr>
          <p:spPr>
            <a:xfrm>
              <a:off x="1616627" y="2294341"/>
              <a:ext cx="2105287" cy="81978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000" b="1" dirty="0">
                  <a:effectLst/>
                  <a:ea typeface="Calibri" charset="0"/>
                  <a:cs typeface="Times New Roman" charset="0"/>
                </a:rPr>
                <a:t>Педагог, психолог</a:t>
              </a:r>
              <a:endParaRPr lang="ru-RU" sz="1000" dirty="0">
                <a:effectLst/>
                <a:ea typeface="Calibri" charset="0"/>
                <a:cs typeface="Times New Roman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ea typeface="Calibri" charset="0"/>
                  <a:cs typeface="Times New Roman" charset="0"/>
                </a:rPr>
                <a:t>Индивидуальная обучение, высококвалифицированными специалистами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9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Объект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914865"/>
              </p:ext>
            </p:extLst>
          </p:nvPr>
        </p:nvGraphicFramePr>
        <p:xfrm>
          <a:off x="395288" y="1331913"/>
          <a:ext cx="10429874" cy="3383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7762"/>
                <a:gridCol w="2488033"/>
                <a:gridCol w="2232608"/>
                <a:gridCol w="2661471"/>
              </a:tblGrid>
              <a:tr h="37084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Олимпиада </a:t>
                      </a:r>
                    </a:p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(первичный срез)</a:t>
                      </a:r>
                    </a:p>
                    <a:p>
                      <a:endParaRPr lang="ru-RU" sz="1800" b="0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Дистанционные </a:t>
                      </a:r>
                    </a:p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школы</a:t>
                      </a:r>
                    </a:p>
                    <a:p>
                      <a:endParaRPr lang="ru-RU" sz="1800" b="0" dirty="0"/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Олимпиада </a:t>
                      </a:r>
                    </a:p>
                    <a:p>
                      <a:r>
                        <a:rPr lang="ru-RU" sz="1800" b="0" dirty="0" smtClean="0">
                          <a:latin typeface="Montserrat" charset="0"/>
                          <a:ea typeface="Montserrat" charset="0"/>
                          <a:cs typeface="Montserrat" charset="0"/>
                        </a:rPr>
                        <a:t>(контрольный срез)</a:t>
                      </a:r>
                    </a:p>
                    <a:p>
                      <a:endParaRPr lang="ru-RU" sz="1800" b="0" dirty="0"/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Школьный этап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5-11 классы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19.03 – 23.03.18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26.03 – 30.03.18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02.04 – 08.04.18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Муниципальный этап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7-11 классы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  <a:p>
                      <a:endParaRPr lang="ru-RU" sz="1800" b="0" dirty="0" smtClean="0">
                        <a:solidFill>
                          <a:schemeClr val="tx1"/>
                        </a:solidFill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09.04 – 13.04.18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16.04 – 22.04.18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23.04 – 26.04.18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Региональный этап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9-11 классы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30.04 – 04.05.18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10.05 – 20.05.18</a:t>
                      </a: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accent2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21.05 – 25.05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Montserrat" charset="0"/>
                          <a:ea typeface="Montserrat" charset="0"/>
                          <a:cs typeface="Montserrat" charset="0"/>
                        </a:rPr>
                        <a:t>.18</a:t>
                      </a:r>
                      <a:endParaRPr lang="ru-RU" sz="1800" dirty="0" smtClean="0">
                        <a:solidFill>
                          <a:schemeClr val="accent2"/>
                        </a:solidFill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90817" marR="90817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Дистанционные олимпиады и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40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Интернет-портал «Одаренные дети Республики Башкортостан</a:t>
            </a:r>
            <a:r>
              <a:rPr lang="ru-RU" dirty="0" smtClean="0"/>
              <a:t>»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365621" y="1325891"/>
            <a:ext cx="9460759" cy="4669430"/>
            <a:chOff x="1365621" y="1325891"/>
            <a:chExt cx="9460759" cy="466943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0"/>
            <a:stretch/>
          </p:blipFill>
          <p:spPr>
            <a:xfrm>
              <a:off x="7220926" y="1325891"/>
              <a:ext cx="3605454" cy="2229162"/>
            </a:xfrm>
            <a:prstGeom prst="rect">
              <a:avLst/>
            </a:prstGeom>
            <a:effectLst/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58"/>
            <a:stretch/>
          </p:blipFill>
          <p:spPr>
            <a:xfrm>
              <a:off x="1365621" y="1325891"/>
              <a:ext cx="5855305" cy="3614701"/>
            </a:xfrm>
            <a:prstGeom prst="rect">
              <a:avLst/>
            </a:prstGeom>
            <a:effec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5"/>
            <a:stretch/>
          </p:blipFill>
          <p:spPr>
            <a:xfrm>
              <a:off x="7220926" y="3759401"/>
              <a:ext cx="3605454" cy="2235920"/>
            </a:xfrm>
            <a:prstGeom prst="rect">
              <a:avLst/>
            </a:prstGeom>
            <a:effectLst/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0"/>
            <a:stretch/>
          </p:blipFill>
          <p:spPr>
            <a:xfrm>
              <a:off x="1458302" y="4877361"/>
              <a:ext cx="1660490" cy="1026639"/>
            </a:xfrm>
            <a:prstGeom prst="rect">
              <a:avLst/>
            </a:prstGeom>
            <a:effectLst/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58"/>
            <a:stretch/>
          </p:blipFill>
          <p:spPr>
            <a:xfrm>
              <a:off x="3445085" y="4913884"/>
              <a:ext cx="1663010" cy="1026639"/>
            </a:xfrm>
            <a:prstGeom prst="rect">
              <a:avLst/>
            </a:prstGeom>
            <a:effectLst/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0"/>
            <a:stretch/>
          </p:blipFill>
          <p:spPr>
            <a:xfrm>
              <a:off x="5444739" y="4913885"/>
              <a:ext cx="1666882" cy="1030592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7055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364" y="2281883"/>
            <a:ext cx="1527040" cy="18775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000" y="1134168"/>
            <a:ext cx="1336387" cy="12157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6000" b="1" dirty="0" smtClean="0">
                <a:latin typeface="Montserrat" charset="0"/>
                <a:ea typeface="Montserrat" charset="0"/>
                <a:cs typeface="Montserrat" charset="0"/>
              </a:rPr>
              <a:t>64</a:t>
            </a:r>
            <a:endParaRPr lang="en-US" sz="6000" b="1" dirty="0" smtClean="0"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Олимпиады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4278" y="2517015"/>
            <a:ext cx="2354812" cy="116955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0" b="1" dirty="0" smtClean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20</a:t>
            </a: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Дистанционных школ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4278" y="1136602"/>
            <a:ext cx="1210268" cy="12157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6000" b="1" dirty="0" smtClean="0"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en-US" sz="6000" b="1" dirty="0" smtClean="0"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 err="1" smtClean="0">
                <a:latin typeface="Montserrat" charset="0"/>
                <a:ea typeface="Montserrat" charset="0"/>
                <a:cs typeface="Montserrat" charset="0"/>
              </a:rPr>
              <a:t>Вебинаров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000" y="2517015"/>
            <a:ext cx="2907847" cy="141577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6000" b="1" dirty="0" smtClean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en-US" sz="6000" b="1" dirty="0" smtClean="0">
              <a:solidFill>
                <a:schemeClr val="tx2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Школ</a:t>
            </a:r>
            <a:r>
              <a:rPr lang="en-US" sz="1600" dirty="0" smtClean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из четырех районов</a:t>
            </a:r>
            <a:b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Республики Башкортостан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000" y="4097483"/>
            <a:ext cx="1025922" cy="12059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6000" b="1" dirty="0" smtClean="0">
                <a:solidFill>
                  <a:schemeClr val="accent5"/>
                </a:solidFill>
                <a:latin typeface="Montserrat" charset="0"/>
                <a:ea typeface="Montserrat" charset="0"/>
                <a:cs typeface="Montserrat" charset="0"/>
              </a:rPr>
              <a:t>46</a:t>
            </a:r>
            <a:endParaRPr lang="en-US" sz="6000" b="1" dirty="0" smtClean="0">
              <a:solidFill>
                <a:schemeClr val="accent5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>
                <a:latin typeface="Montserrat" charset="0"/>
                <a:ea typeface="Montserrat" charset="0"/>
                <a:cs typeface="Montserrat" charset="0"/>
              </a:rPr>
              <a:t>У</a:t>
            </a: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чителей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4278" y="4097483"/>
            <a:ext cx="1816203" cy="141577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6000" b="1" dirty="0" smtClean="0">
                <a:solidFill>
                  <a:schemeClr val="accent5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en-US" sz="6000" b="1" dirty="0" smtClean="0">
              <a:solidFill>
                <a:schemeClr val="accent5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Экспертов</a:t>
            </a:r>
            <a:b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и организаторов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17009" y="1134168"/>
            <a:ext cx="2664191" cy="12059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117 333</a:t>
            </a: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Посещени</a:t>
            </a:r>
            <a:r>
              <a:rPr lang="ru-RU" sz="1600" dirty="0">
                <a:latin typeface="Montserrat" charset="0"/>
                <a:ea typeface="Montserrat" charset="0"/>
                <a:cs typeface="Montserrat" charset="0"/>
              </a:rPr>
              <a:t>я</a:t>
            </a: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 сайта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11015" y="2517015"/>
            <a:ext cx="2766783" cy="141577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60 900</a:t>
            </a: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Получено ответов</a:t>
            </a:r>
            <a:b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</a:br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и прислано работ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11015" y="4097483"/>
            <a:ext cx="2018181" cy="12059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2</a:t>
            </a:r>
            <a:r>
              <a:rPr lang="ru-RU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0</a:t>
            </a:r>
            <a:r>
              <a:rPr lang="ru-RU" sz="6000" b="1" dirty="0" smtClean="0">
                <a:solidFill>
                  <a:srgbClr val="FC5D60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en-US" sz="6000" b="1" dirty="0" smtClean="0">
              <a:solidFill>
                <a:srgbClr val="FC5D60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600" dirty="0" smtClean="0">
                <a:latin typeface="Montserrat" charset="0"/>
                <a:ea typeface="Montserrat" charset="0"/>
                <a:cs typeface="Montserrat" charset="0"/>
              </a:rPr>
              <a:t>Участников</a:t>
            </a:r>
            <a:endParaRPr lang="ru-RU" sz="1600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3"/>
          <a:stretch/>
        </p:blipFill>
        <p:spPr>
          <a:xfrm>
            <a:off x="185351" y="1332000"/>
            <a:ext cx="2641124" cy="2232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23"/>
          <a:stretch/>
        </p:blipFill>
        <p:spPr>
          <a:xfrm>
            <a:off x="10058754" y="1332000"/>
            <a:ext cx="1939657" cy="2232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995" y="1332000"/>
            <a:ext cx="2976000" cy="223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35" y="1332000"/>
            <a:ext cx="3720000" cy="2232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Апробация </a:t>
            </a:r>
            <a:r>
              <a:rPr lang="ru-RU" dirty="0" smtClean="0"/>
              <a:t>проекта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32D85CD-7A41-4508-819F-9247CE39E5F0}" type="datetime1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C191BB4-6824-49FD-934A-B32F9819D0CF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881" y="3732966"/>
            <a:ext cx="2976000" cy="2232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9"/>
          <a:stretch/>
        </p:blipFill>
        <p:spPr>
          <a:xfrm>
            <a:off x="7822640" y="3732966"/>
            <a:ext cx="2972436" cy="2232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22" y="3732966"/>
            <a:ext cx="2975999" cy="2232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1"/>
          <a:stretch/>
        </p:blipFill>
        <p:spPr>
          <a:xfrm>
            <a:off x="185350" y="3732966"/>
            <a:ext cx="1149011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orb-default">
  <a:themeElements>
    <a:clrScheme name="Онлайн-образование РБ - школа">
      <a:dk1>
        <a:srgbClr val="000000"/>
      </a:dk1>
      <a:lt1>
        <a:srgbClr val="FFFFFF"/>
      </a:lt1>
      <a:dk2>
        <a:srgbClr val="202CDA"/>
      </a:dk2>
      <a:lt2>
        <a:srgbClr val="FFFFFF"/>
      </a:lt2>
      <a:accent1>
        <a:srgbClr val="66FFFE"/>
      </a:accent1>
      <a:accent2>
        <a:srgbClr val="FF5C5C"/>
      </a:accent2>
      <a:accent3>
        <a:srgbClr val="F2ECDF"/>
      </a:accent3>
      <a:accent4>
        <a:srgbClr val="FFDC5C"/>
      </a:accent4>
      <a:accent5>
        <a:srgbClr val="8D2BEF"/>
      </a:accent5>
      <a:accent6>
        <a:srgbClr val="01D791"/>
      </a:accent6>
      <a:hlink>
        <a:srgbClr val="767EEB"/>
      </a:hlink>
      <a:folHlink>
        <a:srgbClr val="BA7FF5"/>
      </a:folHlink>
    </a:clrScheme>
    <a:fontScheme name="oorb">
      <a:majorFont>
        <a:latin typeface="Aske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orb-default" id="{C7BD4F04-5C97-4E1D-B552-1AF11E76F832}" vid="{A0C2C2FE-8662-4784-843D-523893898F1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oorb-default</Template>
  <TotalTime>3420</TotalTime>
  <Words>434</Words>
  <Application>Microsoft Macintosh PowerPoint</Application>
  <PresentationFormat>Широкоэкранный</PresentationFormat>
  <Paragraphs>158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Times New Roman</vt:lpstr>
      <vt:lpstr>Arial</vt:lpstr>
      <vt:lpstr>Asket</vt:lpstr>
      <vt:lpstr>Calibri</vt:lpstr>
      <vt:lpstr>Montserrat</vt:lpstr>
      <vt:lpstr>oorb-default</vt:lpstr>
      <vt:lpstr>Одаренные дети Республики Башкортостан</vt:lpstr>
      <vt:lpstr>Основные задачи проекта</vt:lpstr>
      <vt:lpstr>Этапы реализации проекта </vt:lpstr>
      <vt:lpstr>Выявление и развитие одаренности школьников в обогащенной образовательной среде</vt:lpstr>
      <vt:lpstr>Система психолого-педагогического сопровождения одаренных школьников в олимпиадном движении</vt:lpstr>
      <vt:lpstr>Дистанционные олимпиады и школы</vt:lpstr>
      <vt:lpstr>Интернет-портал «Одаренные дети Республики Башкортостан»</vt:lpstr>
      <vt:lpstr>Статистика</vt:lpstr>
      <vt:lpstr>Апробация проекта</vt:lpstr>
      <vt:lpstr>Мониторинговые исследования. Эффективность модели</vt:lpstr>
      <vt:lpstr>Мониторинговые исследования. Составление и автоматизация проверки олимпиадных заданий</vt:lpstr>
      <vt:lpstr>Сопровождение апробации</vt:lpstr>
      <vt:lpstr>Корректировки методов и форм</vt:lpstr>
      <vt:lpstr>Курсы повышения квалификации</vt:lpstr>
      <vt:lpstr>Развитие проекта</vt:lpstr>
      <vt:lpstr>Спасибо за внимание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colo</dc:creator>
  <cp:lastModifiedBy>пользователь Microsoft Office</cp:lastModifiedBy>
  <cp:revision>137</cp:revision>
  <dcterms:created xsi:type="dcterms:W3CDTF">2018-06-17T09:39:32Z</dcterms:created>
  <dcterms:modified xsi:type="dcterms:W3CDTF">2018-11-08T13:20:58Z</dcterms:modified>
</cp:coreProperties>
</file>