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0" r:id="rId2"/>
    <p:sldId id="261" r:id="rId3"/>
    <p:sldId id="262" r:id="rId4"/>
    <p:sldId id="267" r:id="rId5"/>
    <p:sldId id="263" r:id="rId6"/>
    <p:sldId id="264" r:id="rId7"/>
    <p:sldId id="266" r:id="rId8"/>
    <p:sldId id="265" r:id="rId9"/>
    <p:sldId id="268" r:id="rId10"/>
    <p:sldId id="269" r:id="rId11"/>
    <p:sldId id="270" r:id="rId12"/>
    <p:sldId id="271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1" d="100"/>
          <a:sy n="131" d="100"/>
        </p:scale>
        <p:origin x="144" y="3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117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460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818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139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644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6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E0751B-6243-4007-B82F-74505D1561D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232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218081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 и нормативное обеспечение использования онлайн-курсов в учебном процессе образовательных организаций</a:t>
            </a: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Уральский федеральный университет </a:t>
            </a:r>
          </a:p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Институт 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технологий открытого образования</a:t>
            </a:r>
          </a:p>
          <a:p>
            <a:pPr algn="l"/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Ольга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Игнатченко                                                                                      o.a.ignatchenko@urfu.ru</a:t>
            </a:r>
            <a:endParaRPr lang="ru-RU" sz="28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8525" y="411510"/>
            <a:ext cx="7772400" cy="75608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организационных схем включения онлайн-курсов в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образовательную программу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</a:t>
            </a:r>
            <a:r>
              <a:rPr lang="ru-RU" dirty="0" smtClean="0">
                <a:solidFill>
                  <a:srgbClr val="009242"/>
                </a:solidFill>
              </a:rPr>
              <a:t>ноября 2018 г.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2344" t="48856" r="26966" b="33407"/>
          <a:stretch/>
        </p:blipFill>
        <p:spPr>
          <a:xfrm>
            <a:off x="683568" y="1430127"/>
            <a:ext cx="7315201" cy="230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8524" y="411511"/>
            <a:ext cx="8293955" cy="64807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итогового контроля и признание результатов обучения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</a:t>
            </a:r>
            <a:r>
              <a:rPr lang="ru-RU" dirty="0" smtClean="0">
                <a:solidFill>
                  <a:srgbClr val="009242"/>
                </a:solidFill>
              </a:rPr>
              <a:t>ноября 2018 г.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1059583"/>
            <a:ext cx="30929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Достоверная оценка результатов обучения по онлайн-курсу с идентификацией личности обучаемого в рамках итогового контрольного мероприятия осуществляется:</a:t>
            </a:r>
          </a:p>
          <a:p>
            <a:r>
              <a:rPr lang="ru-RU" sz="1400" dirty="0" smtClean="0"/>
              <a:t>•путем </a:t>
            </a:r>
            <a:r>
              <a:rPr lang="ru-RU" sz="1400" dirty="0"/>
              <a:t>проведения контрольного мероприятия в специализированном тестовом центре под наблюдением сотрудников университета</a:t>
            </a:r>
          </a:p>
          <a:p>
            <a:r>
              <a:rPr lang="ru-RU" sz="1400" dirty="0" smtClean="0"/>
              <a:t>•с </a:t>
            </a:r>
            <a:r>
              <a:rPr lang="ru-RU" sz="1400" dirty="0"/>
              <a:t>использованием технологии онлайн-</a:t>
            </a:r>
            <a:r>
              <a:rPr lang="ru-RU" sz="1400" dirty="0" err="1"/>
              <a:t>прокторинга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565" y="1059583"/>
            <a:ext cx="4436295" cy="2611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4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9523"/>
            <a:ext cx="7772400" cy="90009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 и нормативное обеспечение использования онлайн-курсов в учебном процессе образовательных организаций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111810"/>
            <a:ext cx="7920880" cy="810090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Уральский федеральный университет </a:t>
            </a:r>
          </a:p>
          <a:p>
            <a:pPr algn="l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Институт 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технологий открытого образования</a:t>
            </a:r>
          </a:p>
          <a:p>
            <a:pPr algn="l"/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Ольга 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Игнатченко                                                                                      o.a.ignatchenko@urfu.ru</a:t>
            </a:r>
            <a:endParaRPr lang="ru-RU" sz="28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27584" y="1576890"/>
            <a:ext cx="7772400" cy="900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36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570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7494"/>
            <a:ext cx="7772400" cy="828091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Федеральные нормативно-правовые требования к электронному обучению, в том числе к </a:t>
            </a: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онлайн-обучению</a:t>
            </a: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9328" y="1374113"/>
            <a:ext cx="7920880" cy="810090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Федеральный закон от 29.12.2012 N 273-ФЗ (ред. от 27.06.2018) </a:t>
            </a:r>
            <a:br>
              <a:rPr lang="ru-RU" sz="28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«Об образовании в Российской Федерации»</a:t>
            </a:r>
            <a:br>
              <a:rPr lang="ru-RU" sz="28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Статья 16. Реализация образовательных программ с применением электронного обучения и дистанционных образовательных технологий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83568" y="2184203"/>
            <a:ext cx="7920880" cy="1971723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dirty="0" smtClean="0"/>
              <a:t>1. Под электронным обучением понимается организация образовательной деятельности с применением содержащейся в базах данных и используемой при реализации образовательных программ информации и обеспечивающих ее обработку информационных технологий, технических средств, а также информационно-телекоммуникационных сетей, обеспечивающих передачу по линиям связи указанной информации, взаимодействие обучающихся и педагогических работников. Под дистанционными образовательными технологиями понимаются образовательные технологии, реализуемые в основном с применением информационно-телекоммуникационных сетей при опосредованном (на расстоянии) взаимодействии обучающихся и педагогических работников.</a:t>
            </a:r>
          </a:p>
          <a:p>
            <a:pPr algn="just"/>
            <a:r>
              <a:rPr lang="ru-RU" sz="1200" dirty="0" smtClean="0"/>
              <a:t>2. Организации, осуществляющие образовательную деятельность, </a:t>
            </a:r>
            <a:r>
              <a:rPr lang="ru-RU" sz="2500" dirty="0" smtClean="0"/>
              <a:t>вправе применять электронное обучение, дистанционные образовательные технологии </a:t>
            </a:r>
            <a:r>
              <a:rPr lang="ru-RU" sz="1200" dirty="0" smtClean="0"/>
              <a:t>при реализации образовательных программ в порядке, установленном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образования.</a:t>
            </a:r>
          </a:p>
          <a:p>
            <a:pPr algn="just"/>
            <a:r>
              <a:rPr lang="ru-RU" sz="1200" dirty="0" smtClean="0"/>
              <a:t>3. При реализации образовательных программ с применением исключительно электронного обучения, дистанционных образовательных технологий в организации, осуществляющей образовательную деятельность, должны быть созданы условия для функционирования электронной информационно-образовательной среды, включающей в себя электронные информационные ресурсы, электронные образовательные ресурсы, совокупность информационных технологий, телекоммуникационных технологий, соответствующих технологических средств и обеспечивающей освоение обучающимися образовательных программ в полном объеме независимо от места нахождения обучающихся. Перечень профессий, специальностей и направлений подготовки, реализация образовательных программ по которым не допускается с применением исключительно электронного обучения, дистанционных образовательных технологий, утверждается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образования.</a:t>
            </a:r>
          </a:p>
          <a:p>
            <a:pPr algn="just"/>
            <a:r>
              <a:rPr lang="ru-RU" sz="1200" dirty="0" smtClean="0"/>
              <a:t>4. При реализации образовательных программ с применением электронного обучения, дистанционных образовательных </a:t>
            </a:r>
            <a:r>
              <a:rPr lang="ru-RU" sz="1300" dirty="0" smtClean="0"/>
              <a:t>технологий</a:t>
            </a:r>
            <a:r>
              <a:rPr lang="ru-RU" sz="1800" dirty="0" smtClean="0"/>
              <a:t> </a:t>
            </a:r>
            <a:r>
              <a:rPr lang="ru-RU" sz="2500" dirty="0" smtClean="0"/>
              <a:t>местом осуществления образовательной деятельности является место нахождения организации, осуществляющей образовательную деятельность, или ее филиала независимо от места нахождения обучающихся</a:t>
            </a:r>
            <a:r>
              <a:rPr lang="ru-RU" sz="1800" dirty="0" smtClean="0"/>
              <a:t>.</a:t>
            </a:r>
          </a:p>
          <a:p>
            <a:pPr algn="just"/>
            <a:r>
              <a:rPr lang="ru-RU" sz="1200" dirty="0" smtClean="0"/>
              <a:t>5. При реализации образовательных программ с применением электронного обучения, дистанционных образовательных технологий организация, осуществляющая образовательную деятельность, обеспечивает защиту сведений, составляющих государственную или иную охраняемую законом тайну.</a:t>
            </a:r>
            <a:endParaRPr lang="ru-RU" sz="1200" dirty="0" smtClean="0"/>
          </a:p>
        </p:txBody>
      </p:sp>
    </p:spTree>
    <p:extLst>
      <p:ext uri="{BB962C8B-B14F-4D97-AF65-F5344CB8AC3E}">
        <p14:creationId xmlns:p14="http://schemas.microsoft.com/office/powerpoint/2010/main" val="21707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9502"/>
            <a:ext cx="8280920" cy="468051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Подзаконные акты, регулирующие </a:t>
            </a: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 </a:t>
            </a:r>
            <a:r>
              <a:rPr lang="ru-RU" sz="2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электронного </a:t>
            </a: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обучения</a:t>
            </a:r>
            <a:endParaRPr lang="ru-RU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ноября 2018 г.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944233"/>
            <a:ext cx="3775872" cy="31659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t="44400" b="24800"/>
          <a:stretch/>
        </p:blipFill>
        <p:spPr>
          <a:xfrm>
            <a:off x="4535996" y="1203598"/>
            <a:ext cx="4035581" cy="15841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t="73800"/>
          <a:stretch/>
        </p:blipFill>
        <p:spPr>
          <a:xfrm>
            <a:off x="4534223" y="2887638"/>
            <a:ext cx="4035581" cy="134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9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7494"/>
            <a:ext cx="7772400" cy="54005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Локальная нормативная база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образовательного учреждения 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(на примере Уральского федерального университета)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</a:t>
            </a:r>
            <a:r>
              <a:rPr lang="ru-RU" dirty="0" smtClean="0">
                <a:solidFill>
                  <a:srgbClr val="009242"/>
                </a:solidFill>
              </a:rPr>
              <a:t>ноября 2018 г.</a:t>
            </a:r>
          </a:p>
          <a:p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2490" y="2062166"/>
            <a:ext cx="7772400" cy="540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Документированная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процедура. Организация учебного процесса с использованием МООК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862490" y="1382843"/>
            <a:ext cx="7772400" cy="540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Положение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организации образовательного процесса с применением электронного обучения, дистанционных образовательных технологий	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862490" y="2619437"/>
            <a:ext cx="7772400" cy="540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Положение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сетевой форме реализации образовательных программ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887175" y="3342091"/>
            <a:ext cx="7772400" cy="540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Распоряжения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проректора по учебной работе о включении онлайн-курсов в образовательные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291482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7494"/>
            <a:ext cx="7772400" cy="540059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Локальная нормативная база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образовательного учреждения </a:t>
            </a:r>
            <a:b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(на примере Уральского федерального университета)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</a:t>
            </a:r>
            <a:r>
              <a:rPr lang="ru-RU" dirty="0" smtClean="0">
                <a:solidFill>
                  <a:srgbClr val="009242"/>
                </a:solidFill>
              </a:rPr>
              <a:t>ноября 2018 г.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031158"/>
            <a:ext cx="3381156" cy="271382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1018649"/>
            <a:ext cx="3344280" cy="301108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32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</a:t>
            </a:r>
            <a:r>
              <a:rPr lang="ru-RU" dirty="0" smtClean="0">
                <a:solidFill>
                  <a:srgbClr val="009242"/>
                </a:solidFill>
              </a:rPr>
              <a:t>ноября 2018 г.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23478"/>
            <a:ext cx="7773074" cy="80474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928220"/>
            <a:ext cx="3191001" cy="3090192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1960" y="1261971"/>
            <a:ext cx="4443450" cy="263116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504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</a:t>
            </a:r>
            <a:r>
              <a:rPr lang="ru-RU" dirty="0" smtClean="0">
                <a:solidFill>
                  <a:srgbClr val="009242"/>
                </a:solidFill>
              </a:rPr>
              <a:t>ноября 2018 г.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23478"/>
            <a:ext cx="7773074" cy="8047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320" y="928220"/>
            <a:ext cx="3630342" cy="322396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8480" r="10665"/>
          <a:stretch/>
        </p:blipFill>
        <p:spPr>
          <a:xfrm>
            <a:off x="4597379" y="928220"/>
            <a:ext cx="3876012" cy="322396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747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8525" y="411510"/>
            <a:ext cx="7772400" cy="75608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организационных схем включения онлайн-курсов в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образовательную программу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</a:t>
            </a:r>
            <a:r>
              <a:rPr lang="ru-RU" dirty="0" smtClean="0">
                <a:solidFill>
                  <a:srgbClr val="009242"/>
                </a:solidFill>
              </a:rPr>
              <a:t>ноября 2018 г.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95517"/>
            <a:ext cx="9144000" cy="255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25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8525" y="411510"/>
            <a:ext cx="7772400" cy="756083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организационных схем включения онлайн-курсов в 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образовательную программу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" b="79131"/>
          <a:stretch/>
        </p:blipFill>
        <p:spPr>
          <a:xfrm>
            <a:off x="0" y="4291444"/>
            <a:ext cx="9144000" cy="852056"/>
          </a:xfrm>
          <a:prstGeom prst="rect">
            <a:avLst/>
          </a:prstGeom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3363919" y="4569972"/>
            <a:ext cx="3240360" cy="4860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9242"/>
                </a:solidFill>
              </a:rPr>
              <a:t>ВДНХ, Зал </a:t>
            </a:r>
            <a:r>
              <a:rPr lang="ru-RU" dirty="0" err="1" smtClean="0">
                <a:solidFill>
                  <a:srgbClr val="009242"/>
                </a:solidFill>
              </a:rPr>
              <a:t>Мустая</a:t>
            </a:r>
            <a:r>
              <a:rPr lang="ru-RU" dirty="0" smtClean="0">
                <a:solidFill>
                  <a:srgbClr val="009242"/>
                </a:solidFill>
              </a:rPr>
              <a:t> </a:t>
            </a:r>
            <a:r>
              <a:rPr lang="ru-RU" dirty="0" err="1" smtClean="0">
                <a:solidFill>
                  <a:srgbClr val="009242"/>
                </a:solidFill>
              </a:rPr>
              <a:t>Карима</a:t>
            </a:r>
            <a:endParaRPr lang="ru-RU" dirty="0" smtClean="0">
              <a:solidFill>
                <a:srgbClr val="009242"/>
              </a:solidFill>
            </a:endParaRPr>
          </a:p>
          <a:p>
            <a:r>
              <a:rPr lang="ru-RU" dirty="0" smtClean="0">
                <a:solidFill>
                  <a:srgbClr val="009242"/>
                </a:solidFill>
              </a:rPr>
              <a:t>8 </a:t>
            </a:r>
            <a:r>
              <a:rPr lang="ru-RU" dirty="0" smtClean="0">
                <a:solidFill>
                  <a:srgbClr val="009242"/>
                </a:solidFill>
              </a:rPr>
              <a:t>ноября 2018 г.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4" y="1602402"/>
            <a:ext cx="9041152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66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84</TotalTime>
  <Words>629</Words>
  <Application>Microsoft Office PowerPoint</Application>
  <PresentationFormat>Экран (16:9)</PresentationFormat>
  <Paragraphs>66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УМСО_7-10_ноября_2018</vt:lpstr>
      <vt:lpstr>Модели и нормативное обеспечение использования онлайн-курсов в учебном процессе образовательных организаций</vt:lpstr>
      <vt:lpstr>Федеральные нормативно-правовые требования к электронному обучению, в том числе к онлайн-обучению</vt:lpstr>
      <vt:lpstr>Подзаконные акты, регулирующие применение электронного обучения</vt:lpstr>
      <vt:lpstr>Локальная нормативная база образовательного учреждения  (на примере Уральского федерального университета)</vt:lpstr>
      <vt:lpstr>Локальная нормативная база образовательного учреждения  (на примере Уральского федерального университета)</vt:lpstr>
      <vt:lpstr>Презентация PowerPoint</vt:lpstr>
      <vt:lpstr>Презентация PowerPoint</vt:lpstr>
      <vt:lpstr>Классификация организационных схем включения онлайн-курсов в образовательную программу</vt:lpstr>
      <vt:lpstr>Классификация организационных схем включения онлайн-курсов в образовательную программу</vt:lpstr>
      <vt:lpstr>Классификация организационных схем включения онлайн-курсов в образовательную программу</vt:lpstr>
      <vt:lpstr>Организация итогового контроля и признание результатов обучения</vt:lpstr>
      <vt:lpstr>Модели и нормативное обеспечение использования онлайн-курсов в учебном процессе образовательных организаций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ignatchenko</cp:lastModifiedBy>
  <cp:revision>10</cp:revision>
  <dcterms:created xsi:type="dcterms:W3CDTF">2018-11-02T10:29:20Z</dcterms:created>
  <dcterms:modified xsi:type="dcterms:W3CDTF">2018-11-06T07:16:58Z</dcterms:modified>
</cp:coreProperties>
</file>