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6.xml" ContentType="application/vnd.openxmlformats-officedocument.drawingml.chart+xml"/>
  <Override PartName="/ppt/theme/themeOverride3.xml" ContentType="application/vnd.openxmlformats-officedocument.themeOverride+xml"/>
  <Override PartName="/ppt/notesSlides/notesSlide18.xml" ContentType="application/vnd.openxmlformats-officedocument.presentationml.notesSlide+xml"/>
  <Override PartName="/ppt/charts/chart7.xml" ContentType="application/vnd.openxmlformats-officedocument.drawingml.chart+xml"/>
  <Override PartName="/ppt/theme/themeOverride4.xml" ContentType="application/vnd.openxmlformats-officedocument.themeOverr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8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9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9" r:id="rId2"/>
    <p:sldId id="262" r:id="rId3"/>
    <p:sldId id="266" r:id="rId4"/>
    <p:sldId id="267" r:id="rId5"/>
    <p:sldId id="281" r:id="rId6"/>
    <p:sldId id="268" r:id="rId7"/>
    <p:sldId id="269" r:id="rId8"/>
    <p:sldId id="273" r:id="rId9"/>
    <p:sldId id="277" r:id="rId10"/>
    <p:sldId id="278" r:id="rId11"/>
    <p:sldId id="279" r:id="rId12"/>
    <p:sldId id="274" r:id="rId13"/>
    <p:sldId id="275" r:id="rId14"/>
    <p:sldId id="276" r:id="rId15"/>
    <p:sldId id="288" r:id="rId16"/>
    <p:sldId id="280" r:id="rId17"/>
    <p:sldId id="270" r:id="rId18"/>
    <p:sldId id="283" r:id="rId19"/>
    <p:sldId id="282" r:id="rId20"/>
    <p:sldId id="286" r:id="rId21"/>
    <p:sldId id="290" r:id="rId22"/>
    <p:sldId id="287" r:id="rId23"/>
    <p:sldId id="284" r:id="rId2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1" d="100"/>
          <a:sy n="131" d="100"/>
        </p:scale>
        <p:origin x="144" y="3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Gs0\Gs-Private\E\Gs_Works\MyDocs\&#1054;&#1069;&#1054;\&#1040;&#1089;&#1089;&#1086;&#1094;&#1080;&#1072;&#1094;&#1080;&#1103;%20&#1069;&#1054;%20&#1056;&#1041;\2018\&#1059;&#1052;&#1057;&#1054;-2018\&#1044;&#1080;&#1072;&#1075;&#1088;&#1072;&#1084;&#1084;&#1099;%20&#1087;&#1086;%20&#1087;&#1088;&#1086;&#1075;&#1088;&#1072;&#1084;&#1084;&#1077;%201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Gs0\Gs-Private\E\Gs_Works\MyDocs\&#1054;&#1069;&#1054;\&#1040;&#1089;&#1089;&#1086;&#1094;&#1080;&#1072;&#1094;&#1080;&#1103;%20&#1069;&#1054;%20&#1056;&#1041;\2018\&#1059;&#1052;&#1057;&#1054;-2018\&#1044;&#1080;&#1072;&#1075;&#1088;&#1072;&#1084;&#1084;&#1099;%20&#1087;&#1086;%20&#1087;&#1088;&#1086;&#1075;&#1088;&#1072;&#1084;&#1084;&#1077;%201.xls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3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Лекционные занятия в аудитории</c:v>
          </c:tx>
          <c:spPr>
            <a:solidFill>
              <a:srgbClr val="00B0F0"/>
            </a:solidFill>
          </c:spPr>
          <c:invertIfNegative val="0"/>
          <c:cat>
            <c:strRef>
              <c:f>Лист1!$A$7:$A$11</c:f>
              <c:strCache>
                <c:ptCount val="5"/>
                <c:pt idx="0">
                  <c:v>Модуль 1</c:v>
                </c:pt>
                <c:pt idx="1">
                  <c:v>Модуль 2</c:v>
                </c:pt>
                <c:pt idx="2">
                  <c:v>Модуль 3</c:v>
                </c:pt>
                <c:pt idx="3">
                  <c:v>Модуль 4</c:v>
                </c:pt>
                <c:pt idx="4">
                  <c:v>Модуль 5</c:v>
                </c:pt>
              </c:strCache>
            </c:strRef>
          </c:cat>
          <c:val>
            <c:numRef>
              <c:f>Лист1!$D$7:$D$11</c:f>
              <c:numCache>
                <c:formatCode>General</c:formatCode>
                <c:ptCount val="5"/>
                <c:pt idx="0">
                  <c:v>6</c:v>
                </c:pt>
                <c:pt idx="1">
                  <c:v>8</c:v>
                </c:pt>
                <c:pt idx="2">
                  <c:v>8</c:v>
                </c:pt>
                <c:pt idx="3">
                  <c:v>14</c:v>
                </c:pt>
                <c:pt idx="4">
                  <c:v>14</c:v>
                </c:pt>
              </c:numCache>
            </c:numRef>
          </c:val>
        </c:ser>
        <c:ser>
          <c:idx val="1"/>
          <c:order val="1"/>
          <c:tx>
            <c:v>Лекционные занятия дистанционные</c:v>
          </c:tx>
          <c:spPr>
            <a:solidFill>
              <a:srgbClr val="FF0000"/>
            </a:solidFill>
          </c:spPr>
          <c:invertIfNegative val="0"/>
          <c:val>
            <c:numRef>
              <c:f>Лист1!$G$7:$G$11</c:f>
              <c:numCache>
                <c:formatCode>General</c:formatCode>
                <c:ptCount val="5"/>
                <c:pt idx="0">
                  <c:v>8</c:v>
                </c:pt>
                <c:pt idx="1">
                  <c:v>6</c:v>
                </c:pt>
                <c:pt idx="2">
                  <c:v>8</c:v>
                </c:pt>
                <c:pt idx="3">
                  <c:v>4</c:v>
                </c:pt>
                <c:pt idx="4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7433112"/>
        <c:axId val="147435072"/>
        <c:axId val="0"/>
      </c:bar3DChart>
      <c:catAx>
        <c:axId val="1474331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47435072"/>
        <c:crosses val="autoZero"/>
        <c:auto val="1"/>
        <c:lblAlgn val="ctr"/>
        <c:lblOffset val="100"/>
        <c:noMultiLvlLbl val="0"/>
      </c:catAx>
      <c:valAx>
        <c:axId val="1474350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743311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1"/>
          <c:order val="0"/>
          <c:tx>
            <c:v>Практические занятия в аудитории</c:v>
          </c:tx>
          <c:spPr>
            <a:solidFill>
              <a:srgbClr val="00B0F0"/>
            </a:solidFill>
          </c:spPr>
          <c:invertIfNegative val="0"/>
          <c:cat>
            <c:strRef>
              <c:f>Лист1!$A$7:$A$11</c:f>
              <c:strCache>
                <c:ptCount val="5"/>
                <c:pt idx="0">
                  <c:v>Модуль 1</c:v>
                </c:pt>
                <c:pt idx="1">
                  <c:v>Модуль 2</c:v>
                </c:pt>
                <c:pt idx="2">
                  <c:v>Модуль 3</c:v>
                </c:pt>
                <c:pt idx="3">
                  <c:v>Модуль 4</c:v>
                </c:pt>
                <c:pt idx="4">
                  <c:v>Модуль 5</c:v>
                </c:pt>
              </c:strCache>
            </c:strRef>
          </c:cat>
          <c:val>
            <c:numRef>
              <c:f>Лист1!$E$7:$E$11</c:f>
              <c:numCache>
                <c:formatCode>General</c:formatCode>
                <c:ptCount val="5"/>
                <c:pt idx="0">
                  <c:v>12</c:v>
                </c:pt>
                <c:pt idx="1">
                  <c:v>10</c:v>
                </c:pt>
                <c:pt idx="2">
                  <c:v>12</c:v>
                </c:pt>
                <c:pt idx="3">
                  <c:v>8</c:v>
                </c:pt>
                <c:pt idx="4">
                  <c:v>12</c:v>
                </c:pt>
              </c:numCache>
            </c:numRef>
          </c:val>
        </c:ser>
        <c:ser>
          <c:idx val="0"/>
          <c:order val="1"/>
          <c:tx>
            <c:v>Практические занятия дистанционные</c:v>
          </c:tx>
          <c:spPr>
            <a:solidFill>
              <a:srgbClr val="FF0000"/>
            </a:solidFill>
          </c:spPr>
          <c:invertIfNegative val="0"/>
          <c:val>
            <c:numRef>
              <c:f>Лист1!$H$7:$H$11</c:f>
              <c:numCache>
                <c:formatCode>General</c:formatCode>
                <c:ptCount val="5"/>
                <c:pt idx="0">
                  <c:v>10</c:v>
                </c:pt>
                <c:pt idx="1">
                  <c:v>12</c:v>
                </c:pt>
                <c:pt idx="2">
                  <c:v>12</c:v>
                </c:pt>
                <c:pt idx="3">
                  <c:v>18</c:v>
                </c:pt>
                <c:pt idx="4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3423960"/>
        <c:axId val="303424744"/>
        <c:axId val="0"/>
      </c:bar3DChart>
      <c:catAx>
        <c:axId val="3034239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03424744"/>
        <c:crosses val="autoZero"/>
        <c:auto val="1"/>
        <c:lblAlgn val="ctr"/>
        <c:lblOffset val="100"/>
        <c:noMultiLvlLbl val="0"/>
      </c:catAx>
      <c:valAx>
        <c:axId val="3034247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0342396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Доля в аудиторных занятиях</c:v>
          </c:tx>
          <c:spPr>
            <a:solidFill>
              <a:srgbClr val="00B0F0"/>
            </a:solidFill>
          </c:spPr>
          <c:invertIfNegative val="0"/>
          <c:cat>
            <c:strRef>
              <c:f>Лист1!$A$8:$A$12</c:f>
              <c:strCache>
                <c:ptCount val="5"/>
                <c:pt idx="0">
                  <c:v>Модуль 1</c:v>
                </c:pt>
                <c:pt idx="1">
                  <c:v>Модуль 2</c:v>
                </c:pt>
                <c:pt idx="2">
                  <c:v>Модуль 3</c:v>
                </c:pt>
                <c:pt idx="3">
                  <c:v>Модуль 4</c:v>
                </c:pt>
                <c:pt idx="4">
                  <c:v>Модуль 5</c:v>
                </c:pt>
              </c:strCache>
            </c:strRef>
          </c:cat>
          <c:val>
            <c:numRef>
              <c:f>Лист1!$J$8:$J$12</c:f>
              <c:numCache>
                <c:formatCode>0.00</c:formatCode>
                <c:ptCount val="5"/>
                <c:pt idx="0">
                  <c:v>0.66666666666666663</c:v>
                </c:pt>
                <c:pt idx="1">
                  <c:v>0.55555555555555558</c:v>
                </c:pt>
                <c:pt idx="2">
                  <c:v>0.6</c:v>
                </c:pt>
                <c:pt idx="3">
                  <c:v>0.36363636363636365</c:v>
                </c:pt>
                <c:pt idx="4">
                  <c:v>0.46153846153846156</c:v>
                </c:pt>
              </c:numCache>
            </c:numRef>
          </c:val>
        </c:ser>
        <c:ser>
          <c:idx val="1"/>
          <c:order val="1"/>
          <c:tx>
            <c:v>Доля в дистанционных занятиях</c:v>
          </c:tx>
          <c:spPr>
            <a:solidFill>
              <a:srgbClr val="FF0000"/>
            </a:solidFill>
          </c:spPr>
          <c:invertIfNegative val="0"/>
          <c:val>
            <c:numRef>
              <c:f>Лист1!$K$8:$K$12</c:f>
              <c:numCache>
                <c:formatCode>0.00</c:formatCode>
                <c:ptCount val="5"/>
                <c:pt idx="0">
                  <c:v>0.55555555555555558</c:v>
                </c:pt>
                <c:pt idx="1">
                  <c:v>0.66666666666666663</c:v>
                </c:pt>
                <c:pt idx="2">
                  <c:v>0.6</c:v>
                </c:pt>
                <c:pt idx="3">
                  <c:v>0.81818181818181823</c:v>
                </c:pt>
                <c:pt idx="4">
                  <c:v>0.54545454545454541</c:v>
                </c:pt>
              </c:numCache>
            </c:numRef>
          </c:val>
        </c:ser>
        <c:ser>
          <c:idx val="2"/>
          <c:order val="2"/>
          <c:tx>
            <c:v>Доля по обеим формам</c:v>
          </c:tx>
          <c:spPr>
            <a:solidFill>
              <a:srgbClr val="0070C0"/>
            </a:solidFill>
          </c:spPr>
          <c:invertIfNegative val="0"/>
          <c:val>
            <c:numRef>
              <c:f>Лист1!$L$8:$L$12</c:f>
              <c:numCache>
                <c:formatCode>0.00</c:formatCode>
                <c:ptCount val="5"/>
                <c:pt idx="0">
                  <c:v>0.61111111111111116</c:v>
                </c:pt>
                <c:pt idx="1">
                  <c:v>0.61111111111111116</c:v>
                </c:pt>
                <c:pt idx="2">
                  <c:v>0.6</c:v>
                </c:pt>
                <c:pt idx="3">
                  <c:v>0.59090909090909094</c:v>
                </c:pt>
                <c:pt idx="4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3418864"/>
        <c:axId val="303420432"/>
        <c:axId val="0"/>
      </c:bar3DChart>
      <c:catAx>
        <c:axId val="303418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03420432"/>
        <c:crosses val="autoZero"/>
        <c:auto val="1"/>
        <c:lblAlgn val="ctr"/>
        <c:lblOffset val="100"/>
        <c:noMultiLvlLbl val="0"/>
      </c:catAx>
      <c:valAx>
        <c:axId val="303420432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30341886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v>Суммарная трудоемкость по видам</c:v>
          </c:tx>
          <c:explosion val="25"/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z="1600" dirty="0"/>
                      <a:t>86; 36%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600" dirty="0"/>
                      <a:t>118; 49%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600" dirty="0"/>
                      <a:t>36; 15%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Лист1!$J$50:$J$52</c:f>
              <c:strCache>
                <c:ptCount val="3"/>
                <c:pt idx="0">
                  <c:v>Лекционные занятия</c:v>
                </c:pt>
                <c:pt idx="1">
                  <c:v>Практические занятия</c:v>
                </c:pt>
                <c:pt idx="2">
                  <c:v>Итоговая аттестационная работа</c:v>
                </c:pt>
              </c:strCache>
            </c:strRef>
          </c:cat>
          <c:val>
            <c:numRef>
              <c:f>Лист1!$N$50:$N$52</c:f>
              <c:numCache>
                <c:formatCode>General</c:formatCode>
                <c:ptCount val="3"/>
                <c:pt idx="0">
                  <c:v>86</c:v>
                </c:pt>
                <c:pt idx="1">
                  <c:v>118</c:v>
                </c:pt>
                <c:pt idx="2">
                  <c:v>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egendEntry>
        <c:idx val="0"/>
        <c:txPr>
          <a:bodyPr/>
          <a:lstStyle/>
          <a:p>
            <a:pPr rtl="0"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 rtl="0">
              <a:defRPr sz="1400"/>
            </a:pPr>
            <a:endParaRPr lang="ru-RU"/>
          </a:p>
        </c:txPr>
      </c:legendEntry>
      <c:legendEntry>
        <c:idx val="2"/>
        <c:txPr>
          <a:bodyPr/>
          <a:lstStyle/>
          <a:p>
            <a:pPr rtl="0">
              <a:defRPr sz="1400"/>
            </a:pPr>
            <a:endParaRPr lang="ru-RU"/>
          </a:p>
        </c:txPr>
      </c:legendEntry>
      <c:overlay val="0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Аудиторные</c:v>
          </c:tx>
          <c:spPr>
            <a:solidFill>
              <a:srgbClr val="00B0F0"/>
            </a:solidFill>
          </c:spPr>
          <c:invertIfNegative val="0"/>
          <c:cat>
            <c:strRef>
              <c:f>Лист1!$A$7:$A$11</c:f>
              <c:strCache>
                <c:ptCount val="5"/>
                <c:pt idx="0">
                  <c:v>Модуль 1</c:v>
                </c:pt>
                <c:pt idx="1">
                  <c:v>Модуль 2</c:v>
                </c:pt>
                <c:pt idx="2">
                  <c:v>Модуль 3</c:v>
                </c:pt>
                <c:pt idx="3">
                  <c:v>Модуль 4</c:v>
                </c:pt>
                <c:pt idx="4">
                  <c:v>Модуль 5</c:v>
                </c:pt>
              </c:strCache>
            </c:strRef>
          </c:cat>
          <c:val>
            <c:numRef>
              <c:f>Лист1!$C$7:$C$11</c:f>
              <c:numCache>
                <c:formatCode>General</c:formatCode>
                <c:ptCount val="5"/>
                <c:pt idx="0">
                  <c:v>18</c:v>
                </c:pt>
                <c:pt idx="1">
                  <c:v>18</c:v>
                </c:pt>
                <c:pt idx="2">
                  <c:v>20</c:v>
                </c:pt>
                <c:pt idx="3">
                  <c:v>22</c:v>
                </c:pt>
                <c:pt idx="4">
                  <c:v>26</c:v>
                </c:pt>
              </c:numCache>
            </c:numRef>
          </c:val>
        </c:ser>
        <c:ser>
          <c:idx val="1"/>
          <c:order val="1"/>
          <c:tx>
            <c:v>Дистанционные</c:v>
          </c:tx>
          <c:spPr>
            <a:solidFill>
              <a:srgbClr val="FF0000"/>
            </a:solidFill>
          </c:spPr>
          <c:invertIfNegative val="0"/>
          <c:val>
            <c:numRef>
              <c:f>Лист1!$F$7:$F$11</c:f>
              <c:numCache>
                <c:formatCode>General</c:formatCode>
                <c:ptCount val="5"/>
                <c:pt idx="0">
                  <c:v>18</c:v>
                </c:pt>
                <c:pt idx="1">
                  <c:v>18</c:v>
                </c:pt>
                <c:pt idx="2">
                  <c:v>20</c:v>
                </c:pt>
                <c:pt idx="3">
                  <c:v>22</c:v>
                </c:pt>
                <c:pt idx="4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7831792"/>
        <c:axId val="147825128"/>
        <c:axId val="0"/>
      </c:bar3DChart>
      <c:catAx>
        <c:axId val="1478317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47825128"/>
        <c:crosses val="autoZero"/>
        <c:auto val="1"/>
        <c:lblAlgn val="ctr"/>
        <c:lblOffset val="100"/>
        <c:noMultiLvlLbl val="0"/>
      </c:catAx>
      <c:valAx>
        <c:axId val="1478251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783179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Доли практических видов занятий</c:v>
          </c:tx>
          <c:spPr>
            <a:solidFill>
              <a:srgbClr val="00B0F0"/>
            </a:solidFill>
          </c:spPr>
          <c:invertIfNegative val="0"/>
          <c:cat>
            <c:strRef>
              <c:f>Лист1!$A$16:$A$19</c:f>
              <c:strCache>
                <c:ptCount val="4"/>
                <c:pt idx="0">
                  <c:v>Модуль 1</c:v>
                </c:pt>
                <c:pt idx="1">
                  <c:v>Модуль 2</c:v>
                </c:pt>
                <c:pt idx="2">
                  <c:v>Модуль 3</c:v>
                </c:pt>
                <c:pt idx="3">
                  <c:v>Модуль 4</c:v>
                </c:pt>
              </c:strCache>
            </c:strRef>
          </c:cat>
          <c:val>
            <c:numRef>
              <c:f>Лист1!$C$16:$C$19</c:f>
              <c:numCache>
                <c:formatCode>0.00</c:formatCode>
                <c:ptCount val="4"/>
                <c:pt idx="0">
                  <c:v>0.55555555555555558</c:v>
                </c:pt>
                <c:pt idx="1">
                  <c:v>0.61111111111111116</c:v>
                </c:pt>
                <c:pt idx="2">
                  <c:v>0.61111111111111116</c:v>
                </c:pt>
                <c:pt idx="3">
                  <c:v>0.55555555555555558</c:v>
                </c:pt>
              </c:numCache>
            </c:numRef>
          </c:val>
        </c:ser>
        <c:ser>
          <c:idx val="1"/>
          <c:order val="1"/>
          <c:tx>
            <c:strRef>
              <c:f>Лист1!$C$22</c:f>
              <c:strCache>
                <c:ptCount val="1"/>
                <c:pt idx="0">
                  <c:v>Доли дистанционых видов занятий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val>
            <c:numRef>
              <c:f>Лист1!$C$23:$C$26</c:f>
              <c:numCache>
                <c:formatCode>0.00</c:formatCode>
                <c:ptCount val="4"/>
                <c:pt idx="0">
                  <c:v>0.22222222222222221</c:v>
                </c:pt>
                <c:pt idx="1">
                  <c:v>0.25</c:v>
                </c:pt>
                <c:pt idx="2">
                  <c:v>0.22222222222222221</c:v>
                </c:pt>
                <c:pt idx="3">
                  <c:v>0.33333333333333331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7965584"/>
        <c:axId val="147967152"/>
        <c:axId val="0"/>
      </c:bar3DChart>
      <c:catAx>
        <c:axId val="147965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47967152"/>
        <c:crosses val="autoZero"/>
        <c:auto val="1"/>
        <c:lblAlgn val="ctr"/>
        <c:lblOffset val="100"/>
        <c:noMultiLvlLbl val="0"/>
      </c:catAx>
      <c:valAx>
        <c:axId val="147967152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1479655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35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dirty="0"/>
                      <a:t>32; 13%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600" dirty="0"/>
                      <a:t>184; 77%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600" dirty="0"/>
                      <a:t>24; 10%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Лист1!$H$23:$H$25</c:f>
              <c:strCache>
                <c:ptCount val="3"/>
                <c:pt idx="0">
                  <c:v>Лекционные занятия</c:v>
                </c:pt>
                <c:pt idx="1">
                  <c:v>Практические занятия</c:v>
                </c:pt>
                <c:pt idx="2">
                  <c:v>Итоговая аттестационная работа</c:v>
                </c:pt>
              </c:strCache>
            </c:strRef>
          </c:cat>
          <c:val>
            <c:numRef>
              <c:f>Лист1!$K$23:$K$25</c:f>
              <c:numCache>
                <c:formatCode>General</c:formatCode>
                <c:ptCount val="3"/>
                <c:pt idx="0">
                  <c:v>32</c:v>
                </c:pt>
                <c:pt idx="1">
                  <c:v>184</c:v>
                </c:pt>
                <c:pt idx="2">
                  <c:v>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/>
      <c:overlay val="0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7"/>
          <c:dPt>
            <c:idx val="0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16585867208824295"/>
                  <c:y val="5.1352042533144897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26872843818916359"/>
                  <c:y val="-0.22183323238441349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Лист1!$B$5:$B$6</c:f>
              <c:strCache>
                <c:ptCount val="2"/>
                <c:pt idx="0">
                  <c:v>Хорошо</c:v>
                </c:pt>
                <c:pt idx="1">
                  <c:v>Отлично</c:v>
                </c:pt>
              </c:strCache>
            </c:strRef>
          </c:cat>
          <c:val>
            <c:numRef>
              <c:f>Лист1!$C$5:$C$6</c:f>
              <c:numCache>
                <c:formatCode>General</c:formatCode>
                <c:ptCount val="2"/>
                <c:pt idx="0">
                  <c:v>4</c:v>
                </c:pt>
                <c:pt idx="1">
                  <c:v>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34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7"/>
          <c:dPt>
            <c:idx val="0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1"/>
              <c:layout>
                <c:manualLayout>
                  <c:x val="0.26709209492664926"/>
                  <c:y val="-0.19438628994905044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Лист1!$B$5:$B$6</c:f>
              <c:strCache>
                <c:ptCount val="2"/>
                <c:pt idx="0">
                  <c:v>Хорошо</c:v>
                </c:pt>
                <c:pt idx="1">
                  <c:v>Отлично</c:v>
                </c:pt>
              </c:strCache>
            </c:strRef>
          </c:cat>
          <c:val>
            <c:numRef>
              <c:f>Лист1!$D$5:$D$6</c:f>
              <c:numCache>
                <c:formatCode>General</c:formatCode>
                <c:ptCount val="2"/>
                <c:pt idx="0">
                  <c:v>4</c:v>
                </c:pt>
                <c:pt idx="1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08C01-3C14-4402-933F-222266A8CFFC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0751B-6243-4007-B82F-74505D1561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6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5172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D8F5C-F7DC-4EFA-9BB1-C587BBBCA7FB}" type="datetime1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28C1-7552-4246-B72D-64B386812852}" type="datetime1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89D24-4615-4DCC-9512-A8021BDA2625}" type="datetime1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391C-C864-416B-8A63-3289619D935E}" type="datetime1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B9622-6C69-456D-95CD-D7E4FC62B8E6}" type="datetime1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DE59B-69B3-4946-AAF4-3C89BE178639}" type="datetime1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AC493-BF2A-4AE6-AE1F-B7F7F7B93DF1}" type="datetime1">
              <a:rPr lang="ru-RU" smtClean="0"/>
              <a:t>06.11.2018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A7ACA-74C0-4045-8B12-630608C6114E}" type="datetime1">
              <a:rPr lang="ru-RU" smtClean="0"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DD92-DAA4-48F6-AE7E-2096D2E6F7BC}" type="datetime1">
              <a:rPr lang="ru-RU" smtClean="0"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32896-2E08-4B60-A977-8AC00C4DE376}" type="datetime1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4DAEB-F399-433F-B335-64A25ED77F31}" type="datetime1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0A515-0EDA-4011-B4A1-E21E504C8F9A}" type="datetime1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5" name="TextBox 4"/>
          <p:cNvSpPr txBox="1"/>
          <p:nvPr/>
        </p:nvSpPr>
        <p:spPr>
          <a:xfrm rot="20883767">
            <a:off x="4110728" y="3561852"/>
            <a:ext cx="4954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UFA INTERNATIONAL EDUCATION FAIR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7" y="4307722"/>
            <a:ext cx="30485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www.mmco-expo.ru</a:t>
            </a:r>
          </a:p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www.education.bashkortostan.ru</a:t>
            </a:r>
          </a:p>
          <a:p>
            <a:r>
              <a:rPr lang="en-US" sz="1600" b="1" dirty="0">
                <a:solidFill>
                  <a:schemeClr val="accent4">
                    <a:lumMod val="75000"/>
                  </a:schemeClr>
                </a:solidFill>
              </a:rPr>
              <a:t>www. 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bvkexpo.ru</a:t>
            </a:r>
            <a:endParaRPr lang="ru-RU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5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2"/>
            <a:ext cx="7772400" cy="3564395"/>
          </a:xfrm>
        </p:spPr>
        <p:txBody>
          <a:bodyPr>
            <a:normAutofit/>
          </a:bodyPr>
          <a:lstStyle/>
          <a:p>
            <a:pPr indent="441325"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04248" y="4769999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10</a:t>
            </a:fld>
            <a:endParaRPr lang="ru-RU" sz="1800" dirty="0"/>
          </a:p>
        </p:txBody>
      </p:sp>
      <p:sp>
        <p:nvSpPr>
          <p:cNvPr id="10" name="TextBox 1"/>
          <p:cNvSpPr txBox="1"/>
          <p:nvPr/>
        </p:nvSpPr>
        <p:spPr>
          <a:xfrm>
            <a:off x="1871700" y="454885"/>
            <a:ext cx="5400600" cy="448044"/>
          </a:xfrm>
          <a:prstGeom prst="rect">
            <a:avLst/>
          </a:prstGeom>
          <a:solidFill>
            <a:schemeClr val="bg1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/>
              <a:t>Программа 1.  Доли практических занятий в общей трудоемкости</a:t>
            </a:r>
            <a:endParaRPr lang="ru-RU" sz="1400" dirty="0"/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4217625"/>
              </p:ext>
            </p:extLst>
          </p:nvPr>
        </p:nvGraphicFramePr>
        <p:xfrm>
          <a:off x="1414462" y="771550"/>
          <a:ext cx="6613922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6972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2"/>
            <a:ext cx="7772400" cy="3564395"/>
          </a:xfrm>
        </p:spPr>
        <p:txBody>
          <a:bodyPr>
            <a:normAutofit/>
          </a:bodyPr>
          <a:lstStyle/>
          <a:p>
            <a:pPr indent="441325"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04248" y="4769999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11</a:t>
            </a:fld>
            <a:endParaRPr lang="ru-RU" sz="1800" dirty="0"/>
          </a:p>
        </p:txBody>
      </p:sp>
      <p:sp>
        <p:nvSpPr>
          <p:cNvPr id="10" name="TextBox 1"/>
          <p:cNvSpPr txBox="1"/>
          <p:nvPr/>
        </p:nvSpPr>
        <p:spPr>
          <a:xfrm>
            <a:off x="1871700" y="454885"/>
            <a:ext cx="5400600" cy="448044"/>
          </a:xfrm>
          <a:prstGeom prst="rect">
            <a:avLst/>
          </a:prstGeom>
          <a:solidFill>
            <a:schemeClr val="bg1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/>
              <a:t>Программа 1.  Суммарная трудоемкость по видам занятий</a:t>
            </a:r>
            <a:endParaRPr lang="ru-RU" sz="1400" dirty="0"/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314983"/>
              </p:ext>
            </p:extLst>
          </p:nvPr>
        </p:nvGraphicFramePr>
        <p:xfrm>
          <a:off x="611561" y="678907"/>
          <a:ext cx="7704856" cy="3383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7629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2"/>
            <a:ext cx="7772400" cy="3564395"/>
          </a:xfrm>
        </p:spPr>
        <p:txBody>
          <a:bodyPr>
            <a:normAutofit/>
          </a:bodyPr>
          <a:lstStyle/>
          <a:p>
            <a:pPr indent="441325"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04248" y="4769999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12</a:t>
            </a:fld>
            <a:endParaRPr lang="ru-RU" sz="1800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2603546"/>
              </p:ext>
            </p:extLst>
          </p:nvPr>
        </p:nvGraphicFramePr>
        <p:xfrm>
          <a:off x="395536" y="843558"/>
          <a:ext cx="4838700" cy="3264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287987" y="843558"/>
            <a:ext cx="3600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Бимодальность</a:t>
            </a:r>
            <a:r>
              <a:rPr lang="ru-RU" dirty="0" smtClean="0"/>
              <a:t> обеих программ определяется их реализацией как в очной, </a:t>
            </a:r>
            <a:r>
              <a:rPr lang="ru-RU" dirty="0"/>
              <a:t>так и </a:t>
            </a:r>
            <a:r>
              <a:rPr lang="ru-RU" dirty="0" smtClean="0"/>
              <a:t>в дистанционной формах </a:t>
            </a:r>
            <a:r>
              <a:rPr lang="ru-RU" dirty="0"/>
              <a:t>обучения </a:t>
            </a:r>
            <a:r>
              <a:rPr lang="ru-RU" dirty="0" smtClean="0"/>
              <a:t>слушателей.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Слушатели </a:t>
            </a:r>
            <a:r>
              <a:rPr lang="ru-RU" dirty="0"/>
              <a:t>имеют доступ к </a:t>
            </a:r>
            <a:r>
              <a:rPr lang="ru-RU" dirty="0" smtClean="0"/>
              <a:t>материалам и электронным образовательным ресурсам посредством системы дистанционного </a:t>
            </a:r>
            <a:r>
              <a:rPr lang="ru-RU" dirty="0"/>
              <a:t>обучения. 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31478" y="361025"/>
            <a:ext cx="4552621" cy="504050"/>
          </a:xfrm>
          <a:prstGeom prst="rect">
            <a:avLst/>
          </a:prstGeom>
          <a:solidFill>
            <a:schemeClr val="bg1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/>
              <a:t>Программа 1. </a:t>
            </a:r>
          </a:p>
          <a:p>
            <a:pPr algn="ctr"/>
            <a:r>
              <a:rPr lang="ru-RU" sz="1400" dirty="0" smtClean="0"/>
              <a:t>Трудоемкость аудиторных и дистанционных занятий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8780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2"/>
            <a:ext cx="7772400" cy="3564395"/>
          </a:xfrm>
        </p:spPr>
        <p:txBody>
          <a:bodyPr>
            <a:normAutofit/>
          </a:bodyPr>
          <a:lstStyle/>
          <a:p>
            <a:pPr indent="441325"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04248" y="4769999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13</a:t>
            </a:fld>
            <a:endParaRPr lang="ru-RU" sz="18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38200" y="671923"/>
            <a:ext cx="7772400" cy="27639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41325" algn="just"/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При реализации обеих программ посредством системы дистанционного обучения </a:t>
            </a:r>
            <a:r>
              <a:rPr lang="ru-RU" sz="1800" dirty="0">
                <a:solidFill>
                  <a:schemeClr val="accent4">
                    <a:lumMod val="75000"/>
                  </a:schemeClr>
                </a:solidFill>
              </a:rPr>
              <a:t>ФГБОУ ВО «УГАТУ» слушателям 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предоставлялись электронные информационные ресурсы:</a:t>
            </a:r>
          </a:p>
          <a:p>
            <a:pPr marL="712788" indent="179388" algn="just">
              <a:buFont typeface="Arial" panose="020B0604020202020204" pitchFamily="34" charset="0"/>
              <a:buChar char="•"/>
              <a:tabLst>
                <a:tab pos="903288" algn="l"/>
              </a:tabLst>
            </a:pP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аннотации занятий;</a:t>
            </a:r>
          </a:p>
          <a:p>
            <a:pPr marL="712788" indent="179388" algn="just">
              <a:buFont typeface="Arial" panose="020B0604020202020204" pitchFamily="34" charset="0"/>
              <a:buChar char="•"/>
              <a:tabLst>
                <a:tab pos="903288" algn="l"/>
              </a:tabLst>
            </a:pPr>
            <a:r>
              <a:rPr lang="ru-RU" sz="1800" dirty="0">
                <a:solidFill>
                  <a:schemeClr val="accent4">
                    <a:lumMod val="75000"/>
                  </a:schemeClr>
                </a:solidFill>
              </a:rPr>
              <a:t>презентации;</a:t>
            </a:r>
          </a:p>
          <a:p>
            <a:pPr marL="712788" indent="179388" algn="just">
              <a:buFont typeface="Arial" panose="020B0604020202020204" pitchFamily="34" charset="0"/>
              <a:buChar char="•"/>
              <a:tabLst>
                <a:tab pos="903288" algn="l"/>
              </a:tabLst>
            </a:pP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конспекты;</a:t>
            </a:r>
          </a:p>
          <a:p>
            <a:pPr marL="712788" indent="179388" algn="just">
              <a:buFont typeface="Arial" panose="020B0604020202020204" pitchFamily="34" charset="0"/>
              <a:buChar char="•"/>
              <a:tabLst>
                <a:tab pos="903288" algn="l"/>
              </a:tabLst>
            </a:pP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глоссарий;</a:t>
            </a:r>
          </a:p>
          <a:p>
            <a:pPr marL="712788" indent="179388" algn="just">
              <a:buFont typeface="Arial" panose="020B0604020202020204" pitchFamily="34" charset="0"/>
              <a:buChar char="•"/>
              <a:tabLst>
                <a:tab pos="903288" algn="l"/>
              </a:tabLst>
            </a:pP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списки источников (литературы);</a:t>
            </a:r>
          </a:p>
          <a:p>
            <a:pPr marL="712788" indent="179388" algn="just">
              <a:buFont typeface="Arial" panose="020B0604020202020204" pitchFamily="34" charset="0"/>
              <a:buChar char="•"/>
              <a:tabLst>
                <a:tab pos="903288" algn="l"/>
              </a:tabLst>
            </a:pP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видеозаписи аудиторных занятий.</a:t>
            </a:r>
            <a:endParaRPr lang="ru-RU" sz="18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50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2"/>
            <a:ext cx="7772400" cy="3564395"/>
          </a:xfrm>
        </p:spPr>
        <p:txBody>
          <a:bodyPr>
            <a:normAutofit/>
          </a:bodyPr>
          <a:lstStyle/>
          <a:p>
            <a:pPr indent="441325"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04248" y="4769999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14</a:t>
            </a:fld>
            <a:endParaRPr lang="ru-RU" sz="18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38200" y="671923"/>
            <a:ext cx="7772400" cy="31959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41325" algn="just"/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В системе дистанционного обучения</a:t>
            </a:r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accent4">
                    <a:lumMod val="75000"/>
                  </a:schemeClr>
                </a:solidFill>
              </a:rPr>
              <a:t>ФГБОУ ВО «УГАТУ» слушатели 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использовали электронные образовательные ресурсы:</a:t>
            </a:r>
          </a:p>
          <a:p>
            <a:pPr marL="450850" indent="-203200" algn="just"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интерактивные лекции с </a:t>
            </a:r>
            <a:r>
              <a:rPr lang="ru-RU" sz="1800" dirty="0" err="1" smtClean="0">
                <a:solidFill>
                  <a:schemeClr val="accent4">
                    <a:lumMod val="75000"/>
                  </a:schemeClr>
                </a:solidFill>
              </a:rPr>
              <a:t>аудиосопровождением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, включающие необходимость выполнения слушателями тестовых заданий для предоставления доступа к их следующим частям;</a:t>
            </a:r>
          </a:p>
          <a:p>
            <a:pPr marL="450850" indent="-203200" algn="just"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тест-тренажёры, позволяющие при неправильных ответах на тестовые задания получить контекстную информацию, ведущую к правильному ответу;</a:t>
            </a:r>
          </a:p>
          <a:p>
            <a:pPr marL="450850" indent="-203200" algn="just"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>практические занятия, включающие рассмотрение решений нескольких типовых заданий и завершаемые самостоятельным решением подобных заданий с последующим тестированием.</a:t>
            </a:r>
            <a:endParaRPr lang="ru-RU" sz="18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52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2"/>
            <a:ext cx="7772400" cy="3564395"/>
          </a:xfrm>
        </p:spPr>
        <p:txBody>
          <a:bodyPr>
            <a:normAutofit/>
          </a:bodyPr>
          <a:lstStyle/>
          <a:p>
            <a:pPr indent="441325"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04248" y="4769999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15</a:t>
            </a:fld>
            <a:endParaRPr lang="ru-RU" sz="18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38200" y="671923"/>
            <a:ext cx="7772400" cy="31959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800" dirty="0" smtClean="0">
                <a:latin typeface="+mn-lt"/>
              </a:rPr>
              <a:t>При подготовке итоговых аттестационных работ использовался проектный подход. Тематика проектов определялась в ходе обучения с целью </a:t>
            </a:r>
            <a:r>
              <a:rPr lang="ru-RU" sz="1800" dirty="0">
                <a:latin typeface="+mn-lt"/>
              </a:rPr>
              <a:t>решения </a:t>
            </a:r>
            <a:r>
              <a:rPr lang="ru-RU" sz="1800" dirty="0" smtClean="0">
                <a:latin typeface="+mn-lt"/>
              </a:rPr>
              <a:t>текущих </a:t>
            </a:r>
            <a:r>
              <a:rPr lang="ru-RU" sz="1800" dirty="0">
                <a:latin typeface="+mn-lt"/>
              </a:rPr>
              <a:t>задач </a:t>
            </a:r>
            <a:r>
              <a:rPr lang="ru-RU" sz="1800" dirty="0" smtClean="0">
                <a:latin typeface="+mn-lt"/>
              </a:rPr>
              <a:t>предприятия </a:t>
            </a:r>
            <a:r>
              <a:rPr lang="ru-RU" sz="1800" dirty="0">
                <a:latin typeface="+mn-lt"/>
              </a:rPr>
              <a:t>на </a:t>
            </a:r>
            <a:r>
              <a:rPr lang="ru-RU" sz="1800" dirty="0" smtClean="0">
                <a:latin typeface="+mn-lt"/>
              </a:rPr>
              <a:t>рабочих местах слушателей.</a:t>
            </a:r>
            <a:endParaRPr lang="ru-RU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6333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519522"/>
            <a:ext cx="8208912" cy="3564395"/>
          </a:xfrm>
        </p:spPr>
        <p:txBody>
          <a:bodyPr>
            <a:normAutofit/>
          </a:bodyPr>
          <a:lstStyle/>
          <a:p>
            <a:pPr indent="441325" algn="just"/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Целью Программы 2 является формирование у слушателей понимания логистического подхода к организации производства, а также освоение современных управленческих техник и инструментов решения актуальных задач производственной логистики, обеспечивающих повышение эффективности производства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04248" y="4769999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16</a:t>
            </a:fld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67928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2"/>
            <a:ext cx="7772400" cy="3564395"/>
          </a:xfrm>
        </p:spPr>
        <p:txBody>
          <a:bodyPr>
            <a:normAutofit/>
          </a:bodyPr>
          <a:lstStyle/>
          <a:p>
            <a:pPr indent="441325"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04248" y="4769999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17</a:t>
            </a:fld>
            <a:endParaRPr lang="ru-RU" sz="18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830397"/>
              </p:ext>
            </p:extLst>
          </p:nvPr>
        </p:nvGraphicFramePr>
        <p:xfrm>
          <a:off x="539553" y="483518"/>
          <a:ext cx="8208910" cy="259228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291763"/>
                <a:gridCol w="596668"/>
                <a:gridCol w="792088"/>
                <a:gridCol w="720080"/>
                <a:gridCol w="648072"/>
                <a:gridCol w="616688"/>
                <a:gridCol w="973695"/>
                <a:gridCol w="569856"/>
              </a:tblGrid>
              <a:tr h="334668">
                <a:tc rowSpan="4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400" b="0" i="0" baseline="0" dirty="0">
                          <a:effectLst/>
                          <a:latin typeface="Times New Roman"/>
                          <a:ea typeface="SimSun"/>
                        </a:rPr>
                        <a:t>Наименование модулей Программы 2</a:t>
                      </a:r>
                      <a:endParaRPr lang="ru-RU" sz="1400" i="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ts val="1225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000" b="0" i="0" dirty="0">
                          <a:effectLst/>
                          <a:latin typeface="Times New Roman"/>
                          <a:ea typeface="SimSun"/>
                        </a:rPr>
                        <a:t>Общая трудоемкость, ч.</a:t>
                      </a:r>
                      <a:endParaRPr lang="ru-RU" sz="1000" i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indent="0" algn="ctr">
                        <a:lnSpc>
                          <a:spcPts val="1225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000" b="0" i="0" dirty="0">
                          <a:effectLst/>
                          <a:latin typeface="Times New Roman"/>
                          <a:ea typeface="SimSun"/>
                        </a:rPr>
                        <a:t>По учебному </a:t>
                      </a:r>
                      <a:r>
                        <a:rPr lang="ru-RU" sz="1000" b="0" i="0" dirty="0" smtClean="0">
                          <a:effectLst/>
                          <a:latin typeface="Times New Roman"/>
                          <a:ea typeface="SimSun"/>
                        </a:rPr>
                        <a:t>плану</a:t>
                      </a:r>
                    </a:p>
                    <a:p>
                      <a:pPr indent="0" algn="ctr">
                        <a:lnSpc>
                          <a:spcPts val="1225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000" b="0" i="0" dirty="0" smtClean="0">
                          <a:effectLst/>
                          <a:latin typeface="Times New Roman"/>
                          <a:ea typeface="SimSun"/>
                        </a:rPr>
                        <a:t>с </a:t>
                      </a:r>
                      <a:r>
                        <a:rPr lang="ru-RU" sz="1000" b="0" i="0" dirty="0">
                          <a:effectLst/>
                          <a:latin typeface="Times New Roman"/>
                          <a:ea typeface="SimSun"/>
                        </a:rPr>
                        <a:t>использованием дистанционных образовательных технологий, ч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71755" marR="71755" indent="0" algn="ctr">
                        <a:lnSpc>
                          <a:spcPts val="1225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000" b="0" i="0" dirty="0">
                          <a:effectLst/>
                          <a:latin typeface="Times New Roman"/>
                          <a:ea typeface="SimSun"/>
                        </a:rPr>
                        <a:t> </a:t>
                      </a:r>
                      <a:r>
                        <a:rPr lang="ru-RU" sz="1000" b="1" i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imSun"/>
                        </a:rPr>
                        <a:t>Контролируемая СРС, ч</a:t>
                      </a:r>
                      <a:endParaRPr lang="ru-RU" sz="1000" b="1" i="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6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indent="0" algn="ctr">
                        <a:lnSpc>
                          <a:spcPts val="1225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000" b="0" i="0" dirty="0">
                          <a:effectLst/>
                          <a:latin typeface="Times New Roman"/>
                          <a:ea typeface="SimSun"/>
                        </a:rPr>
                        <a:t>Аудиторные занятия, ч</a:t>
                      </a:r>
                      <a:endParaRPr lang="ru-RU" sz="1000" i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25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000" b="0" i="0" dirty="0">
                          <a:effectLst/>
                          <a:latin typeface="Times New Roman"/>
                          <a:ea typeface="SimSun"/>
                        </a:rPr>
                        <a:t>Дистанционные занятия, ч</a:t>
                      </a:r>
                      <a:endParaRPr lang="ru-RU" sz="1000" i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79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ts val="1225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000" b="0" i="0" dirty="0" smtClean="0">
                          <a:effectLst/>
                          <a:latin typeface="Times New Roman"/>
                          <a:ea typeface="SimSun"/>
                        </a:rPr>
                        <a:t>Всего</a:t>
                      </a:r>
                      <a:endParaRPr lang="ru-RU" sz="1000" i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algn="ctr">
                        <a:lnSpc>
                          <a:spcPts val="1225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000" b="0" i="0">
                          <a:effectLst/>
                          <a:latin typeface="Times New Roman"/>
                          <a:ea typeface="SimSun"/>
                        </a:rPr>
                        <a:t>Из них</a:t>
                      </a:r>
                      <a:endParaRPr lang="ru-RU" sz="1000" i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ts val="1225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000" b="0" i="0">
                          <a:effectLst/>
                          <a:latin typeface="Times New Roman"/>
                          <a:ea typeface="SimSun"/>
                        </a:rPr>
                        <a:t>Всего</a:t>
                      </a:r>
                      <a:endParaRPr lang="ru-RU" sz="1000" i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22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25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000" b="0" i="0" dirty="0" err="1">
                          <a:effectLst/>
                          <a:latin typeface="Times New Roman"/>
                          <a:ea typeface="SimSun"/>
                        </a:rPr>
                        <a:t>Лк</a:t>
                      </a:r>
                      <a:endParaRPr lang="ru-RU" sz="1000" i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25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000" b="1" i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SimSun"/>
                        </a:rPr>
                        <a:t>Лаб.</a:t>
                      </a:r>
                      <a:endParaRPr lang="ru-RU" sz="1000" b="1" i="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25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000" b="0" i="0">
                          <a:effectLst/>
                          <a:latin typeface="Times New Roman"/>
                          <a:ea typeface="SimSun"/>
                        </a:rPr>
                        <a:t>ПЗ</a:t>
                      </a:r>
                      <a:endParaRPr lang="ru-RU" sz="1000" i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03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54940" algn="l"/>
                        </a:tabLst>
                      </a:pPr>
                      <a:r>
                        <a:rPr lang="ru-RU" sz="1000" i="0" dirty="0" smtClean="0">
                          <a:effectLst/>
                          <a:latin typeface="Times New Roman"/>
                          <a:ea typeface="Times New Roman"/>
                        </a:rPr>
                        <a:t>Модуль 1. </a:t>
                      </a:r>
                      <a:r>
                        <a:rPr lang="ru-RU" sz="1000" i="0" dirty="0" err="1">
                          <a:effectLst/>
                          <a:latin typeface="Times New Roman"/>
                          <a:ea typeface="Times New Roman"/>
                        </a:rPr>
                        <a:t>Бенчмаркинг</a:t>
                      </a:r>
                      <a:r>
                        <a:rPr lang="ru-RU" sz="1000" i="0" dirty="0">
                          <a:effectLst/>
                          <a:latin typeface="Times New Roman"/>
                          <a:ea typeface="Times New Roman"/>
                        </a:rPr>
                        <a:t> лучших практик логистического управления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dirty="0">
                          <a:effectLst/>
                          <a:latin typeface="Times New Roman"/>
                          <a:ea typeface="Times New Roman"/>
                        </a:rPr>
                        <a:t>36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dirty="0">
                          <a:effectLst/>
                          <a:latin typeface="Times New Roman"/>
                          <a:ea typeface="Times New Roman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dirty="0"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25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000" b="0" i="0">
                          <a:effectLst/>
                          <a:latin typeface="Times New Roman"/>
                          <a:ea typeface="SimSun"/>
                        </a:rPr>
                        <a:t>8</a:t>
                      </a:r>
                      <a:endParaRPr lang="ru-RU" sz="1000" i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b="1" i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89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54940" algn="l"/>
                        </a:tabLst>
                      </a:pPr>
                      <a:r>
                        <a:rPr lang="ru-RU" sz="1000" i="0" dirty="0" smtClean="0">
                          <a:effectLst/>
                          <a:latin typeface="Times New Roman"/>
                          <a:ea typeface="Times New Roman"/>
                        </a:rPr>
                        <a:t>Модуль 2. </a:t>
                      </a:r>
                      <a:r>
                        <a:rPr lang="ru-RU" sz="1000" i="0" dirty="0">
                          <a:effectLst/>
                          <a:latin typeface="Times New Roman"/>
                          <a:ea typeface="Times New Roman"/>
                        </a:rPr>
                        <a:t>Производственная логистика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dirty="0">
                          <a:effectLst/>
                          <a:latin typeface="Times New Roman"/>
                          <a:ea typeface="Times New Roman"/>
                        </a:rPr>
                        <a:t>72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dirty="0">
                          <a:effectLst/>
                          <a:latin typeface="Times New Roman"/>
                          <a:ea typeface="Times New Roman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dirty="0"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25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000" b="0" i="0" dirty="0">
                          <a:effectLst/>
                          <a:latin typeface="Times New Roman"/>
                          <a:ea typeface="SimSun"/>
                        </a:rPr>
                        <a:t>18</a:t>
                      </a:r>
                      <a:endParaRPr lang="ru-RU" sz="1000" i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b="1" i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36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3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54940" algn="l"/>
                        </a:tabLst>
                      </a:pPr>
                      <a:r>
                        <a:rPr lang="ru-RU" sz="1000" i="0" dirty="0" smtClean="0">
                          <a:effectLst/>
                          <a:latin typeface="Times New Roman"/>
                          <a:ea typeface="Times New Roman"/>
                        </a:rPr>
                        <a:t>Модуль 3. </a:t>
                      </a:r>
                      <a:r>
                        <a:rPr lang="ru-RU" sz="1000" i="0" dirty="0">
                          <a:effectLst/>
                          <a:latin typeface="Times New Roman"/>
                          <a:ea typeface="Times New Roman"/>
                        </a:rPr>
                        <a:t>Инструменты и практики бережливого производства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>
                          <a:effectLst/>
                          <a:latin typeface="Times New Roman"/>
                          <a:ea typeface="Times New Roman"/>
                        </a:rPr>
                        <a:t>36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dirty="0">
                          <a:effectLst/>
                          <a:latin typeface="Times New Roman"/>
                          <a:ea typeface="Times New Roman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dirty="0"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b="1" i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dirty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25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000" i="0">
                          <a:effectLst/>
                          <a:latin typeface="Times New Roman"/>
                          <a:ea typeface="SimSun"/>
                        </a:rPr>
                        <a:t>8</a:t>
                      </a:r>
                      <a:endParaRPr lang="ru-RU" sz="1000" i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b="1" i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03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54940" algn="l"/>
                        </a:tabLst>
                      </a:pPr>
                      <a:r>
                        <a:rPr lang="ru-RU" sz="1000" i="0" dirty="0" smtClean="0">
                          <a:effectLst/>
                          <a:latin typeface="Times New Roman"/>
                          <a:ea typeface="Times New Roman"/>
                        </a:rPr>
                        <a:t>Модуль 4. </a:t>
                      </a:r>
                      <a:r>
                        <a:rPr lang="ru-RU" sz="1000" i="0" dirty="0">
                          <a:effectLst/>
                          <a:latin typeface="Times New Roman"/>
                          <a:ea typeface="Times New Roman"/>
                        </a:rPr>
                        <a:t>Специальные вопросы логистики машиностроительного предприятия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>
                          <a:effectLst/>
                          <a:latin typeface="Times New Roman"/>
                          <a:ea typeface="Times New Roman"/>
                        </a:rPr>
                        <a:t>72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dirty="0">
                          <a:effectLst/>
                          <a:latin typeface="Times New Roman"/>
                          <a:ea typeface="Times New Roman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dirty="0"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b="1" i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dirty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25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000" b="0" i="0" dirty="0">
                          <a:effectLst/>
                          <a:latin typeface="Times New Roman"/>
                          <a:ea typeface="SimSun"/>
                        </a:rPr>
                        <a:t>24</a:t>
                      </a:r>
                      <a:endParaRPr lang="ru-RU" sz="1000" i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b="1" i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890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000" i="0" spc="-55" dirty="0">
                          <a:effectLst/>
                          <a:latin typeface="Times New Roman"/>
                          <a:ea typeface="Times New Roman"/>
                        </a:rPr>
                        <a:t>Итоговая аттестация </a:t>
                      </a:r>
                      <a:r>
                        <a:rPr lang="ru-RU" sz="1000" i="0" spc="-55" dirty="0" smtClean="0">
                          <a:effectLst/>
                          <a:latin typeface="Times New Roman"/>
                          <a:ea typeface="Times New Roman"/>
                        </a:rPr>
                        <a:t>(итоговая </a:t>
                      </a:r>
                      <a:r>
                        <a:rPr lang="ru-RU" sz="1000" i="0" spc="-55" dirty="0">
                          <a:effectLst/>
                          <a:latin typeface="Times New Roman"/>
                          <a:ea typeface="Times New Roman"/>
                        </a:rPr>
                        <a:t>аттестационная работа)</a:t>
                      </a:r>
                      <a:endParaRPr lang="ru-RU" sz="1000" i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spc="-55">
                          <a:effectLst/>
                          <a:latin typeface="Times New Roman"/>
                          <a:ea typeface="Times New Roman"/>
                        </a:rPr>
                        <a:t>24</a:t>
                      </a:r>
                      <a:endParaRPr lang="ru-RU" sz="1000" i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spc="-55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i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spc="-55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i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spc="-55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i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spc="-55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i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25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000" i="0" dirty="0">
                          <a:effectLst/>
                          <a:latin typeface="Times New Roman"/>
                          <a:ea typeface="SimSun"/>
                        </a:rPr>
                        <a:t> </a:t>
                      </a:r>
                      <a:endParaRPr lang="ru-RU" sz="1000" i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b="1" i="0" spc="-55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24</a:t>
                      </a:r>
                      <a:endParaRPr lang="ru-RU" sz="1000" b="1" i="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890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000" i="0" spc="-45">
                          <a:effectLst/>
                          <a:latin typeface="Times New Roman"/>
                          <a:ea typeface="Times New Roman"/>
                        </a:rPr>
                        <a:t>Итого</a:t>
                      </a:r>
                      <a:endParaRPr lang="ru-RU" sz="1000" i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spc="-45">
                          <a:effectLst/>
                          <a:latin typeface="Times New Roman"/>
                          <a:ea typeface="Times New Roman"/>
                        </a:rPr>
                        <a:t>240</a:t>
                      </a:r>
                      <a:endParaRPr lang="ru-RU" sz="1000" i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spc="-45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i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spc="-45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i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spc="-45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i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spc="-45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i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25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000" b="0" i="0" dirty="0">
                          <a:effectLst/>
                          <a:latin typeface="Times New Roman"/>
                          <a:ea typeface="SimSun"/>
                        </a:rPr>
                        <a:t> </a:t>
                      </a:r>
                      <a:endParaRPr lang="ru-RU" sz="1000" i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000" i="0" spc="-45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i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273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2"/>
            <a:ext cx="7772400" cy="3564395"/>
          </a:xfrm>
        </p:spPr>
        <p:txBody>
          <a:bodyPr>
            <a:normAutofit/>
          </a:bodyPr>
          <a:lstStyle/>
          <a:p>
            <a:pPr indent="441325"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04248" y="4769999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18</a:t>
            </a:fld>
            <a:endParaRPr lang="ru-RU" sz="1800" dirty="0"/>
          </a:p>
        </p:txBody>
      </p:sp>
      <p:sp>
        <p:nvSpPr>
          <p:cNvPr id="10" name="TextBox 1"/>
          <p:cNvSpPr txBox="1"/>
          <p:nvPr/>
        </p:nvSpPr>
        <p:spPr>
          <a:xfrm>
            <a:off x="971600" y="454885"/>
            <a:ext cx="7056784" cy="448044"/>
          </a:xfrm>
          <a:prstGeom prst="rect">
            <a:avLst/>
          </a:prstGeom>
          <a:solidFill>
            <a:schemeClr val="bg1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/>
              <a:t>Программа 2.  Доли практических и дистанционных видов занятий в общей трудоемкости</a:t>
            </a:r>
            <a:endParaRPr lang="ru-RU" sz="1400" dirty="0"/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2148441"/>
              </p:ext>
            </p:extLst>
          </p:nvPr>
        </p:nvGraphicFramePr>
        <p:xfrm>
          <a:off x="1331640" y="771550"/>
          <a:ext cx="6408712" cy="31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4787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2"/>
            <a:ext cx="7772400" cy="3564395"/>
          </a:xfrm>
        </p:spPr>
        <p:txBody>
          <a:bodyPr>
            <a:normAutofit/>
          </a:bodyPr>
          <a:lstStyle/>
          <a:p>
            <a:pPr indent="441325"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04248" y="4769999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19</a:t>
            </a:fld>
            <a:endParaRPr lang="ru-RU" sz="1800" dirty="0"/>
          </a:p>
        </p:txBody>
      </p:sp>
      <p:sp>
        <p:nvSpPr>
          <p:cNvPr id="10" name="TextBox 1"/>
          <p:cNvSpPr txBox="1"/>
          <p:nvPr/>
        </p:nvSpPr>
        <p:spPr>
          <a:xfrm>
            <a:off x="1871700" y="454885"/>
            <a:ext cx="5400600" cy="448044"/>
          </a:xfrm>
          <a:prstGeom prst="rect">
            <a:avLst/>
          </a:prstGeom>
          <a:solidFill>
            <a:schemeClr val="bg1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/>
              <a:t>Программа 2.  Суммарная трудоемкость по видам занятий</a:t>
            </a:r>
            <a:endParaRPr lang="ru-RU" sz="1400" dirty="0"/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6524195"/>
              </p:ext>
            </p:extLst>
          </p:nvPr>
        </p:nvGraphicFramePr>
        <p:xfrm>
          <a:off x="899592" y="771550"/>
          <a:ext cx="7632848" cy="31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1861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772400" cy="218081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ПАНЕЛЬНАЯ ДИСКУССИЯ</a:t>
            </a:r>
            <a:b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«Новая роль преподавателя </a:t>
            </a: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онлайн-обучения»</a:t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Модератор: Молчанов </a:t>
            </a:r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А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лександр Сергеевич</a:t>
            </a:r>
          </a:p>
          <a:p>
            <a:pPr algn="l"/>
            <a:r>
              <a:rPr lang="ru-RU" sz="2800" dirty="0" err="1" smtClean="0">
                <a:solidFill>
                  <a:schemeClr val="accent4">
                    <a:lumMod val="75000"/>
                  </a:schemeClr>
                </a:solidFill>
              </a:rPr>
              <a:t>Сомодератор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ru-RU" sz="2800" dirty="0" err="1" smtClean="0">
                <a:solidFill>
                  <a:schemeClr val="accent4">
                    <a:lumMod val="75000"/>
                  </a:schemeClr>
                </a:solidFill>
              </a:rPr>
              <a:t>Шамшович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 Валентина Федоровна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7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519523"/>
            <a:ext cx="8136904" cy="252028"/>
          </a:xfrm>
        </p:spPr>
        <p:txBody>
          <a:bodyPr>
            <a:normAutofit fontScale="90000"/>
          </a:bodyPr>
          <a:lstStyle/>
          <a:p>
            <a:pPr marL="450850" indent="-9525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Результаты защит итоговых аттестационных работ</a:t>
            </a: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804248" y="4782182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20</a:t>
            </a:fld>
            <a:endParaRPr lang="ru-RU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306765" y="3875837"/>
            <a:ext cx="41932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Удостоверение о повышении квалификации по Программе 1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591818" y="3889248"/>
            <a:ext cx="41932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Удостоверение о повышении квалификации по Программе </a:t>
            </a:r>
            <a:r>
              <a:rPr lang="en-US" sz="1100" dirty="0" smtClean="0"/>
              <a:t>2</a:t>
            </a:r>
            <a:endParaRPr lang="ru-RU" sz="11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60000">
            <a:off x="226626" y="833933"/>
            <a:ext cx="4381378" cy="30992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715" y="833933"/>
            <a:ext cx="4381378" cy="309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95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519522"/>
            <a:ext cx="8136904" cy="612067"/>
          </a:xfrm>
        </p:spPr>
        <p:txBody>
          <a:bodyPr>
            <a:normAutofit/>
          </a:bodyPr>
          <a:lstStyle/>
          <a:p>
            <a:pPr marL="450850" indent="-9525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Результаты защит итоговых аттестационных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работ</a:t>
            </a: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804248" y="4782182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21</a:t>
            </a:fld>
            <a:endParaRPr lang="ru-RU" sz="1800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5302778"/>
              </p:ext>
            </p:extLst>
          </p:nvPr>
        </p:nvGraphicFramePr>
        <p:xfrm>
          <a:off x="1475656" y="1347614"/>
          <a:ext cx="3384376" cy="2264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934882"/>
              </p:ext>
            </p:extLst>
          </p:nvPr>
        </p:nvGraphicFramePr>
        <p:xfrm>
          <a:off x="5079141" y="1325705"/>
          <a:ext cx="3050276" cy="2285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19672" y="1146589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Программа 1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5056107" y="1162948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Программа </a:t>
            </a:r>
            <a:r>
              <a:rPr lang="en-US" sz="1400" dirty="0" smtClean="0"/>
              <a:t>2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8767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519522"/>
            <a:ext cx="8136904" cy="3564395"/>
          </a:xfrm>
        </p:spPr>
        <p:txBody>
          <a:bodyPr>
            <a:normAutofit/>
          </a:bodyPr>
          <a:lstStyle/>
          <a:p>
            <a:pPr marL="450850" indent="-9525" algn="l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Вывод:</a:t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По итогам реализации двух программ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дополнительного профессионального образования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, различных по направленности, содержанию, структуре и числу модулей, соотношениям аудиторных и внеаудиторных, лекционных и практических занятий, проводимых в том числе в дистанционной форме,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показана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практическая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значимость дуального и бимодального форматов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обучения.</a:t>
            </a: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804248" y="4782182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22</a:t>
            </a:fld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3956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772400" cy="126013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 </a:t>
            </a:r>
            <a:br>
              <a:rPr lang="ru-RU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дополнительного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профессионального образования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работников предприятий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машиностроения </a:t>
            </a:r>
            <a:br>
              <a:rPr lang="ru-RU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форматах дуального и бимодального обучения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291830"/>
            <a:ext cx="7920880" cy="630070"/>
          </a:xfrm>
        </p:spPr>
        <p:txBody>
          <a:bodyPr>
            <a:normAutofit/>
          </a:bodyPr>
          <a:lstStyle/>
          <a:p>
            <a:pPr algn="r"/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>Гусаров Александр Вячеславович, </a:t>
            </a:r>
            <a:endParaRPr lang="en-US" sz="14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r"/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</a:rPr>
              <a:t>начальник отдела электронного образования ФГБОУ ВО «УГАТУ»  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804248" y="4782182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23</a:t>
            </a:fld>
            <a:endParaRPr lang="ru-RU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991813" y="2139702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 smtClean="0">
                <a:solidFill>
                  <a:srgbClr val="009242"/>
                </a:solidFill>
              </a:rPr>
              <a:t>Благодарю за внимание</a:t>
            </a:r>
            <a:endParaRPr lang="ru-RU" sz="4000" i="1" dirty="0">
              <a:solidFill>
                <a:srgbClr val="009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46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772400" cy="2180816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 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дополнительного профессионального образования 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работников предприятий </a:t>
            </a:r>
            <a:b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машиностроения в 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форматах дуального и бимодального обучения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Гусаров Александр Вячеславович, </a:t>
            </a:r>
            <a:endParaRPr lang="en-US" sz="28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l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начальник отдела электронного образования ФГБОУ ВО «УГАТУ»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804248" y="4782182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3</a:t>
            </a:fld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69194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519522"/>
            <a:ext cx="8136904" cy="3564395"/>
          </a:xfrm>
        </p:spPr>
        <p:txBody>
          <a:bodyPr>
            <a:normAutofit/>
          </a:bodyPr>
          <a:lstStyle/>
          <a:p>
            <a:pPr marL="450850" indent="-9525" algn="l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Цель исследования: </a:t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определить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практическую значимость дуального и бимодального форматов обучения при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реализации программ дополнительного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профессионального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образования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для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работников предприятий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машиностроения</a:t>
            </a: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804248" y="4782182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4</a:t>
            </a:fld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91641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2"/>
            <a:ext cx="7772400" cy="3564395"/>
          </a:xfrm>
        </p:spPr>
        <p:txBody>
          <a:bodyPr>
            <a:normAutofit fontScale="90000"/>
          </a:bodyPr>
          <a:lstStyle/>
          <a:p>
            <a:pPr indent="441325" algn="l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С 1 августа по 31 октября 2018 года ФГБОУ ВО «УГАТУ» для работников одного из машиностроительных предприятий г.</a:t>
            </a:r>
            <a:r>
              <a:rPr lang="ru-RU" sz="2000" dirty="0"/>
              <a:t>  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Уфы были реализованы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2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программы повышения квалификации объёмом по 240 часов:</a:t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1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 «Практические 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</a:rPr>
              <a:t>интенсивы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 бережливого производства: энергосбережение и пути повышения 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</a:rPr>
              <a:t>энергоэффективности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, интеллектуализация технологических процессов, управление личной эффективностью персонала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» (далее –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Программа 1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);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2.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«Управление логистическими процессами машиностроительного предприятия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» (далее –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Программа 2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).</a:t>
            </a: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804248" y="4782182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5</a:t>
            </a:fld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20596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2"/>
            <a:ext cx="7772400" cy="3564395"/>
          </a:xfrm>
        </p:spPr>
        <p:txBody>
          <a:bodyPr>
            <a:normAutofit fontScale="90000"/>
          </a:bodyPr>
          <a:lstStyle/>
          <a:p>
            <a:pPr indent="441325"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Целью Программы 1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является обеспечение слушателей системой базовых знаний и практических умений, необходимых для профессиональной деятельности в области реализации практических 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</a:rPr>
              <a:t>интенсивов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 бережливого производства: энергосбережения и путей повышения 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</a:rPr>
              <a:t>энергоэффективности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, интеллектуализации технологических процессов, управления личной эффективностью персонала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04248" y="4769999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6</a:t>
            </a:fld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72359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04248" y="4769999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7</a:t>
            </a:fld>
            <a:endParaRPr lang="ru-RU" sz="18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528941"/>
              </p:ext>
            </p:extLst>
          </p:nvPr>
        </p:nvGraphicFramePr>
        <p:xfrm>
          <a:off x="1043612" y="394148"/>
          <a:ext cx="7200795" cy="383378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099354"/>
                <a:gridCol w="700263"/>
                <a:gridCol w="499282"/>
                <a:gridCol w="499986"/>
                <a:gridCol w="700263"/>
                <a:gridCol w="401963"/>
                <a:gridCol w="700263"/>
                <a:gridCol w="599421"/>
              </a:tblGrid>
              <a:tr h="292102"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endParaRPr lang="ru-RU" sz="900" b="0" i="0" dirty="0" smtClean="0">
                        <a:effectLst/>
                        <a:latin typeface="Times New Roman"/>
                        <a:ea typeface="SimSun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endParaRPr lang="ru-RU" sz="900" b="0" i="0" dirty="0" smtClean="0">
                        <a:effectLst/>
                        <a:latin typeface="Times New Roman"/>
                        <a:ea typeface="SimSun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1400" b="0" i="0" dirty="0" smtClean="0">
                          <a:effectLst/>
                          <a:latin typeface="Times New Roman"/>
                          <a:ea typeface="SimSun"/>
                        </a:rPr>
                        <a:t>Наименование </a:t>
                      </a:r>
                      <a:r>
                        <a:rPr lang="ru-RU" sz="1400" b="0" i="0" dirty="0">
                          <a:effectLst/>
                          <a:latin typeface="Times New Roman"/>
                          <a:ea typeface="SimSun"/>
                        </a:rPr>
                        <a:t>модулей </a:t>
                      </a:r>
                      <a:r>
                        <a:rPr lang="ru-RU" sz="1400" b="0" i="0" dirty="0" smtClean="0">
                          <a:effectLst/>
                          <a:latin typeface="Times New Roman"/>
                          <a:ea typeface="SimSun"/>
                        </a:rPr>
                        <a:t>Программы 1</a:t>
                      </a:r>
                      <a:endParaRPr lang="ru-RU" sz="1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endParaRPr lang="ru-RU" sz="900" b="0" i="0" dirty="0" smtClean="0">
                        <a:effectLst/>
                        <a:latin typeface="Times New Roman"/>
                        <a:ea typeface="SimSun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 smtClean="0">
                          <a:effectLst/>
                          <a:latin typeface="Times New Roman"/>
                          <a:ea typeface="SimSun"/>
                        </a:rPr>
                        <a:t>Общая </a:t>
                      </a:r>
                      <a:r>
                        <a:rPr lang="ru-RU" sz="900" b="0" i="0" dirty="0" err="1" smtClean="0">
                          <a:effectLst/>
                          <a:latin typeface="Times New Roman"/>
                          <a:ea typeface="SimSun"/>
                        </a:rPr>
                        <a:t>трудоем</a:t>
                      </a:r>
                      <a:r>
                        <a:rPr lang="ru-RU" sz="900" b="0" i="0" dirty="0" smtClean="0">
                          <a:effectLst/>
                          <a:latin typeface="Times New Roman"/>
                          <a:ea typeface="SimSun"/>
                        </a:rPr>
                        <a:t>-кость</a:t>
                      </a: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, ч.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По учебному </a:t>
                      </a:r>
                      <a:r>
                        <a:rPr lang="ru-RU" sz="900" b="0" i="0" dirty="0" smtClean="0">
                          <a:effectLst/>
                          <a:latin typeface="Times New Roman"/>
                          <a:ea typeface="SimSun"/>
                        </a:rPr>
                        <a:t>плану 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 smtClean="0">
                          <a:effectLst/>
                          <a:latin typeface="Times New Roman"/>
                          <a:ea typeface="SimSun"/>
                        </a:rPr>
                        <a:t>с </a:t>
                      </a: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использованием дистанционных образовательных технологий, ч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8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Аудиторные занятия, ч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>
                          <a:effectLst/>
                          <a:latin typeface="Times New Roman"/>
                          <a:ea typeface="SimSun"/>
                        </a:rPr>
                        <a:t>Дистанционные занятия, ч</a:t>
                      </a:r>
                      <a:endParaRPr lang="ru-RU" sz="9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60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endParaRPr lang="ru-RU" sz="900" b="0" i="0" dirty="0" smtClean="0">
                        <a:effectLst/>
                        <a:latin typeface="Times New Roman"/>
                        <a:ea typeface="SimSun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 smtClean="0">
                          <a:effectLst/>
                          <a:latin typeface="Times New Roman"/>
                          <a:ea typeface="SimSun"/>
                        </a:rPr>
                        <a:t>Всего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Из них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5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endParaRPr lang="ru-RU" sz="900" b="0" i="0" dirty="0" smtClean="0">
                        <a:effectLst/>
                        <a:latin typeface="Times New Roman"/>
                        <a:ea typeface="SimSun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 smtClean="0">
                          <a:effectLst/>
                          <a:latin typeface="Times New Roman"/>
                          <a:ea typeface="SimSun"/>
                        </a:rPr>
                        <a:t>Всего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>
                          <a:effectLst/>
                          <a:latin typeface="Times New Roman"/>
                          <a:ea typeface="SimSun"/>
                        </a:rPr>
                        <a:t>Из них</a:t>
                      </a:r>
                      <a:endParaRPr lang="ru-RU" sz="9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8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 err="1">
                          <a:effectLst/>
                          <a:latin typeface="Times New Roman"/>
                          <a:ea typeface="SimSun"/>
                        </a:rPr>
                        <a:t>Лк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 smtClean="0">
                          <a:effectLst/>
                          <a:latin typeface="Times New Roman"/>
                          <a:ea typeface="SimSun"/>
                        </a:rPr>
                        <a:t>ПЗ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 err="1">
                          <a:effectLst/>
                          <a:latin typeface="Times New Roman"/>
                          <a:ea typeface="SimSun"/>
                        </a:rPr>
                        <a:t>Лк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 smtClean="0">
                          <a:effectLst/>
                          <a:latin typeface="Times New Roman"/>
                          <a:ea typeface="SimSun"/>
                        </a:rPr>
                        <a:t>ПЗ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832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baseline="0" dirty="0">
                          <a:effectLst/>
                          <a:latin typeface="Times New Roman"/>
                          <a:ea typeface="Times New Roman"/>
                        </a:rPr>
                        <a:t>Модуль 1. Система бережливого производства как инструмент повышения эффективности производственных процессов</a:t>
                      </a: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</a:rPr>
                        <a:t>36</a:t>
                      </a: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18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6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>
                          <a:effectLst/>
                          <a:latin typeface="Times New Roman"/>
                          <a:ea typeface="SimSun"/>
                        </a:rPr>
                        <a:t>12</a:t>
                      </a:r>
                      <a:endParaRPr lang="ru-RU" sz="9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18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>
                          <a:effectLst/>
                          <a:latin typeface="Times New Roman"/>
                          <a:ea typeface="SimSun"/>
                        </a:rPr>
                        <a:t>8</a:t>
                      </a:r>
                      <a:endParaRPr lang="ru-RU" sz="9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>
                          <a:effectLst/>
                          <a:latin typeface="Times New Roman"/>
                          <a:ea typeface="SimSun"/>
                        </a:rPr>
                        <a:t>10</a:t>
                      </a:r>
                      <a:endParaRPr lang="ru-RU" sz="9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261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baseline="0" dirty="0">
                          <a:effectLst/>
                          <a:latin typeface="Times New Roman"/>
                          <a:ea typeface="Times New Roman"/>
                        </a:rPr>
                        <a:t>Модуль 2. Профессионализм и мотивация персонала: принципы и технологии развития</a:t>
                      </a: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</a:rPr>
                        <a:t>36</a:t>
                      </a: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18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8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10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18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>
                          <a:effectLst/>
                          <a:latin typeface="Times New Roman"/>
                          <a:ea typeface="SimSun"/>
                        </a:rPr>
                        <a:t>6</a:t>
                      </a:r>
                      <a:endParaRPr lang="ru-RU" sz="9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>
                          <a:effectLst/>
                          <a:latin typeface="Times New Roman"/>
                          <a:ea typeface="SimSun"/>
                        </a:rPr>
                        <a:t>12</a:t>
                      </a:r>
                      <a:endParaRPr lang="ru-RU" sz="9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11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1125" algn="l"/>
                        </a:tabLst>
                      </a:pPr>
                      <a:r>
                        <a:rPr lang="ru-RU" sz="900" b="0" i="0" baseline="0" dirty="0">
                          <a:effectLst/>
                          <a:latin typeface="Times New Roman"/>
                          <a:ea typeface="SimSun"/>
                        </a:rPr>
                        <a:t>Модуль </a:t>
                      </a:r>
                      <a:r>
                        <a:rPr lang="ru-RU" sz="900" b="0" i="0" baseline="0" dirty="0" smtClean="0">
                          <a:effectLst/>
                          <a:latin typeface="Times New Roman"/>
                          <a:ea typeface="SimSun"/>
                        </a:rPr>
                        <a:t>3</a:t>
                      </a:r>
                      <a:r>
                        <a:rPr lang="en-US" sz="900" b="0" i="0" baseline="0" dirty="0" smtClean="0">
                          <a:effectLst/>
                          <a:latin typeface="Times New Roman"/>
                          <a:ea typeface="SimSun"/>
                        </a:rPr>
                        <a:t>.</a:t>
                      </a:r>
                      <a:r>
                        <a:rPr lang="ru-RU" sz="900" b="0" i="0" baseline="0" dirty="0" smtClean="0">
                          <a:effectLst/>
                          <a:latin typeface="Times New Roman"/>
                          <a:ea typeface="SimSun"/>
                        </a:rPr>
                        <a:t> </a:t>
                      </a:r>
                      <a:r>
                        <a:rPr lang="ru-RU" sz="900" b="0" i="0" baseline="0" dirty="0">
                          <a:effectLst/>
                          <a:latin typeface="Times New Roman"/>
                          <a:ea typeface="SimSun"/>
                        </a:rPr>
                        <a:t>Методы и средства повышения </a:t>
                      </a:r>
                      <a:r>
                        <a:rPr lang="ru-RU" sz="900" b="0" i="0" baseline="0" dirty="0" err="1">
                          <a:effectLst/>
                          <a:latin typeface="Times New Roman"/>
                          <a:ea typeface="SimSun"/>
                        </a:rPr>
                        <a:t>энергоэффективности</a:t>
                      </a:r>
                      <a:r>
                        <a:rPr lang="ru-RU" sz="900" b="0" i="0" baseline="0" dirty="0">
                          <a:effectLst/>
                          <a:latin typeface="Times New Roman"/>
                          <a:ea typeface="SimSun"/>
                        </a:rPr>
                        <a:t> электрооборудования и качества электроснабжения предприятий в условиях бережливого производства</a:t>
                      </a:r>
                      <a:endParaRPr lang="ru-RU" sz="900" b="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</a:rPr>
                        <a:t>40</a:t>
                      </a: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20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8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12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20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>
                          <a:effectLst/>
                          <a:latin typeface="Times New Roman"/>
                          <a:ea typeface="SimSun"/>
                        </a:rPr>
                        <a:t>8</a:t>
                      </a:r>
                      <a:endParaRPr lang="ru-RU" sz="9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>
                          <a:effectLst/>
                          <a:latin typeface="Times New Roman"/>
                          <a:ea typeface="SimSun"/>
                        </a:rPr>
                        <a:t>12</a:t>
                      </a:r>
                      <a:endParaRPr lang="ru-RU" sz="9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153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1125" algn="l"/>
                        </a:tabLst>
                      </a:pPr>
                      <a:r>
                        <a:rPr lang="ru-RU" sz="900" b="0" baseline="0" dirty="0" smtClean="0">
                          <a:effectLst/>
                          <a:latin typeface="Times New Roman"/>
                          <a:ea typeface="Times New Roman"/>
                        </a:rPr>
                        <a:t>Модуль 4. Основы эксплуатации электрических машин в рамках повышения </a:t>
                      </a:r>
                      <a:r>
                        <a:rPr lang="ru-RU" sz="900" b="0" baseline="0" dirty="0" err="1" smtClean="0">
                          <a:effectLst/>
                          <a:latin typeface="Times New Roman"/>
                          <a:ea typeface="Times New Roman"/>
                        </a:rPr>
                        <a:t>энергоэффективности</a:t>
                      </a:r>
                      <a:r>
                        <a:rPr lang="ru-RU" sz="900" b="0" baseline="0" dirty="0" smtClean="0">
                          <a:effectLst/>
                          <a:latin typeface="Times New Roman"/>
                          <a:ea typeface="Times New Roman"/>
                        </a:rPr>
                        <a:t> бережливого производства</a:t>
                      </a:r>
                      <a:endParaRPr lang="ru-RU" sz="900" b="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</a:rPr>
                        <a:t>44</a:t>
                      </a: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22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14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>
                          <a:effectLst/>
                          <a:latin typeface="Times New Roman"/>
                          <a:ea typeface="SimSun"/>
                        </a:rPr>
                        <a:t>8</a:t>
                      </a:r>
                      <a:endParaRPr lang="ru-RU" sz="9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22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4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>
                          <a:effectLst/>
                          <a:latin typeface="Times New Roman"/>
                          <a:ea typeface="SimSun"/>
                        </a:rPr>
                        <a:t>18</a:t>
                      </a:r>
                      <a:endParaRPr lang="ru-RU" sz="9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0705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11125" algn="l"/>
                        </a:tabLst>
                      </a:pPr>
                      <a:r>
                        <a:rPr lang="ru-RU" sz="900" b="0" i="0" baseline="0" dirty="0">
                          <a:effectLst/>
                          <a:latin typeface="Times New Roman"/>
                          <a:ea typeface="SimSun"/>
                        </a:rPr>
                        <a:t>Модуль 5. </a:t>
                      </a:r>
                      <a:r>
                        <a:rPr lang="ru-RU" sz="900" b="0" baseline="0" dirty="0">
                          <a:effectLst/>
                          <a:latin typeface="Times New Roman"/>
                          <a:ea typeface="Times New Roman"/>
                        </a:rPr>
                        <a:t>Применение интеллектуальных информационно-измерительных систем и инфокоммуникационных технологий в автоматизированных системах управления технологическими процессами при организации бережливого производства</a:t>
                      </a: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</a:rPr>
                        <a:t>48</a:t>
                      </a: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en-US" sz="900" b="0" i="0" dirty="0">
                          <a:effectLst/>
                          <a:latin typeface="Times New Roman"/>
                          <a:ea typeface="SimSun"/>
                        </a:rPr>
                        <a:t>26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en-US" sz="900" b="0" i="0" dirty="0">
                          <a:effectLst/>
                          <a:latin typeface="Times New Roman"/>
                          <a:ea typeface="SimSun"/>
                        </a:rPr>
                        <a:t>14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en-US" sz="900" b="0" i="0" dirty="0">
                          <a:effectLst/>
                          <a:latin typeface="Times New Roman"/>
                          <a:ea typeface="SimSun"/>
                        </a:rPr>
                        <a:t>12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en-US" sz="900" b="0" i="0" dirty="0">
                          <a:effectLst/>
                          <a:latin typeface="Times New Roman"/>
                          <a:ea typeface="SimSun"/>
                        </a:rPr>
                        <a:t>22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en-US" sz="900" b="0" i="0" dirty="0">
                          <a:effectLst/>
                          <a:latin typeface="Times New Roman"/>
                          <a:ea typeface="SimSun"/>
                        </a:rPr>
                        <a:t>10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en-US" sz="900" b="0" i="0">
                          <a:effectLst/>
                          <a:latin typeface="Times New Roman"/>
                          <a:ea typeface="SimSun"/>
                        </a:rPr>
                        <a:t>12</a:t>
                      </a:r>
                      <a:endParaRPr lang="ru-RU" sz="9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840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</a:rPr>
                        <a:t>Итоговая аттестация (итоговая аттестационная работа)</a:t>
                      </a: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</a:rPr>
                        <a:t>36</a:t>
                      </a: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i="0" dirty="0">
                          <a:effectLst/>
                          <a:latin typeface="Times New Roman"/>
                          <a:ea typeface="SimSu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dirty="0">
                          <a:effectLst/>
                          <a:latin typeface="Times New Roman"/>
                          <a:ea typeface="SimSu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900" b="0" dirty="0">
                          <a:effectLst/>
                          <a:latin typeface="Times New Roman"/>
                          <a:ea typeface="SimSu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051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</a:rPr>
                        <a:t>ИТОГО</a:t>
                      </a: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</a:rPr>
                        <a:t>240</a:t>
                      </a: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600" b="0" i="0">
                          <a:effectLst/>
                          <a:latin typeface="Times New Roman"/>
                          <a:ea typeface="SimSun"/>
                        </a:rPr>
                        <a:t> </a:t>
                      </a:r>
                      <a:endParaRPr lang="ru-RU" sz="8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600" b="0" i="0">
                          <a:effectLst/>
                          <a:latin typeface="Times New Roman"/>
                          <a:ea typeface="SimSun"/>
                        </a:rPr>
                        <a:t> </a:t>
                      </a:r>
                      <a:endParaRPr lang="ru-RU" sz="8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600" b="0" i="0" dirty="0">
                          <a:effectLst/>
                          <a:latin typeface="Times New Roman"/>
                          <a:ea typeface="SimSun"/>
                        </a:rPr>
                        <a:t> </a:t>
                      </a:r>
                      <a:endParaRPr lang="ru-RU" sz="8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600" b="0" i="0" dirty="0">
                          <a:effectLst/>
                          <a:latin typeface="Times New Roman"/>
                          <a:ea typeface="SimSun"/>
                        </a:rPr>
                        <a:t> </a:t>
                      </a:r>
                      <a:endParaRPr lang="ru-RU" sz="8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600" b="0" i="0" dirty="0">
                          <a:effectLst/>
                          <a:latin typeface="Times New Roman"/>
                          <a:ea typeface="SimSun"/>
                        </a:rPr>
                        <a:t> </a:t>
                      </a:r>
                      <a:endParaRPr lang="ru-RU" sz="8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96570" algn="l"/>
                          <a:tab pos="2066290" algn="l"/>
                        </a:tabLst>
                      </a:pPr>
                      <a:r>
                        <a:rPr lang="ru-RU" sz="600" b="0" i="0" dirty="0">
                          <a:effectLst/>
                          <a:latin typeface="Times New Roman"/>
                          <a:ea typeface="SimSun"/>
                        </a:rPr>
                        <a:t> </a:t>
                      </a:r>
                      <a:endParaRPr lang="ru-RU" sz="8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351" marR="443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120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2"/>
            <a:ext cx="7772400" cy="3564395"/>
          </a:xfrm>
        </p:spPr>
        <p:txBody>
          <a:bodyPr>
            <a:normAutofit/>
          </a:bodyPr>
          <a:lstStyle/>
          <a:p>
            <a:pPr indent="441325"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04248" y="4769999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8</a:t>
            </a:fld>
            <a:endParaRPr lang="ru-RU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6012159" y="411510"/>
            <a:ext cx="292532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err="1" smtClean="0"/>
              <a:t>Дуальность</a:t>
            </a:r>
            <a:r>
              <a:rPr lang="ru-RU" dirty="0" smtClean="0"/>
              <a:t> обеих реализованных программ состоит в том, что очная форма обучения слушателей производилась в </a:t>
            </a:r>
            <a:r>
              <a:rPr lang="ru-RU" dirty="0"/>
              <a:t>стенах </a:t>
            </a:r>
            <a:r>
              <a:rPr lang="ru-RU" dirty="0" smtClean="0"/>
              <a:t>предприятия один полный </a:t>
            </a:r>
            <a:r>
              <a:rPr lang="ru-RU" dirty="0"/>
              <a:t>рабочий </a:t>
            </a:r>
            <a:r>
              <a:rPr lang="ru-RU" dirty="0" smtClean="0"/>
              <a:t>день в неделю как по теоретической и практической частям подготовки.</a:t>
            </a:r>
            <a:endParaRPr lang="ru-RU" dirty="0"/>
          </a:p>
        </p:txBody>
      </p:sp>
      <p:sp>
        <p:nvSpPr>
          <p:cNvPr id="10" name="TextBox 1"/>
          <p:cNvSpPr txBox="1"/>
          <p:nvPr/>
        </p:nvSpPr>
        <p:spPr>
          <a:xfrm>
            <a:off x="755576" y="411510"/>
            <a:ext cx="4156491" cy="448044"/>
          </a:xfrm>
          <a:prstGeom prst="rect">
            <a:avLst/>
          </a:prstGeom>
          <a:solidFill>
            <a:schemeClr val="bg1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/>
              <a:t>Программа 1. </a:t>
            </a:r>
          </a:p>
          <a:p>
            <a:pPr algn="ctr"/>
            <a:r>
              <a:rPr lang="ru-RU" sz="1400" dirty="0" smtClean="0"/>
              <a:t>Трудоемкость лекционных занятий</a:t>
            </a:r>
            <a:endParaRPr lang="ru-RU" sz="1400" dirty="0"/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5677073"/>
              </p:ext>
            </p:extLst>
          </p:nvPr>
        </p:nvGraphicFramePr>
        <p:xfrm>
          <a:off x="395536" y="859554"/>
          <a:ext cx="5438775" cy="336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2825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2"/>
            <a:ext cx="7772400" cy="3564395"/>
          </a:xfrm>
        </p:spPr>
        <p:txBody>
          <a:bodyPr>
            <a:normAutofit/>
          </a:bodyPr>
          <a:lstStyle/>
          <a:p>
            <a:pPr indent="441325"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04248" y="4769999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800" smtClean="0"/>
              <a:t>9</a:t>
            </a:fld>
            <a:endParaRPr lang="ru-RU"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6012159" y="411510"/>
            <a:ext cx="292532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err="1" smtClean="0"/>
              <a:t>Дуальность</a:t>
            </a:r>
            <a:r>
              <a:rPr lang="ru-RU" dirty="0" smtClean="0"/>
              <a:t> обеих реализованных программ выражена также и в том, что подготовка итоговых аттестационных работ производилась в виде проекта, предназначенного для решения на своём рабочем месте текущих задач предприятия.</a:t>
            </a:r>
          </a:p>
          <a:p>
            <a:pPr algn="just"/>
            <a:r>
              <a:rPr lang="ru-RU" dirty="0" smtClean="0"/>
              <a:t>Трудоемкость проекта 36 ч.</a:t>
            </a:r>
            <a:endParaRPr lang="ru-RU" dirty="0"/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7133846"/>
              </p:ext>
            </p:extLst>
          </p:nvPr>
        </p:nvGraphicFramePr>
        <p:xfrm>
          <a:off x="467544" y="699542"/>
          <a:ext cx="5400676" cy="3456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1"/>
          <p:cNvSpPr txBox="1"/>
          <p:nvPr/>
        </p:nvSpPr>
        <p:spPr>
          <a:xfrm>
            <a:off x="755576" y="339502"/>
            <a:ext cx="4156491" cy="448044"/>
          </a:xfrm>
          <a:prstGeom prst="rect">
            <a:avLst/>
          </a:prstGeom>
          <a:solidFill>
            <a:schemeClr val="bg1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 smtClean="0"/>
              <a:t>Программа 1. </a:t>
            </a:r>
          </a:p>
          <a:p>
            <a:pPr algn="ctr"/>
            <a:r>
              <a:rPr lang="ru-RU" sz="1400" dirty="0" smtClean="0"/>
              <a:t>Трудоемкость практических занятий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89069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МСО_7-10_ноября_20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УМСО_7-10_ноября_2018</Template>
  <TotalTime>780</TotalTime>
  <Words>1033</Words>
  <Application>Microsoft Office PowerPoint</Application>
  <PresentationFormat>Экран (16:9)</PresentationFormat>
  <Paragraphs>296</Paragraphs>
  <Slides>23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SimSun</vt:lpstr>
      <vt:lpstr>Arial</vt:lpstr>
      <vt:lpstr>Calibri</vt:lpstr>
      <vt:lpstr>Times New Roman</vt:lpstr>
      <vt:lpstr>УМСО_7-10_ноября_2018</vt:lpstr>
      <vt:lpstr>Презентация PowerPoint</vt:lpstr>
      <vt:lpstr>ПАНЕЛЬНАЯ ДИСКУССИЯ «Новая роль преподавателя  в онлайн-обучения» </vt:lpstr>
      <vt:lpstr>Реализация программ дополнительного профессионального образования  для работников предприятий  машиностроения в форматах дуального и бимодального обучения</vt:lpstr>
      <vt:lpstr>Цель исследования:  определить практическую значимость дуального и бимодального форматов обучения при реализации программ дополнительного профессионального образования для работников предприятий машиностроения</vt:lpstr>
      <vt:lpstr>С 1 августа по 31 октября 2018 года ФГБОУ ВО «УГАТУ» для работников одного из машиностроительных предприятий г.   Уфы были реализованы 2 программы повышения квалификации объёмом по 240 часов: 1. «Практические интенсивы бережливого производства: энергосбережение и пути повышения энергоэффективности, интеллектуализация технологических процессов, управление личной эффективностью персонала» (далее – Программа 1); 2. «Управление логистическими процессами машиностроительного предприятия» (далее – Программа 2).</vt:lpstr>
      <vt:lpstr>Целью Программы 1 является обеспечение слушателей системой базовых знаний и практических умений, необходимых для профессиональной деятельности в области реализации практических интенсивов бережливого производства: энергосбережения и путей повышения энергоэффективности, интеллектуализации технологических процессов, управления личной эффективностью персонала. </vt:lpstr>
      <vt:lpstr>Презентация PowerPoint</vt:lpstr>
      <vt:lpstr> </vt:lpstr>
      <vt:lpstr> </vt:lpstr>
      <vt:lpstr> </vt:lpstr>
      <vt:lpstr> </vt:lpstr>
      <vt:lpstr> </vt:lpstr>
      <vt:lpstr> </vt:lpstr>
      <vt:lpstr> </vt:lpstr>
      <vt:lpstr> </vt:lpstr>
      <vt:lpstr>Целью Программы 2 является формирование у слушателей понимания логистического подхода к организации производства, а также освоение современных управленческих техник и инструментов решения актуальных задач производственной логистики, обеспечивающих повышение эффективности производства.</vt:lpstr>
      <vt:lpstr> </vt:lpstr>
      <vt:lpstr> </vt:lpstr>
      <vt:lpstr> </vt:lpstr>
      <vt:lpstr>Результаты защит итоговых аттестационных работ</vt:lpstr>
      <vt:lpstr>Результаты защит итоговых аттестационных работ</vt:lpstr>
      <vt:lpstr>Вывод: По итогам реализации двух программ дополнительного профессионального образования, различных по направленности, содержанию, структуре и числу модулей, соотношениям аудиторных и внеаудиторных, лекционных и практических занятий, проводимых в том числе в дистанционной форме, показана практическая значимость дуального и бимодального форматов обучения.</vt:lpstr>
      <vt:lpstr>Реализация программ  дополнительного профессионального образования  для работников предприятий машиностроения  в форматах дуального и бимодального обучения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Искужина Наркас Шафкатовна</dc:creator>
  <cp:lastModifiedBy>User</cp:lastModifiedBy>
  <cp:revision>48</cp:revision>
  <dcterms:created xsi:type="dcterms:W3CDTF">2018-11-02T10:29:20Z</dcterms:created>
  <dcterms:modified xsi:type="dcterms:W3CDTF">2018-11-06T12:31:56Z</dcterms:modified>
</cp:coreProperties>
</file>