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9" r:id="rId2"/>
    <p:sldId id="260" r:id="rId3"/>
    <p:sldId id="266" r:id="rId4"/>
    <p:sldId id="267" r:id="rId5"/>
    <p:sldId id="269" r:id="rId6"/>
    <p:sldId id="270" r:id="rId7"/>
    <p:sldId id="271" r:id="rId8"/>
    <p:sldId id="268" r:id="rId9"/>
    <p:sldId id="272" r:id="rId10"/>
    <p:sldId id="273" r:id="rId11"/>
    <p:sldId id="274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3308"/>
    <a:srgbClr val="009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690" y="2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08C01-3C14-4402-933F-222266A8CFFC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0751B-6243-4007-B82F-74505D1561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244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hyperlink" Target="https://drive.google.com/file/d/1okd534IO0J-dZcptpisop6npfPu4aQFZ/view?usp=shari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5" name="TextBox 4"/>
          <p:cNvSpPr txBox="1"/>
          <p:nvPr/>
        </p:nvSpPr>
        <p:spPr>
          <a:xfrm rot="20883767">
            <a:off x="4110728" y="3561852"/>
            <a:ext cx="49542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UFA INTERNATIONAL EDUCATION FAIR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7" y="4307722"/>
            <a:ext cx="30485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www.mmco-expo.ru</a:t>
            </a:r>
          </a:p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www.education.bashkortostan.ru</a:t>
            </a:r>
          </a:p>
          <a:p>
            <a:r>
              <a:rPr lang="en-US" sz="1600" b="1" dirty="0">
                <a:solidFill>
                  <a:schemeClr val="accent4">
                    <a:lumMod val="75000"/>
                  </a:schemeClr>
                </a:solidFill>
              </a:rPr>
              <a:t>www. </a:t>
            </a:r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bvkexpo.ru</a:t>
            </a:r>
            <a:endParaRPr lang="ru-RU" sz="16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/>
          <p:cNvSpPr txBox="1"/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0" y="4314939"/>
            <a:ext cx="9144000" cy="852056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243840" y="188595"/>
            <a:ext cx="8655685" cy="36893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en-US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#</a:t>
            </a:r>
            <a:r>
              <a:rPr lang="ru-RU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Результаты 2018</a:t>
            </a: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51765" y="914400"/>
            <a:ext cx="3674110" cy="3138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Разработана учебная программа подготовки бакалавров и магистров</a:t>
            </a:r>
          </a:p>
          <a:p>
            <a:endParaRPr lang="ru-RU" alt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Начато формирование и укомплектование лаборатории </a:t>
            </a:r>
            <a:r>
              <a:rPr lang="en-US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VR/AR </a:t>
            </a:r>
            <a:r>
              <a:rPr lang="ru-RU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СФ БашГУ</a:t>
            </a:r>
          </a:p>
          <a:p>
            <a:endParaRPr lang="ru-RU" alt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Набрано 30 студентов на контрактную форму обучения, со стоимостью 120 тыс. руб. в год</a:t>
            </a: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5415280" y="142875"/>
            <a:ext cx="1818005" cy="460375"/>
          </a:xfrm>
          <a:prstGeom prst="rect">
            <a:avLst/>
          </a:prstGeom>
          <a:noFill/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en-US" sz="2400" b="1">
                <a:ln/>
                <a:solidFill>
                  <a:schemeClr val="bg2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www.gdvr.ru</a:t>
            </a:r>
          </a:p>
        </p:txBody>
      </p:sp>
      <p:pic>
        <p:nvPicPr>
          <p:cNvPr id="7" name="Изображение 6" descr="Fdg5aOQ6r1I"/>
          <p:cNvPicPr>
            <a:picLocks noChangeAspect="1"/>
          </p:cNvPicPr>
          <p:nvPr/>
        </p:nvPicPr>
        <p:blipFill>
          <a:blip r:embed="rId4"/>
          <a:srcRect l="21448" t="16117" r="23494" b="17852"/>
          <a:stretch>
            <a:fillRect/>
          </a:stretch>
        </p:blipFill>
        <p:spPr>
          <a:xfrm>
            <a:off x="3588385" y="842645"/>
            <a:ext cx="5412105" cy="36518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/>
          <p:cNvSpPr txBox="1"/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0" y="4314939"/>
            <a:ext cx="9144000" cy="852056"/>
          </a:xfrm>
          <a:prstGeom prst="rect">
            <a:avLst/>
          </a:prstGeom>
        </p:spPr>
      </p:pic>
      <p:sp>
        <p:nvSpPr>
          <p:cNvPr id="6" name="Текстовое поле 5"/>
          <p:cNvSpPr txBox="1"/>
          <p:nvPr/>
        </p:nvSpPr>
        <p:spPr>
          <a:xfrm>
            <a:off x="112395" y="1243965"/>
            <a:ext cx="8920480" cy="58356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ru-RU" sz="3200" b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Спасибо за внимание!</a:t>
            </a: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3663315" y="2022475"/>
            <a:ext cx="1818005" cy="460375"/>
          </a:xfrm>
          <a:prstGeom prst="rect">
            <a:avLst/>
          </a:prstGeom>
          <a:noFill/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en-US" sz="2400" b="1">
                <a:ln/>
                <a:solidFill>
                  <a:srgbClr val="F43308"/>
                </a:solidFill>
                <a:effectLst/>
              </a:rPr>
              <a:t>www.gdvr.ru</a:t>
            </a:r>
          </a:p>
        </p:txBody>
      </p:sp>
      <p:pic>
        <p:nvPicPr>
          <p:cNvPr id="3" name="Изображение 2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7005" y="2677160"/>
            <a:ext cx="1191260" cy="11861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111810"/>
            <a:ext cx="7920880" cy="810090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Спикер: Дмитриев Владислав Леонидович</a:t>
            </a:r>
          </a:p>
          <a:p>
            <a:pPr algn="l"/>
            <a:endParaRPr lang="ru-RU" sz="2400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/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470535" y="1157605"/>
            <a:ext cx="8123555" cy="1313180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</a:bodyPr>
          <a:lstStyle/>
          <a:p>
            <a:r>
              <a:rPr lang="ru-RU" altLang="en-US" sz="3200" b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Реализация программы бакалавриата по виртуальной и дополненной реальности (VR/AR) в Стерлитамакском филиале БашГУ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0" y="4363199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/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99" name="Shape 99"/>
          <p:cNvSpPr/>
          <p:nvPr/>
        </p:nvSpPr>
        <p:spPr>
          <a:xfrm>
            <a:off x="221674" y="200303"/>
            <a:ext cx="6137216" cy="430530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en-US" sz="28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#</a:t>
            </a:r>
            <a:r>
              <a:rPr lang="ru-RU" sz="28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Вызовы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57505" y="688340"/>
            <a:ext cx="8408670" cy="47078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r>
              <a:rPr lang="ru-RU" sz="1400" dirty="0" smtClean="0">
                <a:latin typeface="Trebuchet MS" panose="020B0603020202020204" charset="0"/>
                <a:cs typeface="Times New Roman" panose="02020603050405020304" pitchFamily="18" charset="0"/>
              </a:rPr>
              <a:t>Сложно переоценить вызовы, которые стоят перед нашей страной и миром в настоящее время: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400" dirty="0" smtClean="0">
              <a:latin typeface="Trebuchet MS" panose="020B0603020202020204" charset="0"/>
              <a:cs typeface="Times New Roman" panose="02020603050405020304" pitchFamily="18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r>
              <a:rPr lang="ru-RU" sz="1400" dirty="0" smtClean="0">
                <a:latin typeface="Trebuchet MS" panose="020B0603020202020204" charset="0"/>
                <a:cs typeface="Times New Roman" panose="02020603050405020304" pitchFamily="18" charset="0"/>
              </a:rPr>
              <a:t>-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charset="0"/>
                <a:cs typeface="Times New Roman" panose="02020603050405020304" pitchFamily="18" charset="0"/>
              </a:rPr>
              <a:t>Растущая сложность используемых технологий</a:t>
            </a:r>
            <a:r>
              <a:rPr lang="ru-RU" sz="1400" dirty="0" smtClean="0">
                <a:latin typeface="Trebuchet MS" panose="020B0603020202020204" charset="0"/>
                <a:cs typeface="Times New Roman" panose="02020603050405020304" pitchFamily="18" charset="0"/>
              </a:rPr>
              <a:t> в промышленности и в быту;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200" dirty="0" smtClean="0">
              <a:latin typeface="Trebuchet MS" panose="020B0603020202020204" charset="0"/>
              <a:cs typeface="Times New Roman" panose="02020603050405020304" pitchFamily="18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r>
              <a:rPr lang="ru-RU" sz="1400" dirty="0" smtClean="0">
                <a:latin typeface="Trebuchet MS" panose="020B0603020202020204" charset="0"/>
                <a:cs typeface="Times New Roman" panose="02020603050405020304" pitchFamily="18" charset="0"/>
              </a:rPr>
              <a:t>- Мы вынуждены потреблять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charset="0"/>
                <a:cs typeface="Times New Roman" panose="02020603050405020304" pitchFamily="18" charset="0"/>
              </a:rPr>
              <a:t>невероятное количество информации</a:t>
            </a:r>
            <a:r>
              <a:rPr lang="ru-RU" sz="1400" dirty="0" smtClean="0">
                <a:latin typeface="Trebuchet MS" panose="020B0603020202020204" charset="0"/>
                <a:cs typeface="Times New Roman" panose="02020603050405020304" pitchFamily="18" charset="0"/>
              </a:rPr>
              <a:t>, что создает мощный импульс для развития цифровых образовательных технологий;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200" dirty="0" smtClean="0">
              <a:latin typeface="Trebuchet MS" panose="020B0603020202020204" charset="0"/>
              <a:cs typeface="Times New Roman" panose="02020603050405020304" pitchFamily="18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r>
              <a:rPr lang="ru-RU" sz="1400" dirty="0" smtClean="0">
                <a:latin typeface="Trebuchet MS" panose="020B0603020202020204" charset="0"/>
                <a:cs typeface="Times New Roman" panose="02020603050405020304" pitchFamily="18" charset="0"/>
              </a:rPr>
              <a:t>-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charset="0"/>
                <a:cs typeface="Times New Roman" panose="02020603050405020304" pitchFamily="18" charset="0"/>
              </a:rPr>
              <a:t>Повсеместная автоматизация</a:t>
            </a:r>
            <a:r>
              <a:rPr lang="ru-RU" sz="1400" dirty="0" smtClean="0">
                <a:latin typeface="Trebuchet MS" panose="020B0603020202020204" charset="0"/>
                <a:cs typeface="Times New Roman" panose="02020603050405020304" pitchFamily="18" charset="0"/>
              </a:rPr>
              <a:t> приводит к усложнению образовательных и сервисных процессов на рынках цифровой экономики;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200" dirty="0" smtClean="0">
              <a:latin typeface="Trebuchet MS" panose="020B0603020202020204" charset="0"/>
              <a:cs typeface="Times New Roman" panose="02020603050405020304" pitchFamily="18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r>
              <a:rPr lang="ru-RU" sz="1400" dirty="0" smtClean="0">
                <a:latin typeface="Trebuchet MS" panose="020B0603020202020204" charset="0"/>
                <a:cs typeface="Times New Roman" panose="02020603050405020304" pitchFamily="18" charset="0"/>
              </a:rPr>
              <a:t>- Ежедневный рост информационных потоков требует от человека формирование новых компетенций -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charset="0"/>
                <a:cs typeface="Times New Roman" panose="02020603050405020304" pitchFamily="18" charset="0"/>
              </a:rPr>
              <a:t>скорость восприятия информации, скорость мышления и скорость принятия решений</a:t>
            </a:r>
            <a:r>
              <a:rPr lang="ru-RU" sz="1400" dirty="0" smtClean="0">
                <a:latin typeface="Trebuchet MS" panose="020B0603020202020204" charset="0"/>
                <a:cs typeface="Times New Roman" panose="02020603050405020304" pitchFamily="18" charset="0"/>
              </a:rPr>
              <a:t>;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200" dirty="0" smtClean="0">
              <a:latin typeface="Trebuchet MS" panose="020B0603020202020204" charset="0"/>
              <a:cs typeface="Times New Roman" panose="02020603050405020304" pitchFamily="18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r>
              <a:rPr lang="ru-RU" sz="1400" dirty="0" smtClean="0">
                <a:latin typeface="Trebuchet MS" panose="020B0603020202020204" charset="0"/>
                <a:cs typeface="Times New Roman" panose="02020603050405020304" pitchFamily="18" charset="0"/>
              </a:rPr>
              <a:t>-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charset="0"/>
                <a:cs typeface="Times New Roman" panose="02020603050405020304" pitchFamily="18" charset="0"/>
              </a:rPr>
              <a:t>Геймификация</a:t>
            </a:r>
            <a:r>
              <a:rPr lang="ru-RU" sz="1400" dirty="0" smtClean="0">
                <a:latin typeface="Trebuchet MS" panose="020B0603020202020204" charset="0"/>
                <a:cs typeface="Times New Roman" panose="02020603050405020304" pitchFamily="18" charset="0"/>
              </a:rPr>
              <a:t> - использование игровых механик в неигровых процессах - 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r>
              <a:rPr lang="ru-RU" sz="1400" dirty="0" smtClean="0">
                <a:latin typeface="Trebuchet MS" panose="020B0603020202020204" charset="0"/>
                <a:cs typeface="Times New Roman" panose="02020603050405020304" pitchFamily="18" charset="0"/>
              </a:rPr>
              <a:t>одна из самых эффективных и перспективных направлений формирования новых компетенций человека будущего.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400" dirty="0" smtClean="0">
              <a:latin typeface="Trebuchet MS" panose="020B0603020202020204" charset="0"/>
              <a:cs typeface="Times New Roman" panose="02020603050405020304" pitchFamily="18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r>
              <a:rPr lang="ru-RU" sz="1400" dirty="0" smtClean="0">
                <a:latin typeface="Trebuchet MS" panose="020B0603020202020204" charset="0"/>
                <a:cs typeface="Times New Roman" panose="02020603050405020304" pitchFamily="18" charset="0"/>
              </a:rPr>
              <a:t>   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/>
          <p:cNvSpPr txBox="1"/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0" y="4314939"/>
            <a:ext cx="9144000" cy="852056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221615" y="200025"/>
            <a:ext cx="8237220" cy="430530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en-US" sz="28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#</a:t>
            </a:r>
            <a:r>
              <a:rPr lang="ru-RU" sz="28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Трудности современной системы образования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59385" y="1166495"/>
            <a:ext cx="3584575" cy="32918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r>
              <a:rPr lang="ru-RU" sz="1600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lt"/>
              </a:rPr>
              <a:t>Бесполезные и устаревшие образовательные программы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600" dirty="0" smtClean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lt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r>
              <a:rPr lang="ru-RU" sz="1600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lt"/>
              </a:rPr>
              <a:t>Отсутствие практического опыта у преподавателей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600" dirty="0" smtClean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lt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r>
              <a:rPr lang="ru-RU" sz="1600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lt"/>
              </a:rPr>
              <a:t>Отсутствие культуры и желания донести до ученика знания с любовью, уважением и терпением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r>
              <a:rPr lang="ru-RU" sz="1600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lt"/>
              </a:rPr>
              <a:t>   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600" dirty="0" smtClean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lt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600" dirty="0" smtClean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lt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600" dirty="0" smtClean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lt"/>
            </a:endParaRPr>
          </a:p>
        </p:txBody>
      </p:sp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3960" y="942340"/>
            <a:ext cx="5133340" cy="31661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/>
          <p:cNvSpPr txBox="1"/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0" y="4314939"/>
            <a:ext cx="9144000" cy="852056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221615" y="200025"/>
            <a:ext cx="8655685" cy="36893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en-US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#</a:t>
            </a:r>
            <a:r>
              <a:rPr lang="ru-RU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Вы видели, как дети разрабатывают компьютерные игры?</a:t>
            </a: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151765" y="906780"/>
            <a:ext cx="4511675" cy="286131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ru-RU" altLang="en-US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Стоит начать разработку "игры своей мечты", как мы видим максимально увлеченного человека, осваивающего технологии с предельным упорством! </a:t>
            </a:r>
          </a:p>
          <a:p>
            <a:r>
              <a:rPr lang="ru-RU" altLang="en-US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 вот уже вчерашний геймер, который был в глазах родителей потерянным для общества, сегодня осваивает Unity, C#, Blender, Maya, Solidity (Etherium), чтобы завтра легко справиться с любыми задачами.</a:t>
            </a: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1685" y="884555"/>
            <a:ext cx="4234180" cy="3267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/>
          <p:cNvSpPr txBox="1"/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0" y="4314939"/>
            <a:ext cx="9144000" cy="852056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221615" y="200025"/>
            <a:ext cx="8655685" cy="36893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en-US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#</a:t>
            </a:r>
            <a:r>
              <a:rPr lang="en-US" altLang="ru-RU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VR-DAYS </a:t>
            </a:r>
            <a:r>
              <a:rPr lang="ru-RU" altLang="ru-RU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в Стерлитамаке (март 2018 г.)</a:t>
            </a: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51765" y="1129665"/>
            <a:ext cx="3674110" cy="258445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ru-RU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Мы провели недельный мастер-класс по разработке приложений на смартфоны для 120 детей республики Башкортостан совместно с системным проектом АСИ «Кибер Россия» и были удивлены стремлением  школьников осваивать новые технологии</a:t>
            </a:r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4910" y="696595"/>
            <a:ext cx="5153025" cy="38652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/>
          <p:cNvSpPr txBox="1"/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0" y="4314939"/>
            <a:ext cx="9144000" cy="852056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221615" y="200025"/>
            <a:ext cx="8655685" cy="36893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en-US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#</a:t>
            </a:r>
            <a:r>
              <a:rPr lang="ru-RU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Мы предлагаем новую образовательную программу </a:t>
            </a:r>
            <a:r>
              <a:rPr lang="en-US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VR/AR</a:t>
            </a: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51765" y="914400"/>
            <a:ext cx="3674110" cy="3138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Мы не верим, что профессионалов можно вырастит за несколько месяцев и готовы трудиться над детьми годами</a:t>
            </a:r>
          </a:p>
          <a:p>
            <a:endParaRPr lang="ru-RU" altLang="en-US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altLang="en-US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Хакатоны - как основа практики</a:t>
            </a:r>
          </a:p>
          <a:p>
            <a:endParaRPr lang="ru-RU" altLang="en-US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altLang="en-US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Только современные технологии , программное и аппаратное обеспечение (</a:t>
            </a:r>
            <a:r>
              <a:rPr lang="en-US" altLang="ru-RU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Unity, Unreal Engine, HTC VIVE</a:t>
            </a:r>
            <a:r>
              <a:rPr lang="ru-RU" altLang="en-US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5875" y="1082675"/>
            <a:ext cx="5278120" cy="29698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/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pic>
        <p:nvPicPr>
          <p:cNvPr id="8" name="Изображение 7" descr="UKEUK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780" y="497205"/>
            <a:ext cx="8732520" cy="3793490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221615" y="128270"/>
            <a:ext cx="8655685" cy="36893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en-US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#</a:t>
            </a:r>
            <a:r>
              <a:rPr lang="ru-RU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Лаборатория </a:t>
            </a:r>
            <a:r>
              <a:rPr lang="en-US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VR/AR</a:t>
            </a:r>
            <a:r>
              <a:rPr lang="ru-RU" altLang="en-US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, коворкинг</a:t>
            </a:r>
          </a:p>
        </p:txBody>
      </p:sp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5145" y="600710"/>
            <a:ext cx="4669790" cy="1901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/>
          <p:cNvSpPr txBox="1"/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0" y="4314939"/>
            <a:ext cx="9144000" cy="852056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221615" y="200025"/>
            <a:ext cx="8655685" cy="36893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en-US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#</a:t>
            </a:r>
            <a:r>
              <a:rPr lang="ru-RU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Учебный план программы </a:t>
            </a:r>
            <a:r>
              <a:rPr lang="en-US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VR/AR </a:t>
            </a:r>
            <a:r>
              <a:rPr lang="ru-RU" altLang="en-US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(бакалавриат, магистратура)</a:t>
            </a: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436880" y="2542540"/>
            <a:ext cx="822833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Программа призвана подготовить для IT-рынка квалифицированных и востребованных специалистов цифровой экономики, умеющих разрабатывать и внедрять перспективные виды программного обеспечения, основанного на технологиях VR и AR</a:t>
            </a: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860" y="767715"/>
            <a:ext cx="8896985" cy="16179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УМСО_7-10_ноября_201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УМСО_7-10_ноября_2018</Template>
  <TotalTime>0</TotalTime>
  <Words>515</Words>
  <Application>Microsoft Office PowerPoint</Application>
  <PresentationFormat>Экран (16:9)</PresentationFormat>
  <Paragraphs>83</Paragraphs>
  <Slides>11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УМСО_7-10_ноября_2018</vt:lpstr>
      <vt:lpstr>Презентация PowerPoint</vt:lpstr>
      <vt:lpstr>Реализация программы бакалавриата по виртуальной и дополненной реальности (VR/AR) в Стерлитамакском филиале БашГУ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Искужина Наркас Шафкатовна</dc:creator>
  <cp:lastModifiedBy>Мулюкова Линара Маратовна</cp:lastModifiedBy>
  <cp:revision>5</cp:revision>
  <dcterms:created xsi:type="dcterms:W3CDTF">2018-11-02T10:29:00Z</dcterms:created>
  <dcterms:modified xsi:type="dcterms:W3CDTF">2018-11-12T07:18:08Z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1049-10.2.0.7516</vt:lpwstr>
  </property>
</Properties>
</file>