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7"/>
  </p:notesMasterIdLst>
  <p:sldIdLst>
    <p:sldId id="259" r:id="rId2"/>
    <p:sldId id="262" r:id="rId3"/>
    <p:sldId id="263" r:id="rId4"/>
    <p:sldId id="277" r:id="rId5"/>
    <p:sldId id="276" r:id="rId6"/>
    <p:sldId id="274" r:id="rId7"/>
    <p:sldId id="264" r:id="rId8"/>
    <p:sldId id="266" r:id="rId9"/>
    <p:sldId id="267" r:id="rId10"/>
    <p:sldId id="268" r:id="rId11"/>
    <p:sldId id="265" r:id="rId12"/>
    <p:sldId id="272" r:id="rId13"/>
    <p:sldId id="275" r:id="rId14"/>
    <p:sldId id="273" r:id="rId15"/>
    <p:sldId id="269" r:id="rId16"/>
  </p:sldIdLst>
  <p:sldSz cx="9144000" cy="5143500" type="screen16x9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641" y="-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S\&#1048;&#1044;&#1055;&#1054;\&#1044;&#1054;%20&#1074;%20&#1048;&#1044;&#1055;&#1054;\&#1044;&#1054;&#1058;%20&#1086;&#1073;&#1098;&#1077;&#1084;&#1099;\&#1048;&#1090;&#1086;&#1075;%202009-2016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tx>
            <c:strRef>
              <c:f>Лист1!$J$15</c:f>
              <c:strCache>
                <c:ptCount val="1"/>
                <c:pt idx="0">
                  <c:v>ПК (объем)</c:v>
                </c:pt>
              </c:strCache>
            </c:strRef>
          </c:tx>
          <c:cat>
            <c:numRef>
              <c:f>Лист1!$A$1:$I$1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Лист1!$A$15:$I$15</c:f>
              <c:numCache>
                <c:formatCode>General</c:formatCode>
                <c:ptCount val="9"/>
                <c:pt idx="0">
                  <c:v>0</c:v>
                </c:pt>
                <c:pt idx="1">
                  <c:v>390000</c:v>
                </c:pt>
                <c:pt idx="2">
                  <c:v>1376911.84</c:v>
                </c:pt>
                <c:pt idx="3">
                  <c:v>900245.72</c:v>
                </c:pt>
                <c:pt idx="4">
                  <c:v>2262854.58</c:v>
                </c:pt>
                <c:pt idx="5">
                  <c:v>1363078.28</c:v>
                </c:pt>
                <c:pt idx="6">
                  <c:v>4478599.54</c:v>
                </c:pt>
                <c:pt idx="7">
                  <c:v>3521000</c:v>
                </c:pt>
                <c:pt idx="8">
                  <c:v>2657890</c:v>
                </c:pt>
              </c:numCache>
            </c:numRef>
          </c:val>
        </c:ser>
        <c:ser>
          <c:idx val="1"/>
          <c:order val="1"/>
          <c:tx>
            <c:strRef>
              <c:f>Лист1!$J$16</c:f>
              <c:strCache>
                <c:ptCount val="1"/>
                <c:pt idx="0">
                  <c:v>ПП (объем)</c:v>
                </c:pt>
              </c:strCache>
            </c:strRef>
          </c:tx>
          <c:cat>
            <c:numRef>
              <c:f>Лист1!$A$1:$I$1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Лист1!$A$16:$I$16</c:f>
              <c:numCache>
                <c:formatCode>General</c:formatCode>
                <c:ptCount val="9"/>
                <c:pt idx="0">
                  <c:v>407635.08</c:v>
                </c:pt>
                <c:pt idx="1">
                  <c:v>1204964.25</c:v>
                </c:pt>
                <c:pt idx="2">
                  <c:v>2229585.3499999987</c:v>
                </c:pt>
                <c:pt idx="3">
                  <c:v>4754578.28</c:v>
                </c:pt>
                <c:pt idx="4">
                  <c:v>5504875.3000000007</c:v>
                </c:pt>
                <c:pt idx="5">
                  <c:v>8008306.8199999994</c:v>
                </c:pt>
                <c:pt idx="6">
                  <c:v>7845233.5300000003</c:v>
                </c:pt>
                <c:pt idx="7">
                  <c:v>16500752.76</c:v>
                </c:pt>
                <c:pt idx="8">
                  <c:v>25908270.66</c:v>
                </c:pt>
              </c:numCache>
            </c:numRef>
          </c:val>
        </c:ser>
        <c:overlap val="100"/>
        <c:axId val="188701696"/>
        <c:axId val="188719872"/>
      </c:barChart>
      <c:catAx>
        <c:axId val="188701696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8719872"/>
        <c:crosses val="autoZero"/>
        <c:auto val="1"/>
        <c:lblAlgn val="ctr"/>
        <c:lblOffset val="100"/>
      </c:catAx>
      <c:valAx>
        <c:axId val="188719872"/>
        <c:scaling>
          <c:orientation val="minMax"/>
          <c:max val="30000000"/>
          <c:min val="0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8701696"/>
        <c:crosses val="autoZero"/>
        <c:crossBetween val="between"/>
        <c:majorUnit val="2000000"/>
      </c:valAx>
    </c:plotArea>
    <c:legend>
      <c:legendPos val="r"/>
      <c:layout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93D63-1183-4218-85E9-A46AB27BFFB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Оплата техническим специалистам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343584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5,9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* на 1 час нагрузки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5" y="945258"/>
          <a:ext cx="8280919" cy="2418580"/>
        </p:xfrm>
        <a:graphic>
          <a:graphicData uri="http://schemas.openxmlformats.org/drawingml/2006/table">
            <a:tbl>
              <a:tblPr/>
              <a:tblGrid>
                <a:gridCol w="6264695"/>
                <a:gridCol w="2016224"/>
              </a:tblGrid>
              <a:tr h="192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Разработка фирменной заставки МООК УГНТУ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заставка*150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Создание общего дизайна курса (подбор шрифтов, цветовой гаммы, элементов оформления курса и т.д.)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курса*50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3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Выездные съемки (оплата операторам)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168 час.</a:t>
                      </a:r>
                      <a:endParaRPr lang="ru-RU" sz="1200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Съемка учебного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видеоматериала в студии 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(оплата операторам)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8*46,8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Перерисовка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графических объектов (схемы, графики и т.д.)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8*36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Монтаж учебного видеоматериала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8*46,8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Создание </a:t>
                      </a:r>
                      <a:r>
                        <a:rPr lang="ru-RU" sz="120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анимаций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 курса*5 объектов*20 час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Установка, настройка </a:t>
                      </a:r>
                      <a:r>
                        <a:rPr lang="ru-RU" sz="12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онлайн-платформы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(системы дистанционного обучения)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80 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Сборка </a:t>
                      </a:r>
                      <a:r>
                        <a:rPr lang="ru-RU" sz="12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онлайн-курсов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веб-программистом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(размещение готовых </a:t>
                      </a:r>
                      <a:r>
                        <a:rPr lang="ru-RU" sz="12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видеолекций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, html-верстка текстов, введение тестов в СДО, настройка заданий, календаря, условий доступа и т.д.)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80 час.*3 </a:t>
                      </a: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курса</a:t>
                      </a:r>
                      <a:endParaRPr lang="ru-RU" sz="12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2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2124,8 </a:t>
                      </a:r>
                      <a:r>
                        <a:rPr lang="ru-RU" sz="1200" b="1" i="1" kern="120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Times New Roman"/>
                        </a:rPr>
                        <a:t>нормочаса</a:t>
                      </a:r>
                      <a:r>
                        <a:rPr lang="ru-RU" sz="1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*</a:t>
                      </a:r>
                      <a:endParaRPr lang="ru-RU" sz="12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6261" marR="662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1560" y="3795886"/>
            <a:ext cx="770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* - ставка </a:t>
            </a:r>
            <a:r>
              <a:rPr lang="ru-RU" sz="1200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технического специалиста ≈ 0,5 ставки </a:t>
            </a:r>
            <a:r>
              <a:rPr lang="ru-RU" sz="1200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ППС</a:t>
            </a:r>
            <a:endParaRPr lang="ru-RU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Разработанные документы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03598"/>
            <a:ext cx="7920880" cy="3096344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 Макет рабочей программы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онлайн-курса</a:t>
            </a: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 Требования к авторам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 Пример предварительного сценария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онлайн-курса</a:t>
            </a: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</a:pPr>
            <a:endParaRPr lang="ru-RU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 Шаблон презентации</a:t>
            </a:r>
          </a:p>
          <a:p>
            <a:pPr>
              <a:spcBef>
                <a:spcPts val="0"/>
              </a:spcBef>
            </a:pP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Использование стороннего 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контента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11560" y="1009347"/>
            <a:ext cx="79928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ГК РФ Статья 1274. Свободное использование произведения в информационных, научных, учебных или культурных целях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1. Допускается без согласия автора или иного правообладателя и без выплаты вознаграждения, но с обязательным указанием имени автора, произведение которого используется, и источника заимствования: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…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2) использование правомерно обнародованных произведений и отрывков из них в качестве иллюстраций в изданиях, радио- и телепередачах,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звуко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- и видеозаписях учебного характера в объеме, оправданном поставленной целью;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Выездные съемки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904" y="1131590"/>
            <a:ext cx="37800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131590"/>
            <a:ext cx="378035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Видеостудия УГНТУ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2048" y="1059582"/>
            <a:ext cx="3812400" cy="25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097" y="1059582"/>
            <a:ext cx="3812879" cy="254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31590"/>
            <a:ext cx="2448272" cy="3433423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059832" y="2643758"/>
            <a:ext cx="25922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/>
              <a:t>1 – трубопровод</a:t>
            </a:r>
            <a:r>
              <a:rPr lang="ru-RU" sz="1600" dirty="0" smtClean="0"/>
              <a:t>;  </a:t>
            </a:r>
            <a:br>
              <a:rPr lang="ru-RU" sz="1600" dirty="0" smtClean="0"/>
            </a:br>
            <a:r>
              <a:rPr lang="ru-RU" sz="1600" dirty="0" smtClean="0"/>
              <a:t>2 </a:t>
            </a:r>
            <a:r>
              <a:rPr lang="ru-RU" sz="1600" dirty="0"/>
              <a:t>– сужающее </a:t>
            </a:r>
            <a:r>
              <a:rPr lang="ru-RU" sz="1600" dirty="0" smtClean="0"/>
              <a:t> устройство</a:t>
            </a:r>
            <a:r>
              <a:rPr lang="ru-RU" sz="1600" dirty="0"/>
              <a:t>; 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ДМ </a:t>
            </a:r>
            <a:r>
              <a:rPr lang="ru-RU" sz="1600" dirty="0"/>
              <a:t>– </a:t>
            </a:r>
            <a:r>
              <a:rPr lang="ru-RU" sz="1600" dirty="0" err="1"/>
              <a:t>дифманометр</a:t>
            </a:r>
            <a:r>
              <a:rPr lang="ru-RU" sz="1400" dirty="0"/>
              <a:t> 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79512" y="267494"/>
            <a:ext cx="6192688" cy="493563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Схема расходомера переменного перепада давления </a:t>
            </a:r>
            <a:br>
              <a:rPr lang="ru-RU" sz="1800" b="1" dirty="0" smtClean="0"/>
            </a:br>
            <a:r>
              <a:rPr lang="ru-RU" sz="1800" b="1" dirty="0" smtClean="0"/>
              <a:t>и график распределения давления по длине трубопровода</a:t>
            </a:r>
            <a:endParaRPr lang="ru-RU" sz="1800" b="1" dirty="0">
              <a:solidFill>
                <a:schemeClr val="accent5">
                  <a:lumMod val="75000"/>
                </a:schemeClr>
              </a:solidFill>
              <a:cs typeface="Aharoni" pitchFamily="2" charset="-79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Разработка 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 в УГНТУ: 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начало пути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Щербинин Сергей Валерьевич, УГНТУ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Краткая статистика реализации ДПП </a:t>
            </a:r>
            <a:b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с использованием ЭО, ДОТ в ИДПО УГНТУ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99592" y="1527343"/>
            <a:ext cx="7019567" cy="187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3655" tIns="36827" rIns="73655" bIns="36827" numCol="1" anchor="ctr" anchorCtr="0" compatLnSpc="1">
            <a:prstTxWarp prst="textNoShape">
              <a:avLst/>
            </a:prstTxWarp>
            <a:spAutoFit/>
          </a:bodyPr>
          <a:lstStyle/>
          <a:p>
            <a:pPr indent="360602" defTabSz="736549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+mj-lt"/>
                <a:cs typeface="Arial" pitchFamily="34" charset="0"/>
              </a:rPr>
              <a:t>Начало реализации – 2009 год</a:t>
            </a:r>
          </a:p>
          <a:p>
            <a:pPr indent="360602" fontAlgn="base">
              <a:spcBef>
                <a:spcPts val="967"/>
              </a:spcBef>
              <a:spcAft>
                <a:spcPct val="0"/>
              </a:spcAft>
            </a:pPr>
            <a:r>
              <a:rPr lang="ru-RU" sz="1400" baseline="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Общее количество слушателей, прошедших обучение,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 – более 3400 человек из более чем 230 населенных пунктов России и других стран (Казахстан, </a:t>
            </a:r>
            <a:r>
              <a:rPr lang="ru-RU" sz="1400" dirty="0" err="1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Баларусь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, Вьетнам)</a:t>
            </a:r>
          </a:p>
          <a:p>
            <a:pPr indent="360602" fontAlgn="base">
              <a:spcBef>
                <a:spcPts val="967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Общее количество организаций-заказчиков – более 180</a:t>
            </a:r>
          </a:p>
          <a:p>
            <a:pPr indent="360602" fontAlgn="base">
              <a:spcBef>
                <a:spcPts val="967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Количество реализуемых программ – более 60</a:t>
            </a:r>
          </a:p>
          <a:p>
            <a:pPr indent="360602" fontAlgn="base">
              <a:spcBef>
                <a:spcPts val="967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Количество разработанных электронных курсов – более 250</a:t>
            </a: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Динамика объемов оказанных образовательных услуг по программам, реализуемым в ИДПО УГНТУ </a:t>
            </a:r>
            <a:b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с использованием ДОТ  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1979712" y="1347614"/>
          <a:ext cx="511256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Характеристика проекта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27534"/>
            <a:ext cx="7920880" cy="3672408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Основные цели разработки </a:t>
            </a:r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развитие электронного обучения в УГНТУ, 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использование </a:t>
            </a:r>
            <a:r>
              <a:rPr lang="ru-RU" sz="1200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в УГНТУ при реализации с использованием ЭО основных образовательных </a:t>
            </a:r>
            <a:b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и дополнительных профессиональных программ, 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привлечение студентов колледжей на дальнейшее обучение в УГНТУ, 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привлечение новых заказчиков платных дополнительных профессиональных программ повышения квалификации и профессиональной переподготовки, 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продвижение бренда УГНТУ,</a:t>
            </a:r>
          </a:p>
          <a:p>
            <a:pPr lvl="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получение дополнительного дохода  за счет предоставления услуги платного изучения курса с выдачей сертификата</a:t>
            </a:r>
          </a:p>
          <a:p>
            <a:pPr algn="just">
              <a:spcBef>
                <a:spcPts val="0"/>
              </a:spcBef>
            </a:pPr>
            <a:endParaRPr lang="ru-RU" sz="3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Перечень </a:t>
            </a:r>
            <a:r>
              <a:rPr lang="ru-RU" sz="1400" b="1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«Основы нефтегазового дела» (3 ЗЕТ, 108 час.), 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«Основы автоматизации технологических процессов нефтегазового производства» (3 ЗЕТ, 108 час.),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«Экономика и управление нефтегазовым производством» (4 ЗЕТ, 144 час.)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endParaRPr lang="ru-RU" sz="3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</a:rPr>
              <a:t>Состав участников проекта: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14 авторов,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4 специалиста по УМР,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операторы, монтажеры, специалисты по компьютерной графике,</a:t>
            </a:r>
          </a:p>
          <a:p>
            <a:pPr algn="just">
              <a:spcBef>
                <a:spcPts val="0"/>
              </a:spcBef>
              <a:buFont typeface="Arial" pitchFamily="34" charset="0"/>
              <a:buChar char="•"/>
            </a:pP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 руководитель проекта, редакторы, эксперты</a:t>
            </a:r>
          </a:p>
          <a:p>
            <a:pPr algn="just">
              <a:spcBef>
                <a:spcPts val="0"/>
              </a:spcBef>
            </a:pPr>
            <a:endParaRPr lang="ru-RU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Обучение в 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</a:rPr>
              <a:t>Лекториуме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059582"/>
            <a:ext cx="3672408" cy="275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4035" y="1059582"/>
            <a:ext cx="364840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Анализ целесообразности разработки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онлайн-курсов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27534"/>
            <a:ext cx="7920880" cy="367240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endParaRPr lang="ru-RU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ru-RU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03648" y="1028174"/>
          <a:ext cx="6216352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176"/>
                <a:gridCol w="310817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r>
                        <a:rPr lang="ru-RU" dirty="0" err="1" smtClean="0"/>
                        <a:t>онлайн-курса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</a:t>
                      </a:r>
                      <a:r>
                        <a:rPr lang="ru-RU" dirty="0" smtClean="0"/>
                        <a:t>обучающихся 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dirty="0" smtClean="0"/>
                        <a:t>в </a:t>
                      </a:r>
                      <a:r>
                        <a:rPr lang="ru-RU" dirty="0" smtClean="0"/>
                        <a:t>год, чел.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Основы нефтегазового дела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Основы автоматизации технологических процессов нефтегазового производства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6145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Экономика и управление нефтегазовым производством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4082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Оплата авторам курсов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552" y="915566"/>
          <a:ext cx="8064896" cy="2592288"/>
        </p:xfrm>
        <a:graphic>
          <a:graphicData uri="http://schemas.openxmlformats.org/drawingml/2006/table">
            <a:tbl>
              <a:tblPr/>
              <a:tblGrid>
                <a:gridCol w="6480720"/>
                <a:gridCol w="1584176"/>
              </a:tblGrid>
              <a:tr h="215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Участие в разработке учебного плана, подборе состава преподавателей по курсу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 час.*3 плана</a:t>
                      </a:r>
                      <a:endParaRPr lang="ru-RU" sz="90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Переработка рабочей программы курса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0,1*360 </a:t>
                      </a: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текстовых учебных пособий, практикумов, лабораторных практикумов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2,5*180 </a:t>
                      </a: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преподавателем презентаций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10*36 </a:t>
                      </a: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</a:t>
                      </a: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преподавателем закадрового текста, участие в подготовке сценария, просмотр готового видео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2*46,8 час</a:t>
                      </a: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контрольно-измерительных материалов (тестов) для самоконтроля и дистанционного текущего контроля знаний и промежуточной аттестации (зачетов, экзаменов) - по 150 шт. на 1 курс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(450 вопросов/10)*1 час.</a:t>
                      </a:r>
                      <a:endParaRPr lang="ru-RU" sz="90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9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Чтение преподавателем учебного материала (лекций) для видеозаписи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5*46,8 час.</a:t>
                      </a:r>
                      <a:endParaRPr lang="ru-RU" sz="90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заданий и дополнительного материала для  самостоятельной работы обучающихся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0,2*180 </a:t>
                      </a: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Участие преподавателя в наполнении курса в СДО (распределение тем и заданий по неделям, подготовка условий прохождения курса и т.д.)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0,1*360 </a:t>
                      </a:r>
                      <a:r>
                        <a:rPr lang="ru-RU" sz="10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9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Итого</a:t>
                      </a:r>
                      <a:endParaRPr lang="ru-RU" sz="9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1302,6 </a:t>
                      </a:r>
                      <a:r>
                        <a:rPr lang="ru-RU" sz="900" b="1" i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нормочаса</a:t>
                      </a:r>
                      <a:endParaRPr lang="ru-RU" sz="900" b="1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5192" marR="551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99792" y="365187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3,62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на 1 час нагрузки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3478"/>
            <a:ext cx="7772400" cy="43204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a typeface="Times New Roman"/>
                <a:cs typeface="Times New Roman"/>
              </a:rPr>
              <a:t>Оплата специалистам по УМР</a:t>
            </a:r>
            <a:endParaRPr lang="ru-RU" sz="2800" dirty="0">
              <a:solidFill>
                <a:schemeClr val="accent4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699792" y="299450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1,7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на 1 час нагрузки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83568" y="1491630"/>
          <a:ext cx="7848872" cy="1080120"/>
        </p:xfrm>
        <a:graphic>
          <a:graphicData uri="http://schemas.openxmlformats.org/drawingml/2006/table">
            <a:tbl>
              <a:tblPr/>
              <a:tblGrid>
                <a:gridCol w="6408712"/>
                <a:gridCol w="1440160"/>
              </a:tblGrid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Проработка закадрового текста, презентаций, </a:t>
                      </a:r>
                      <a:r>
                        <a:rPr lang="ru-RU" sz="120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подбор иллюстраций и другого </a:t>
                      </a:r>
                      <a:r>
                        <a:rPr lang="ru-RU" sz="1200" kern="120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контента</a:t>
                      </a:r>
                      <a:r>
                        <a:rPr lang="ru-RU" sz="120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</a:t>
                      </a:r>
                      <a:endParaRPr lang="ru-RU" sz="1100" kern="1200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создание 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сценариев </a:t>
                      </a:r>
                      <a:r>
                        <a:rPr lang="ru-RU" sz="1200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видеолекций</a:t>
                      </a: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8,5*36 </a:t>
                      </a: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час.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Подготовка инструкций для монтажера,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специалиста по компьютерной графике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3*36 час.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Участие </a:t>
                      </a:r>
                      <a:r>
                        <a:rPr lang="ru-RU" sz="1200" kern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 съемках </a:t>
                      </a:r>
                      <a:r>
                        <a:rPr lang="ru-RU" sz="1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специалиста по УМР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4*46,8 час.</a:t>
                      </a:r>
                      <a:endParaRPr lang="ru-RU" sz="11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601,2 </a:t>
                      </a:r>
                      <a:r>
                        <a:rPr lang="ru-RU" sz="1100" b="1" i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нормочаса</a:t>
                      </a:r>
                      <a:r>
                        <a:rPr lang="ru-RU" sz="11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j-lt"/>
                          <a:ea typeface="Calibri"/>
                          <a:cs typeface="Times New Roman"/>
                        </a:rPr>
                        <a:t>*</a:t>
                      </a:r>
                      <a:endParaRPr lang="ru-RU" sz="1100" b="1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1560" y="3795886"/>
            <a:ext cx="7704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* - ставка </a:t>
            </a:r>
            <a:r>
              <a:rPr lang="ru-RU" sz="1200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специалиста по УМР ≈ 0,5 ставки </a:t>
            </a:r>
            <a:r>
              <a:rPr lang="ru-RU" sz="1200" dirty="0" err="1" smtClean="0">
                <a:solidFill>
                  <a:schemeClr val="accent4">
                    <a:lumMod val="75000"/>
                  </a:schemeClr>
                </a:solidFill>
              </a:rPr>
              <a:t>нормочаса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</a:rPr>
              <a:t> ППС</a:t>
            </a:r>
            <a:endParaRPr lang="ru-RU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6787cdfbc4a08e7a6eba5c431e181591829b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D" val="{16131104-D45C-4DD5-8836-A616FC52FB87}"/>
  <p:tag name="GENSWF_ADVANCE_TIME" val="2.629"/>
</p:tagLst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ДПО">
    <a:dk1>
      <a:srgbClr val="003366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ИДПО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534</TotalTime>
  <Words>702</Words>
  <Application>Microsoft Office PowerPoint</Application>
  <PresentationFormat>Экран (16:9)</PresentationFormat>
  <Paragraphs>158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УМСО_7-10_ноября_2018</vt:lpstr>
      <vt:lpstr>Слайд 1</vt:lpstr>
      <vt:lpstr>Разработка онлайн-курсов в УГНТУ:  начало пути</vt:lpstr>
      <vt:lpstr>Краткая статистика реализации ДПП  с использованием ЭО, ДОТ в ИДПО УГНТУ</vt:lpstr>
      <vt:lpstr>Динамика объемов оказанных образовательных услуг по программам, реализуемым в ИДПО УГНТУ  с использованием ДОТ  </vt:lpstr>
      <vt:lpstr>Характеристика проекта</vt:lpstr>
      <vt:lpstr>Обучение в Лекториуме</vt:lpstr>
      <vt:lpstr>Анализ целесообразности разработки онлайн-курсов</vt:lpstr>
      <vt:lpstr>Оплата авторам курсов</vt:lpstr>
      <vt:lpstr>Оплата специалистам по УМР</vt:lpstr>
      <vt:lpstr>Оплата техническим специалистам</vt:lpstr>
      <vt:lpstr>Разработанные документы</vt:lpstr>
      <vt:lpstr>Использование стороннего контента</vt:lpstr>
      <vt:lpstr>Выездные съемки</vt:lpstr>
      <vt:lpstr>Видеостудия УГНТУ</vt:lpstr>
      <vt:lpstr>Схема расходомера переменного перепада давления  и график распределения давления по длине трубопровода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Сергей Щербинин</cp:lastModifiedBy>
  <cp:revision>62</cp:revision>
  <dcterms:created xsi:type="dcterms:W3CDTF">2018-11-02T10:29:20Z</dcterms:created>
  <dcterms:modified xsi:type="dcterms:W3CDTF">2018-11-07T05:04:13Z</dcterms:modified>
</cp:coreProperties>
</file>