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9" r:id="rId2"/>
    <p:sldId id="261" r:id="rId3"/>
    <p:sldId id="263" r:id="rId4"/>
    <p:sldId id="281" r:id="rId5"/>
    <p:sldId id="282" r:id="rId6"/>
    <p:sldId id="283" r:id="rId7"/>
    <p:sldId id="284" r:id="rId8"/>
    <p:sldId id="286" r:id="rId9"/>
    <p:sldId id="287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11" r:id="rId22"/>
    <p:sldId id="308" r:id="rId23"/>
    <p:sldId id="310" r:id="rId24"/>
    <p:sldId id="300" r:id="rId25"/>
    <p:sldId id="302" r:id="rId26"/>
    <p:sldId id="303" r:id="rId27"/>
    <p:sldId id="304" r:id="rId28"/>
    <p:sldId id="305" r:id="rId29"/>
    <p:sldId id="306" r:id="rId3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9" autoAdjust="0"/>
    <p:restoredTop sz="94662" autoAdjust="0"/>
  </p:normalViewPr>
  <p:slideViewPr>
    <p:cSldViewPr>
      <p:cViewPr varScale="1">
        <p:scale>
          <a:sx n="144" d="100"/>
          <a:sy n="144" d="100"/>
        </p:scale>
        <p:origin x="672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457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51F158-81F3-43B4-A2C9-9534FC36E87F}" type="doc">
      <dgm:prSet loTypeId="urn:microsoft.com/office/officeart/2005/8/layout/vList4#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4564163-E038-4DBF-B448-5E27478FF11A}">
      <dgm:prSet phldrT="[Текст]" custT="1"/>
      <dgm:spPr/>
      <dgm:t>
        <a:bodyPr/>
        <a:lstStyle/>
        <a:p>
          <a:r>
            <a:rPr lang="ru-RU" altLang="ru-RU" sz="2400" b="1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20.01.2014 г.</a:t>
          </a:r>
          <a:r>
            <a:rPr lang="ru-RU" altLang="ru-RU" sz="2400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 Создана Ассоциация «Электронное образование Республики Башкортостан»</a:t>
          </a:r>
          <a:endParaRPr lang="ru-RU" sz="2400" dirty="0">
            <a:solidFill>
              <a:schemeClr val="accent4">
                <a:lumMod val="75000"/>
              </a:schemeClr>
            </a:solidFill>
            <a:latin typeface="+mn-lt"/>
            <a:ea typeface="Verdana" pitchFamily="34" charset="0"/>
            <a:cs typeface="Verdana" pitchFamily="34" charset="0"/>
          </a:endParaRPr>
        </a:p>
      </dgm:t>
    </dgm:pt>
    <dgm:pt modelId="{DE483794-2976-40F3-A9B4-B85891870834}" type="parTrans" cxnId="{6C46346C-D697-4862-BC2F-24C13F17AAB3}">
      <dgm:prSet/>
      <dgm:spPr/>
      <dgm:t>
        <a:bodyPr/>
        <a:lstStyle/>
        <a:p>
          <a:endParaRPr lang="ru-RU" sz="2400">
            <a:latin typeface="+mn-lt"/>
            <a:ea typeface="Verdana" pitchFamily="34" charset="0"/>
            <a:cs typeface="Verdana" pitchFamily="34" charset="0"/>
          </a:endParaRPr>
        </a:p>
      </dgm:t>
    </dgm:pt>
    <dgm:pt modelId="{84967923-C8D5-497F-BCBE-33ADEE0B065E}" type="sibTrans" cxnId="{6C46346C-D697-4862-BC2F-24C13F17AAB3}">
      <dgm:prSet/>
      <dgm:spPr/>
      <dgm:t>
        <a:bodyPr/>
        <a:lstStyle/>
        <a:p>
          <a:endParaRPr lang="ru-RU" sz="2400">
            <a:latin typeface="+mn-lt"/>
            <a:ea typeface="Verdana" pitchFamily="34" charset="0"/>
            <a:cs typeface="Verdana" pitchFamily="34" charset="0"/>
          </a:endParaRPr>
        </a:p>
      </dgm:t>
    </dgm:pt>
    <dgm:pt modelId="{028906D3-41DD-40D7-8A92-9A3E44FAC822}">
      <dgm:prSet phldrT="[Текст]" custT="1"/>
      <dgm:spPr/>
      <dgm:t>
        <a:bodyPr/>
        <a:lstStyle/>
        <a:p>
          <a:r>
            <a:rPr lang="ru-RU" altLang="ru-RU" sz="2000" b="1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21.08.2015 г. </a:t>
          </a:r>
          <a:r>
            <a:rPr lang="ru-RU" altLang="ru-RU" sz="2000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Соглашение с  г</a:t>
          </a:r>
          <a:r>
            <a:rPr lang="ru-RU" sz="2000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осударственным комитетом РБ по информатизации и вопросам функционирования системы «Открытая Республика» о сопровождении портала ЭО РБ</a:t>
          </a:r>
          <a:endParaRPr lang="ru-RU" sz="2000" dirty="0">
            <a:solidFill>
              <a:schemeClr val="accent4">
                <a:lumMod val="75000"/>
              </a:schemeClr>
            </a:solidFill>
            <a:latin typeface="+mn-lt"/>
            <a:ea typeface="Verdana" pitchFamily="34" charset="0"/>
            <a:cs typeface="Verdana" pitchFamily="34" charset="0"/>
          </a:endParaRPr>
        </a:p>
      </dgm:t>
    </dgm:pt>
    <dgm:pt modelId="{7B12AED9-A363-46F3-8B86-156FD943A24F}" type="parTrans" cxnId="{9DAFF6CD-990A-44D4-9FCE-80572EA3DB58}">
      <dgm:prSet/>
      <dgm:spPr/>
      <dgm:t>
        <a:bodyPr/>
        <a:lstStyle/>
        <a:p>
          <a:endParaRPr lang="ru-RU" sz="2400">
            <a:latin typeface="+mn-lt"/>
            <a:ea typeface="Verdana" pitchFamily="34" charset="0"/>
            <a:cs typeface="Verdana" pitchFamily="34" charset="0"/>
          </a:endParaRPr>
        </a:p>
      </dgm:t>
    </dgm:pt>
    <dgm:pt modelId="{7C4FC1A7-0B6F-417B-9589-7FDA09D6D06D}" type="sibTrans" cxnId="{9DAFF6CD-990A-44D4-9FCE-80572EA3DB58}">
      <dgm:prSet/>
      <dgm:spPr/>
      <dgm:t>
        <a:bodyPr/>
        <a:lstStyle/>
        <a:p>
          <a:endParaRPr lang="ru-RU" sz="2400">
            <a:latin typeface="+mn-lt"/>
            <a:ea typeface="Verdana" pitchFamily="34" charset="0"/>
            <a:cs typeface="Verdana" pitchFamily="34" charset="0"/>
          </a:endParaRPr>
        </a:p>
      </dgm:t>
    </dgm:pt>
    <dgm:pt modelId="{91073F2B-82B4-43F9-B5FF-25EF11844281}">
      <dgm:prSet phldrT="[Текст]" custT="1"/>
      <dgm:spPr/>
      <dgm:t>
        <a:bodyPr/>
        <a:lstStyle/>
        <a:p>
          <a:endParaRPr lang="ru-RU" altLang="ru-RU" sz="2400" b="1" dirty="0" smtClean="0">
            <a:latin typeface="+mn-lt"/>
            <a:ea typeface="Verdana" pitchFamily="34" charset="0"/>
            <a:cs typeface="Verdana" pitchFamily="34" charset="0"/>
          </a:endParaRPr>
        </a:p>
        <a:p>
          <a:r>
            <a:rPr lang="ru-RU" altLang="ru-RU" sz="2000" b="1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14.09.2015 г.</a:t>
          </a:r>
          <a:r>
            <a:rPr lang="ru-RU" altLang="ru-RU" sz="2000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 Соглашение с  Ассоциациями НПОО и </a:t>
          </a:r>
          <a:r>
            <a:rPr lang="ru-RU" altLang="ru-RU" sz="2000" dirty="0" err="1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ОмРЭУ</a:t>
          </a:r>
          <a:r>
            <a:rPr lang="ru-RU" altLang="ru-RU" sz="2000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 в области ЭО, ДОТ и ОО</a:t>
          </a:r>
        </a:p>
        <a:p>
          <a:r>
            <a:rPr lang="ru-RU" altLang="ru-RU" sz="2000" b="1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2.12.2016 г. </a:t>
          </a:r>
          <a:r>
            <a:rPr lang="ru-RU" altLang="ru-RU" sz="2000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Соглашение с НПОО  на размещение ссылок на курсы на портале ЭО РБ</a:t>
          </a:r>
        </a:p>
        <a:p>
          <a:endParaRPr lang="ru-RU" sz="2400" dirty="0">
            <a:latin typeface="+mn-lt"/>
            <a:ea typeface="Verdana" pitchFamily="34" charset="0"/>
            <a:cs typeface="Verdana" pitchFamily="34" charset="0"/>
          </a:endParaRPr>
        </a:p>
      </dgm:t>
    </dgm:pt>
    <dgm:pt modelId="{4DDECC94-C9EF-453B-8C05-C4E506B88845}" type="parTrans" cxnId="{B6147581-29BC-4A7A-B1F1-6D1DCC543FD4}">
      <dgm:prSet/>
      <dgm:spPr/>
      <dgm:t>
        <a:bodyPr/>
        <a:lstStyle/>
        <a:p>
          <a:endParaRPr lang="ru-RU" sz="2400">
            <a:latin typeface="+mn-lt"/>
            <a:ea typeface="Verdana" pitchFamily="34" charset="0"/>
            <a:cs typeface="Verdana" pitchFamily="34" charset="0"/>
          </a:endParaRPr>
        </a:p>
      </dgm:t>
    </dgm:pt>
    <dgm:pt modelId="{222C5207-2ED0-4793-8CBD-29CADDF6603C}" type="sibTrans" cxnId="{B6147581-29BC-4A7A-B1F1-6D1DCC543FD4}">
      <dgm:prSet/>
      <dgm:spPr/>
      <dgm:t>
        <a:bodyPr/>
        <a:lstStyle/>
        <a:p>
          <a:endParaRPr lang="ru-RU" sz="2400">
            <a:latin typeface="+mn-lt"/>
            <a:ea typeface="Verdana" pitchFamily="34" charset="0"/>
            <a:cs typeface="Verdana" pitchFamily="34" charset="0"/>
          </a:endParaRPr>
        </a:p>
      </dgm:t>
    </dgm:pt>
    <dgm:pt modelId="{BD06AD25-0CA1-4194-8049-5B1CF76876D2}" type="pres">
      <dgm:prSet presAssocID="{3751F158-81F3-43B4-A2C9-9534FC36E87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18F438-3EE0-4A9B-9E7C-EBC161CC7EB4}" type="pres">
      <dgm:prSet presAssocID="{D4564163-E038-4DBF-B448-5E27478FF11A}" presName="comp" presStyleCnt="0"/>
      <dgm:spPr/>
      <dgm:t>
        <a:bodyPr/>
        <a:lstStyle/>
        <a:p>
          <a:endParaRPr lang="ru-RU"/>
        </a:p>
      </dgm:t>
    </dgm:pt>
    <dgm:pt modelId="{899AD27E-97AE-4E13-BF54-C45DC4AC0DF7}" type="pres">
      <dgm:prSet presAssocID="{D4564163-E038-4DBF-B448-5E27478FF11A}" presName="box" presStyleLbl="node1" presStyleIdx="0" presStyleCnt="3"/>
      <dgm:spPr/>
      <dgm:t>
        <a:bodyPr/>
        <a:lstStyle/>
        <a:p>
          <a:endParaRPr lang="ru-RU"/>
        </a:p>
      </dgm:t>
    </dgm:pt>
    <dgm:pt modelId="{6DD051B0-53ED-4C96-8722-C08338E2D364}" type="pres">
      <dgm:prSet presAssocID="{D4564163-E038-4DBF-B448-5E27478FF11A}" presName="img" presStyleLbl="fgImgPlace1" presStyleIdx="0" presStyleCnt="3"/>
      <dgm:spPr>
        <a:blipFill>
          <a:blip xmlns:r="http://schemas.openxmlformats.org/officeDocument/2006/relationships" r:embed="rId1">
            <a:extLst/>
          </a:blip>
          <a:srcRect/>
          <a:stretch>
            <a:fillRect l="-57000" r="-57000"/>
          </a:stretch>
        </a:blipFill>
      </dgm:spPr>
      <dgm:t>
        <a:bodyPr/>
        <a:lstStyle/>
        <a:p>
          <a:endParaRPr lang="ru-RU"/>
        </a:p>
      </dgm:t>
    </dgm:pt>
    <dgm:pt modelId="{8AE5D3C4-C993-4467-80CC-6FABC10B9FED}" type="pres">
      <dgm:prSet presAssocID="{D4564163-E038-4DBF-B448-5E27478FF11A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4908CB-8620-455B-873F-14801D5386B5}" type="pres">
      <dgm:prSet presAssocID="{84967923-C8D5-497F-BCBE-33ADEE0B065E}" presName="spacer" presStyleCnt="0"/>
      <dgm:spPr/>
      <dgm:t>
        <a:bodyPr/>
        <a:lstStyle/>
        <a:p>
          <a:endParaRPr lang="ru-RU"/>
        </a:p>
      </dgm:t>
    </dgm:pt>
    <dgm:pt modelId="{055E0225-2E6E-46E9-AF66-78EDD0F51D66}" type="pres">
      <dgm:prSet presAssocID="{028906D3-41DD-40D7-8A92-9A3E44FAC822}" presName="comp" presStyleCnt="0"/>
      <dgm:spPr/>
      <dgm:t>
        <a:bodyPr/>
        <a:lstStyle/>
        <a:p>
          <a:endParaRPr lang="ru-RU"/>
        </a:p>
      </dgm:t>
    </dgm:pt>
    <dgm:pt modelId="{BF7D1D63-27BA-4D7B-9DF9-435B40429911}" type="pres">
      <dgm:prSet presAssocID="{028906D3-41DD-40D7-8A92-9A3E44FAC822}" presName="box" presStyleLbl="node1" presStyleIdx="1" presStyleCnt="3" custScaleY="145018" custLinFactNeighborX="395" custLinFactNeighborY="-12076"/>
      <dgm:spPr/>
      <dgm:t>
        <a:bodyPr/>
        <a:lstStyle/>
        <a:p>
          <a:endParaRPr lang="ru-RU"/>
        </a:p>
      </dgm:t>
    </dgm:pt>
    <dgm:pt modelId="{86204F82-615A-4E03-B4F5-EB4CC78C869E}" type="pres">
      <dgm:prSet presAssocID="{028906D3-41DD-40D7-8A92-9A3E44FAC822}" presName="img" presStyleLbl="fgImgPlace1" presStyleIdx="1" presStyleCnt="3" custScaleY="154537" custLinFactNeighborX="-2330" custLinFactNeighborY="3657"/>
      <dgm:spPr>
        <a:blipFill>
          <a:blip xmlns:r="http://schemas.openxmlformats.org/officeDocument/2006/relationships" r:embed="rId2" cstate="print">
            <a:extLst/>
          </a:blip>
          <a:srcRect/>
          <a:stretch>
            <a:fillRect t="-26000" b="-26000"/>
          </a:stretch>
        </a:blipFill>
      </dgm:spPr>
      <dgm:t>
        <a:bodyPr/>
        <a:lstStyle/>
        <a:p>
          <a:endParaRPr lang="ru-RU"/>
        </a:p>
      </dgm:t>
    </dgm:pt>
    <dgm:pt modelId="{99F2B7A5-F230-4F7D-B1EE-3F9A88E0BBD8}" type="pres">
      <dgm:prSet presAssocID="{028906D3-41DD-40D7-8A92-9A3E44FAC82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2CAB19-29C5-4F73-95C2-3AF2EA64D40A}" type="pres">
      <dgm:prSet presAssocID="{7C4FC1A7-0B6F-417B-9589-7FDA09D6D06D}" presName="spacer" presStyleCnt="0"/>
      <dgm:spPr/>
      <dgm:t>
        <a:bodyPr/>
        <a:lstStyle/>
        <a:p>
          <a:endParaRPr lang="ru-RU"/>
        </a:p>
      </dgm:t>
    </dgm:pt>
    <dgm:pt modelId="{8B71AD68-6AFD-4BE9-A475-89E8D61DC7C8}" type="pres">
      <dgm:prSet presAssocID="{91073F2B-82B4-43F9-B5FF-25EF11844281}" presName="comp" presStyleCnt="0"/>
      <dgm:spPr/>
      <dgm:t>
        <a:bodyPr/>
        <a:lstStyle/>
        <a:p>
          <a:endParaRPr lang="ru-RU"/>
        </a:p>
      </dgm:t>
    </dgm:pt>
    <dgm:pt modelId="{1872A94F-DB12-4246-BFF5-CC6C5A0D5100}" type="pres">
      <dgm:prSet presAssocID="{91073F2B-82B4-43F9-B5FF-25EF11844281}" presName="box" presStyleLbl="node1" presStyleIdx="2" presStyleCnt="3" custScaleY="163834" custLinFactNeighborX="-267" custLinFactNeighborY="-24146"/>
      <dgm:spPr/>
      <dgm:t>
        <a:bodyPr/>
        <a:lstStyle/>
        <a:p>
          <a:endParaRPr lang="ru-RU"/>
        </a:p>
      </dgm:t>
    </dgm:pt>
    <dgm:pt modelId="{95A72E07-519B-44C9-AE4B-5A19BC558E63}" type="pres">
      <dgm:prSet presAssocID="{91073F2B-82B4-43F9-B5FF-25EF11844281}" presName="img" presStyleLbl="fgImgPlace1" presStyleIdx="2" presStyleCnt="3" custScaleX="90052" custScaleY="152824" custLinFactNeighborX="-3251" custLinFactNeighborY="-563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1FB0362-417B-4368-A83E-7209408183E7}" type="pres">
      <dgm:prSet presAssocID="{91073F2B-82B4-43F9-B5FF-25EF11844281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5E183D-C1CB-4AF3-89BC-ACB823D1811E}" type="presOf" srcId="{D4564163-E038-4DBF-B448-5E27478FF11A}" destId="{899AD27E-97AE-4E13-BF54-C45DC4AC0DF7}" srcOrd="0" destOrd="0" presId="urn:microsoft.com/office/officeart/2005/8/layout/vList4#3"/>
    <dgm:cxn modelId="{28E67174-1F90-4729-88CB-0C96EE13C3AD}" type="presOf" srcId="{D4564163-E038-4DBF-B448-5E27478FF11A}" destId="{8AE5D3C4-C993-4467-80CC-6FABC10B9FED}" srcOrd="1" destOrd="0" presId="urn:microsoft.com/office/officeart/2005/8/layout/vList4#3"/>
    <dgm:cxn modelId="{9DAFF6CD-990A-44D4-9FCE-80572EA3DB58}" srcId="{3751F158-81F3-43B4-A2C9-9534FC36E87F}" destId="{028906D3-41DD-40D7-8A92-9A3E44FAC822}" srcOrd="1" destOrd="0" parTransId="{7B12AED9-A363-46F3-8B86-156FD943A24F}" sibTransId="{7C4FC1A7-0B6F-417B-9589-7FDA09D6D06D}"/>
    <dgm:cxn modelId="{16070355-82E6-46C5-8ACB-BDD80EAC0980}" type="presOf" srcId="{91073F2B-82B4-43F9-B5FF-25EF11844281}" destId="{C1FB0362-417B-4368-A83E-7209408183E7}" srcOrd="1" destOrd="0" presId="urn:microsoft.com/office/officeart/2005/8/layout/vList4#3"/>
    <dgm:cxn modelId="{8DC11E03-00F0-4BCD-9BA6-2295A3588D0D}" type="presOf" srcId="{3751F158-81F3-43B4-A2C9-9534FC36E87F}" destId="{BD06AD25-0CA1-4194-8049-5B1CF76876D2}" srcOrd="0" destOrd="0" presId="urn:microsoft.com/office/officeart/2005/8/layout/vList4#3"/>
    <dgm:cxn modelId="{7F7E6483-41E4-498A-951E-54D2F110FAB3}" type="presOf" srcId="{91073F2B-82B4-43F9-B5FF-25EF11844281}" destId="{1872A94F-DB12-4246-BFF5-CC6C5A0D5100}" srcOrd="0" destOrd="0" presId="urn:microsoft.com/office/officeart/2005/8/layout/vList4#3"/>
    <dgm:cxn modelId="{6C46346C-D697-4862-BC2F-24C13F17AAB3}" srcId="{3751F158-81F3-43B4-A2C9-9534FC36E87F}" destId="{D4564163-E038-4DBF-B448-5E27478FF11A}" srcOrd="0" destOrd="0" parTransId="{DE483794-2976-40F3-A9B4-B85891870834}" sibTransId="{84967923-C8D5-497F-BCBE-33ADEE0B065E}"/>
    <dgm:cxn modelId="{B6147581-29BC-4A7A-B1F1-6D1DCC543FD4}" srcId="{3751F158-81F3-43B4-A2C9-9534FC36E87F}" destId="{91073F2B-82B4-43F9-B5FF-25EF11844281}" srcOrd="2" destOrd="0" parTransId="{4DDECC94-C9EF-453B-8C05-C4E506B88845}" sibTransId="{222C5207-2ED0-4793-8CBD-29CADDF6603C}"/>
    <dgm:cxn modelId="{CA9216CC-7442-4E2D-B199-13C97D7C7B37}" type="presOf" srcId="{028906D3-41DD-40D7-8A92-9A3E44FAC822}" destId="{BF7D1D63-27BA-4D7B-9DF9-435B40429911}" srcOrd="0" destOrd="0" presId="urn:microsoft.com/office/officeart/2005/8/layout/vList4#3"/>
    <dgm:cxn modelId="{B2DC9A1C-62F9-4D8E-9D9F-467BAA9DD00E}" type="presOf" srcId="{028906D3-41DD-40D7-8A92-9A3E44FAC822}" destId="{99F2B7A5-F230-4F7D-B1EE-3F9A88E0BBD8}" srcOrd="1" destOrd="0" presId="urn:microsoft.com/office/officeart/2005/8/layout/vList4#3"/>
    <dgm:cxn modelId="{A838B891-F22E-4ACC-92C0-BF6B5E76F952}" type="presParOf" srcId="{BD06AD25-0CA1-4194-8049-5B1CF76876D2}" destId="{EA18F438-3EE0-4A9B-9E7C-EBC161CC7EB4}" srcOrd="0" destOrd="0" presId="urn:microsoft.com/office/officeart/2005/8/layout/vList4#3"/>
    <dgm:cxn modelId="{D395C1EF-A7AE-4898-BA92-626769ADE8C4}" type="presParOf" srcId="{EA18F438-3EE0-4A9B-9E7C-EBC161CC7EB4}" destId="{899AD27E-97AE-4E13-BF54-C45DC4AC0DF7}" srcOrd="0" destOrd="0" presId="urn:microsoft.com/office/officeart/2005/8/layout/vList4#3"/>
    <dgm:cxn modelId="{44535370-C07F-474D-8CFC-D02189D6D880}" type="presParOf" srcId="{EA18F438-3EE0-4A9B-9E7C-EBC161CC7EB4}" destId="{6DD051B0-53ED-4C96-8722-C08338E2D364}" srcOrd="1" destOrd="0" presId="urn:microsoft.com/office/officeart/2005/8/layout/vList4#3"/>
    <dgm:cxn modelId="{2B5EF8E6-2EBA-420A-9A14-3A7749F53935}" type="presParOf" srcId="{EA18F438-3EE0-4A9B-9E7C-EBC161CC7EB4}" destId="{8AE5D3C4-C993-4467-80CC-6FABC10B9FED}" srcOrd="2" destOrd="0" presId="urn:microsoft.com/office/officeart/2005/8/layout/vList4#3"/>
    <dgm:cxn modelId="{76F55D40-3A9F-4040-A821-568BCD64D007}" type="presParOf" srcId="{BD06AD25-0CA1-4194-8049-5B1CF76876D2}" destId="{0E4908CB-8620-455B-873F-14801D5386B5}" srcOrd="1" destOrd="0" presId="urn:microsoft.com/office/officeart/2005/8/layout/vList4#3"/>
    <dgm:cxn modelId="{8803CC47-0015-4358-9D28-4DA94FFF9D48}" type="presParOf" srcId="{BD06AD25-0CA1-4194-8049-5B1CF76876D2}" destId="{055E0225-2E6E-46E9-AF66-78EDD0F51D66}" srcOrd="2" destOrd="0" presId="urn:microsoft.com/office/officeart/2005/8/layout/vList4#3"/>
    <dgm:cxn modelId="{C06338DC-8B53-4509-8EE5-DB273201C502}" type="presParOf" srcId="{055E0225-2E6E-46E9-AF66-78EDD0F51D66}" destId="{BF7D1D63-27BA-4D7B-9DF9-435B40429911}" srcOrd="0" destOrd="0" presId="urn:microsoft.com/office/officeart/2005/8/layout/vList4#3"/>
    <dgm:cxn modelId="{225297E9-789B-4D49-88A0-6958AF35FDF1}" type="presParOf" srcId="{055E0225-2E6E-46E9-AF66-78EDD0F51D66}" destId="{86204F82-615A-4E03-B4F5-EB4CC78C869E}" srcOrd="1" destOrd="0" presId="urn:microsoft.com/office/officeart/2005/8/layout/vList4#3"/>
    <dgm:cxn modelId="{3591DBEC-E66F-42D3-A64E-62F14FA79174}" type="presParOf" srcId="{055E0225-2E6E-46E9-AF66-78EDD0F51D66}" destId="{99F2B7A5-F230-4F7D-B1EE-3F9A88E0BBD8}" srcOrd="2" destOrd="0" presId="urn:microsoft.com/office/officeart/2005/8/layout/vList4#3"/>
    <dgm:cxn modelId="{B1BB88A1-EA65-42DA-9D82-A5EBB18828C9}" type="presParOf" srcId="{BD06AD25-0CA1-4194-8049-5B1CF76876D2}" destId="{4D2CAB19-29C5-4F73-95C2-3AF2EA64D40A}" srcOrd="3" destOrd="0" presId="urn:microsoft.com/office/officeart/2005/8/layout/vList4#3"/>
    <dgm:cxn modelId="{5458C1C1-192F-4C35-99F9-1524EAF9864D}" type="presParOf" srcId="{BD06AD25-0CA1-4194-8049-5B1CF76876D2}" destId="{8B71AD68-6AFD-4BE9-A475-89E8D61DC7C8}" srcOrd="4" destOrd="0" presId="urn:microsoft.com/office/officeart/2005/8/layout/vList4#3"/>
    <dgm:cxn modelId="{A0DFEEDB-53E8-41E7-883F-B2E5735305A6}" type="presParOf" srcId="{8B71AD68-6AFD-4BE9-A475-89E8D61DC7C8}" destId="{1872A94F-DB12-4246-BFF5-CC6C5A0D5100}" srcOrd="0" destOrd="0" presId="urn:microsoft.com/office/officeart/2005/8/layout/vList4#3"/>
    <dgm:cxn modelId="{E848ACF4-23C1-4F30-B93A-B6B9E91EBF1F}" type="presParOf" srcId="{8B71AD68-6AFD-4BE9-A475-89E8D61DC7C8}" destId="{95A72E07-519B-44C9-AE4B-5A19BC558E63}" srcOrd="1" destOrd="0" presId="urn:microsoft.com/office/officeart/2005/8/layout/vList4#3"/>
    <dgm:cxn modelId="{39D776F7-0091-4CC3-BB67-E443172C6AD2}" type="presParOf" srcId="{8B71AD68-6AFD-4BE9-A475-89E8D61DC7C8}" destId="{C1FB0362-417B-4368-A83E-7209408183E7}" srcOrd="2" destOrd="0" presId="urn:microsoft.com/office/officeart/2005/8/layout/vList4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CCA78E-69FF-4A02-BA17-2C45851335C4}" type="doc">
      <dgm:prSet loTypeId="urn:microsoft.com/office/officeart/2005/8/layout/venn3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A30EFDD-16E7-44D2-902E-9A08DBCBEACA}">
      <dgm:prSet custT="1"/>
      <dgm:spPr/>
      <dgm:t>
        <a:bodyPr/>
        <a:lstStyle/>
        <a:p>
          <a:pPr rtl="0"/>
          <a:r>
            <a:rPr lang="ru-RU" sz="2800" b="1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ВУЗ №1 – базовый (зачисление студентов)</a:t>
          </a:r>
          <a:endParaRPr lang="ru-RU" sz="2800" b="1" dirty="0">
            <a:solidFill>
              <a:schemeClr val="accent4">
                <a:lumMod val="75000"/>
              </a:schemeClr>
            </a:solidFill>
            <a:latin typeface="+mn-lt"/>
            <a:ea typeface="Verdana" pitchFamily="34" charset="0"/>
            <a:cs typeface="Verdana" pitchFamily="34" charset="0"/>
          </a:endParaRPr>
        </a:p>
      </dgm:t>
    </dgm:pt>
    <dgm:pt modelId="{9A0BC915-C5AB-4653-9D92-051EA796CC66}" type="parTrans" cxnId="{C64C7596-E99E-4D97-A3C2-252D9E2BB3B6}">
      <dgm:prSet/>
      <dgm:spPr/>
      <dgm:t>
        <a:bodyPr/>
        <a:lstStyle/>
        <a:p>
          <a:endParaRPr lang="ru-RU" sz="2800" b="1">
            <a:solidFill>
              <a:schemeClr val="accent1">
                <a:lumMod val="50000"/>
              </a:schemeClr>
            </a:solidFill>
            <a:latin typeface="+mn-lt"/>
            <a:ea typeface="Verdana" pitchFamily="34" charset="0"/>
            <a:cs typeface="Verdana" pitchFamily="34" charset="0"/>
          </a:endParaRPr>
        </a:p>
      </dgm:t>
    </dgm:pt>
    <dgm:pt modelId="{A7D459DB-C3E9-4331-B619-9594B11EC000}" type="sibTrans" cxnId="{C64C7596-E99E-4D97-A3C2-252D9E2BB3B6}">
      <dgm:prSet/>
      <dgm:spPr/>
      <dgm:t>
        <a:bodyPr/>
        <a:lstStyle/>
        <a:p>
          <a:endParaRPr lang="ru-RU" sz="2800" b="1">
            <a:solidFill>
              <a:schemeClr val="accent1">
                <a:lumMod val="50000"/>
              </a:schemeClr>
            </a:solidFill>
            <a:latin typeface="+mn-lt"/>
            <a:ea typeface="Verdana" pitchFamily="34" charset="0"/>
            <a:cs typeface="Verdana" pitchFamily="34" charset="0"/>
          </a:endParaRPr>
        </a:p>
      </dgm:t>
    </dgm:pt>
    <dgm:pt modelId="{E0E74981-A102-47D9-BFCA-9F7632D541C4}">
      <dgm:prSet custT="1"/>
      <dgm:spPr/>
      <dgm:t>
        <a:bodyPr/>
        <a:lstStyle/>
        <a:p>
          <a:pPr rtl="0"/>
          <a:r>
            <a:rPr lang="ru-RU" sz="2400" b="1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ВУЗ №2 – вуз партнер (предоставление ресурсной базы)</a:t>
          </a:r>
          <a:endParaRPr lang="ru-RU" sz="2400" b="1" dirty="0">
            <a:solidFill>
              <a:schemeClr val="accent4">
                <a:lumMod val="75000"/>
              </a:schemeClr>
            </a:solidFill>
            <a:latin typeface="+mn-lt"/>
            <a:ea typeface="Verdana" pitchFamily="34" charset="0"/>
            <a:cs typeface="Verdana" pitchFamily="34" charset="0"/>
          </a:endParaRPr>
        </a:p>
      </dgm:t>
    </dgm:pt>
    <dgm:pt modelId="{79E7DD99-F74F-4315-8224-31496E29D73E}" type="parTrans" cxnId="{33984C6F-2FA1-4CA9-9FD5-09AD28B634E7}">
      <dgm:prSet/>
      <dgm:spPr/>
      <dgm:t>
        <a:bodyPr/>
        <a:lstStyle/>
        <a:p>
          <a:endParaRPr lang="ru-RU" sz="2800" b="1">
            <a:solidFill>
              <a:schemeClr val="accent1">
                <a:lumMod val="50000"/>
              </a:schemeClr>
            </a:solidFill>
            <a:latin typeface="+mn-lt"/>
            <a:ea typeface="Verdana" pitchFamily="34" charset="0"/>
            <a:cs typeface="Verdana" pitchFamily="34" charset="0"/>
          </a:endParaRPr>
        </a:p>
      </dgm:t>
    </dgm:pt>
    <dgm:pt modelId="{BF450D76-4170-4D44-9937-6EE9D894A7FE}" type="sibTrans" cxnId="{33984C6F-2FA1-4CA9-9FD5-09AD28B634E7}">
      <dgm:prSet/>
      <dgm:spPr/>
      <dgm:t>
        <a:bodyPr/>
        <a:lstStyle/>
        <a:p>
          <a:endParaRPr lang="ru-RU" sz="2800" b="1">
            <a:solidFill>
              <a:schemeClr val="accent1">
                <a:lumMod val="50000"/>
              </a:schemeClr>
            </a:solidFill>
            <a:latin typeface="+mn-lt"/>
            <a:ea typeface="Verdana" pitchFamily="34" charset="0"/>
            <a:cs typeface="Verdana" pitchFamily="34" charset="0"/>
          </a:endParaRPr>
        </a:p>
      </dgm:t>
    </dgm:pt>
    <dgm:pt modelId="{D6FC6E21-4BB4-4A64-A81F-96B57579B0A3}" type="pres">
      <dgm:prSet presAssocID="{B9CCA78E-69FF-4A02-BA17-2C45851335C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CFE4515-DD82-4251-BA08-461C08504071}" type="pres">
      <dgm:prSet presAssocID="{DA30EFDD-16E7-44D2-902E-9A08DBCBEACA}" presName="Name5" presStyleLbl="vennNode1" presStyleIdx="0" presStyleCnt="2" custScaleX="223761" custLinFactNeighborX="-5687" custLinFactNeighborY="238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6AAC59-385B-486B-80ED-C6645566EB54}" type="pres">
      <dgm:prSet presAssocID="{A7D459DB-C3E9-4331-B619-9594B11EC000}" presName="space" presStyleCnt="0"/>
      <dgm:spPr/>
      <dgm:t>
        <a:bodyPr/>
        <a:lstStyle/>
        <a:p>
          <a:endParaRPr lang="ru-RU"/>
        </a:p>
      </dgm:t>
    </dgm:pt>
    <dgm:pt modelId="{A1D53B98-6AEF-4FAD-8120-3852F6414213}" type="pres">
      <dgm:prSet presAssocID="{E0E74981-A102-47D9-BFCA-9F7632D541C4}" presName="Name5" presStyleLbl="vennNode1" presStyleIdx="1" presStyleCnt="2" custScaleX="210894" custLinFactNeighborX="5073" custLinFactNeighborY="19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984C6F-2FA1-4CA9-9FD5-09AD28B634E7}" srcId="{B9CCA78E-69FF-4A02-BA17-2C45851335C4}" destId="{E0E74981-A102-47D9-BFCA-9F7632D541C4}" srcOrd="1" destOrd="0" parTransId="{79E7DD99-F74F-4315-8224-31496E29D73E}" sibTransId="{BF450D76-4170-4D44-9937-6EE9D894A7FE}"/>
    <dgm:cxn modelId="{191FF1AF-1E2A-407A-8970-9DB8F39FFBD5}" type="presOf" srcId="{E0E74981-A102-47D9-BFCA-9F7632D541C4}" destId="{A1D53B98-6AEF-4FAD-8120-3852F6414213}" srcOrd="0" destOrd="0" presId="urn:microsoft.com/office/officeart/2005/8/layout/venn3"/>
    <dgm:cxn modelId="{C64C7596-E99E-4D97-A3C2-252D9E2BB3B6}" srcId="{B9CCA78E-69FF-4A02-BA17-2C45851335C4}" destId="{DA30EFDD-16E7-44D2-902E-9A08DBCBEACA}" srcOrd="0" destOrd="0" parTransId="{9A0BC915-C5AB-4653-9D92-051EA796CC66}" sibTransId="{A7D459DB-C3E9-4331-B619-9594B11EC000}"/>
    <dgm:cxn modelId="{04A8DA2D-AC7B-40E9-B4ED-507A35F927F9}" type="presOf" srcId="{DA30EFDD-16E7-44D2-902E-9A08DBCBEACA}" destId="{ACFE4515-DD82-4251-BA08-461C08504071}" srcOrd="0" destOrd="0" presId="urn:microsoft.com/office/officeart/2005/8/layout/venn3"/>
    <dgm:cxn modelId="{94F9ABCA-0082-4E5D-AB2C-8975A1F1B0D8}" type="presOf" srcId="{B9CCA78E-69FF-4A02-BA17-2C45851335C4}" destId="{D6FC6E21-4BB4-4A64-A81F-96B57579B0A3}" srcOrd="0" destOrd="0" presId="urn:microsoft.com/office/officeart/2005/8/layout/venn3"/>
    <dgm:cxn modelId="{64F41229-C187-4D1F-A5B2-8466C4747E4C}" type="presParOf" srcId="{D6FC6E21-4BB4-4A64-A81F-96B57579B0A3}" destId="{ACFE4515-DD82-4251-BA08-461C08504071}" srcOrd="0" destOrd="0" presId="urn:microsoft.com/office/officeart/2005/8/layout/venn3"/>
    <dgm:cxn modelId="{60851E17-13F3-4C64-ABBF-9552A30B4912}" type="presParOf" srcId="{D6FC6E21-4BB4-4A64-A81F-96B57579B0A3}" destId="{BB6AAC59-385B-486B-80ED-C6645566EB54}" srcOrd="1" destOrd="0" presId="urn:microsoft.com/office/officeart/2005/8/layout/venn3"/>
    <dgm:cxn modelId="{5CC846EE-181C-4596-86C3-6AD3EAB82016}" type="presParOf" srcId="{D6FC6E21-4BB4-4A64-A81F-96B57579B0A3}" destId="{A1D53B98-6AEF-4FAD-8120-3852F6414213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C2D5C5-4137-4075-91B5-36E597F7C2BB}" type="doc">
      <dgm:prSet loTypeId="urn:microsoft.com/office/officeart/2005/8/layout/venn3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101641A-F633-4B76-A1F1-094F8CBCE83C}">
      <dgm:prSet custT="1"/>
      <dgm:spPr/>
      <dgm:t>
        <a:bodyPr/>
        <a:lstStyle/>
        <a:p>
          <a:pPr rtl="0"/>
          <a:r>
            <a:rPr lang="ru-RU" sz="2400" b="1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ВУЗ №1 – базовый (зачисление студентов)</a:t>
          </a:r>
          <a:endParaRPr lang="ru-RU" sz="2400" b="1" dirty="0">
            <a:solidFill>
              <a:schemeClr val="accent4">
                <a:lumMod val="75000"/>
              </a:schemeClr>
            </a:solidFill>
            <a:latin typeface="+mn-lt"/>
            <a:ea typeface="Verdana" pitchFamily="34" charset="0"/>
            <a:cs typeface="Verdana" pitchFamily="34" charset="0"/>
          </a:endParaRPr>
        </a:p>
      </dgm:t>
    </dgm:pt>
    <dgm:pt modelId="{0F3E0FFD-6F24-49D2-89B5-62EA4AA76BA4}" type="parTrans" cxnId="{D27BB666-64C0-4E12-9296-4B74EF846ABA}">
      <dgm:prSet/>
      <dgm:spPr/>
      <dgm:t>
        <a:bodyPr/>
        <a:lstStyle/>
        <a:p>
          <a:endParaRPr lang="ru-RU" sz="2400" b="1">
            <a:solidFill>
              <a:schemeClr val="accent1">
                <a:lumMod val="50000"/>
              </a:schemeClr>
            </a:solidFill>
            <a:latin typeface="+mn-lt"/>
            <a:ea typeface="Verdana" pitchFamily="34" charset="0"/>
            <a:cs typeface="Verdana" pitchFamily="34" charset="0"/>
          </a:endParaRPr>
        </a:p>
      </dgm:t>
    </dgm:pt>
    <dgm:pt modelId="{0802BC8B-B870-4167-B91C-994175878EF3}" type="sibTrans" cxnId="{D27BB666-64C0-4E12-9296-4B74EF846ABA}">
      <dgm:prSet/>
      <dgm:spPr/>
      <dgm:t>
        <a:bodyPr/>
        <a:lstStyle/>
        <a:p>
          <a:endParaRPr lang="ru-RU" sz="2400" b="1">
            <a:solidFill>
              <a:schemeClr val="accent1">
                <a:lumMod val="50000"/>
              </a:schemeClr>
            </a:solidFill>
            <a:latin typeface="+mn-lt"/>
            <a:ea typeface="Verdana" pitchFamily="34" charset="0"/>
            <a:cs typeface="Verdana" pitchFamily="34" charset="0"/>
          </a:endParaRPr>
        </a:p>
      </dgm:t>
    </dgm:pt>
    <dgm:pt modelId="{53C4FAAD-5B24-45D5-8706-764968E01249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ВУЗ №2 – вуз партнер (зачисление студентов на совместную образовательную программу)</a:t>
          </a:r>
          <a:endParaRPr lang="ru-RU" sz="2000" b="1" dirty="0">
            <a:solidFill>
              <a:schemeClr val="accent4">
                <a:lumMod val="75000"/>
              </a:schemeClr>
            </a:solidFill>
            <a:latin typeface="+mn-lt"/>
            <a:ea typeface="Verdana" pitchFamily="34" charset="0"/>
            <a:cs typeface="Verdana" pitchFamily="34" charset="0"/>
          </a:endParaRPr>
        </a:p>
      </dgm:t>
    </dgm:pt>
    <dgm:pt modelId="{85D5E8ED-C8DA-4788-8E44-0CD023508B09}" type="parTrans" cxnId="{7CD5E45D-36DB-4E96-9085-4276A62C2CDD}">
      <dgm:prSet/>
      <dgm:spPr/>
      <dgm:t>
        <a:bodyPr/>
        <a:lstStyle/>
        <a:p>
          <a:endParaRPr lang="ru-RU" sz="2400" b="1">
            <a:solidFill>
              <a:schemeClr val="accent1">
                <a:lumMod val="50000"/>
              </a:schemeClr>
            </a:solidFill>
            <a:latin typeface="+mn-lt"/>
            <a:ea typeface="Verdana" pitchFamily="34" charset="0"/>
            <a:cs typeface="Verdana" pitchFamily="34" charset="0"/>
          </a:endParaRPr>
        </a:p>
      </dgm:t>
    </dgm:pt>
    <dgm:pt modelId="{424BEF32-93B1-4D93-B98E-A3B55EACAA9C}" type="sibTrans" cxnId="{7CD5E45D-36DB-4E96-9085-4276A62C2CDD}">
      <dgm:prSet/>
      <dgm:spPr/>
      <dgm:t>
        <a:bodyPr/>
        <a:lstStyle/>
        <a:p>
          <a:endParaRPr lang="ru-RU" sz="2400" b="1">
            <a:solidFill>
              <a:schemeClr val="accent1">
                <a:lumMod val="50000"/>
              </a:schemeClr>
            </a:solidFill>
            <a:latin typeface="+mn-lt"/>
            <a:ea typeface="Verdana" pitchFamily="34" charset="0"/>
            <a:cs typeface="Verdana" pitchFamily="34" charset="0"/>
          </a:endParaRPr>
        </a:p>
      </dgm:t>
    </dgm:pt>
    <dgm:pt modelId="{F6D1ADEA-F263-4225-9C7C-AEC046D75755}" type="pres">
      <dgm:prSet presAssocID="{D5C2D5C5-4137-4075-91B5-36E597F7C2B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0D21086-52DA-4C87-8E1F-BD6EE107F305}" type="pres">
      <dgm:prSet presAssocID="{E101641A-F633-4B76-A1F1-094F8CBCE83C}" presName="Name5" presStyleLbl="vennNode1" presStyleIdx="0" presStyleCnt="2" custScaleX="259018" custScaleY="120838" custLinFactNeighborX="32058" custLinFactNeighborY="-158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35EE41-E844-49E5-9D4F-9693014FDB42}" type="pres">
      <dgm:prSet presAssocID="{0802BC8B-B870-4167-B91C-994175878EF3}" presName="space" presStyleCnt="0"/>
      <dgm:spPr/>
      <dgm:t>
        <a:bodyPr/>
        <a:lstStyle/>
        <a:p>
          <a:endParaRPr lang="ru-RU"/>
        </a:p>
      </dgm:t>
    </dgm:pt>
    <dgm:pt modelId="{A1E0988A-CB04-45E8-B20A-D38CFA645C99}" type="pres">
      <dgm:prSet presAssocID="{53C4FAAD-5B24-45D5-8706-764968E01249}" presName="Name5" presStyleLbl="vennNode1" presStyleIdx="1" presStyleCnt="2" custScaleX="262257" custScaleY="120964" custLinFactX="662" custLinFactNeighborX="100000" custLinFactNeighborY="181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5134BD-B9D7-4134-A497-04383BF23A17}" type="presOf" srcId="{D5C2D5C5-4137-4075-91B5-36E597F7C2BB}" destId="{F6D1ADEA-F263-4225-9C7C-AEC046D75755}" srcOrd="0" destOrd="0" presId="urn:microsoft.com/office/officeart/2005/8/layout/venn3"/>
    <dgm:cxn modelId="{09F00017-BC1A-414B-8CC7-16739EA90A56}" type="presOf" srcId="{E101641A-F633-4B76-A1F1-094F8CBCE83C}" destId="{C0D21086-52DA-4C87-8E1F-BD6EE107F305}" srcOrd="0" destOrd="0" presId="urn:microsoft.com/office/officeart/2005/8/layout/venn3"/>
    <dgm:cxn modelId="{7CD5E45D-36DB-4E96-9085-4276A62C2CDD}" srcId="{D5C2D5C5-4137-4075-91B5-36E597F7C2BB}" destId="{53C4FAAD-5B24-45D5-8706-764968E01249}" srcOrd="1" destOrd="0" parTransId="{85D5E8ED-C8DA-4788-8E44-0CD023508B09}" sibTransId="{424BEF32-93B1-4D93-B98E-A3B55EACAA9C}"/>
    <dgm:cxn modelId="{42C7116C-5412-40F3-AE14-ACF6B9FAC218}" type="presOf" srcId="{53C4FAAD-5B24-45D5-8706-764968E01249}" destId="{A1E0988A-CB04-45E8-B20A-D38CFA645C99}" srcOrd="0" destOrd="0" presId="urn:microsoft.com/office/officeart/2005/8/layout/venn3"/>
    <dgm:cxn modelId="{D27BB666-64C0-4E12-9296-4B74EF846ABA}" srcId="{D5C2D5C5-4137-4075-91B5-36E597F7C2BB}" destId="{E101641A-F633-4B76-A1F1-094F8CBCE83C}" srcOrd="0" destOrd="0" parTransId="{0F3E0FFD-6F24-49D2-89B5-62EA4AA76BA4}" sibTransId="{0802BC8B-B870-4167-B91C-994175878EF3}"/>
    <dgm:cxn modelId="{4D218558-1232-4451-9E37-99E82A761969}" type="presParOf" srcId="{F6D1ADEA-F263-4225-9C7C-AEC046D75755}" destId="{C0D21086-52DA-4C87-8E1F-BD6EE107F305}" srcOrd="0" destOrd="0" presId="urn:microsoft.com/office/officeart/2005/8/layout/venn3"/>
    <dgm:cxn modelId="{EFBA4B29-98DF-42FF-B9F7-3729A127BC9E}" type="presParOf" srcId="{F6D1ADEA-F263-4225-9C7C-AEC046D75755}" destId="{6635EE41-E844-49E5-9D4F-9693014FDB42}" srcOrd="1" destOrd="0" presId="urn:microsoft.com/office/officeart/2005/8/layout/venn3"/>
    <dgm:cxn modelId="{DCAB96F9-99B8-4FFC-AB1B-6249DF3E239C}" type="presParOf" srcId="{F6D1ADEA-F263-4225-9C7C-AEC046D75755}" destId="{A1E0988A-CB04-45E8-B20A-D38CFA645C99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9AD27E-97AE-4E13-BF54-C45DC4AC0DF7}">
      <dsp:nvSpPr>
        <dsp:cNvPr id="0" name=""/>
        <dsp:cNvSpPr/>
      </dsp:nvSpPr>
      <dsp:spPr>
        <a:xfrm>
          <a:off x="0" y="0"/>
          <a:ext cx="8895614" cy="83856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400" b="1" kern="1200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20.01.2014 г.</a:t>
          </a:r>
          <a:r>
            <a:rPr lang="ru-RU" altLang="ru-RU" sz="2400" kern="1200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 Создана Ассоциация «Электронное образование Республики Башкортостан»</a:t>
          </a:r>
          <a:endParaRPr lang="ru-RU" sz="2400" kern="1200" dirty="0">
            <a:solidFill>
              <a:schemeClr val="accent4">
                <a:lumMod val="75000"/>
              </a:schemeClr>
            </a:solidFill>
            <a:latin typeface="+mn-lt"/>
            <a:ea typeface="Verdana" pitchFamily="34" charset="0"/>
            <a:cs typeface="Verdana" pitchFamily="34" charset="0"/>
          </a:endParaRPr>
        </a:p>
      </dsp:txBody>
      <dsp:txXfrm>
        <a:off x="1862979" y="0"/>
        <a:ext cx="7032634" cy="838567"/>
      </dsp:txXfrm>
    </dsp:sp>
    <dsp:sp modelId="{6DD051B0-53ED-4C96-8722-C08338E2D364}">
      <dsp:nvSpPr>
        <dsp:cNvPr id="0" name=""/>
        <dsp:cNvSpPr/>
      </dsp:nvSpPr>
      <dsp:spPr>
        <a:xfrm>
          <a:off x="83856" y="83856"/>
          <a:ext cx="1779122" cy="67085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/>
          </a:blip>
          <a:srcRect/>
          <a:stretch>
            <a:fillRect l="-57000" r="-5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7D1D63-27BA-4D7B-9DF9-435B40429911}">
      <dsp:nvSpPr>
        <dsp:cNvPr id="0" name=""/>
        <dsp:cNvSpPr/>
      </dsp:nvSpPr>
      <dsp:spPr>
        <a:xfrm>
          <a:off x="0" y="821158"/>
          <a:ext cx="8895614" cy="1216074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000" b="1" kern="1200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21.08.2015 г. </a:t>
          </a:r>
          <a:r>
            <a:rPr lang="ru-RU" altLang="ru-RU" sz="2000" kern="1200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Соглашение с  г</a:t>
          </a:r>
          <a:r>
            <a:rPr lang="ru-RU" sz="2000" kern="1200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осударственным комитетом РБ по информатизации и вопросам функционирования системы «Открытая Республика» о сопровождении портала ЭО РБ</a:t>
          </a:r>
          <a:endParaRPr lang="ru-RU" sz="2000" kern="1200" dirty="0">
            <a:solidFill>
              <a:schemeClr val="accent4">
                <a:lumMod val="75000"/>
              </a:schemeClr>
            </a:solidFill>
            <a:latin typeface="+mn-lt"/>
            <a:ea typeface="Verdana" pitchFamily="34" charset="0"/>
            <a:cs typeface="Verdana" pitchFamily="34" charset="0"/>
          </a:endParaRPr>
        </a:p>
      </dsp:txBody>
      <dsp:txXfrm>
        <a:off x="1862979" y="821158"/>
        <a:ext cx="7032634" cy="1216074"/>
      </dsp:txXfrm>
    </dsp:sp>
    <dsp:sp modelId="{86204F82-615A-4E03-B4F5-EB4CC78C869E}">
      <dsp:nvSpPr>
        <dsp:cNvPr id="0" name=""/>
        <dsp:cNvSpPr/>
      </dsp:nvSpPr>
      <dsp:spPr>
        <a:xfrm>
          <a:off x="42403" y="1036635"/>
          <a:ext cx="1779122" cy="103671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/>
          </a:blip>
          <a:srcRect/>
          <a:stretch>
            <a:fillRect t="-26000" b="-2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72A94F-DB12-4246-BFF5-CC6C5A0D5100}">
      <dsp:nvSpPr>
        <dsp:cNvPr id="0" name=""/>
        <dsp:cNvSpPr/>
      </dsp:nvSpPr>
      <dsp:spPr>
        <a:xfrm>
          <a:off x="0" y="2019874"/>
          <a:ext cx="8895614" cy="1373858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altLang="ru-RU" sz="2400" b="1" kern="1200" dirty="0" smtClean="0">
            <a:latin typeface="+mn-lt"/>
            <a:ea typeface="Verdana" pitchFamily="34" charset="0"/>
            <a:cs typeface="Verdana" pitchFamily="34" charset="0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000" b="1" kern="1200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14.09.2015 г.</a:t>
          </a:r>
          <a:r>
            <a:rPr lang="ru-RU" altLang="ru-RU" sz="2000" kern="1200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 Соглашение с  Ассоциациями НПОО и </a:t>
          </a:r>
          <a:r>
            <a:rPr lang="ru-RU" altLang="ru-RU" sz="2000" kern="1200" dirty="0" err="1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ОмРЭУ</a:t>
          </a:r>
          <a:r>
            <a:rPr lang="ru-RU" altLang="ru-RU" sz="2000" kern="1200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 в области ЭО, ДОТ и ОО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000" b="1" kern="1200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2.12.2016 г. </a:t>
          </a:r>
          <a:r>
            <a:rPr lang="ru-RU" altLang="ru-RU" sz="2000" kern="1200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Соглашение с НПОО  на размещение ссылок на курсы на портале ЭО РБ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latin typeface="+mn-lt"/>
            <a:ea typeface="Verdana" pitchFamily="34" charset="0"/>
            <a:cs typeface="Verdana" pitchFamily="34" charset="0"/>
          </a:endParaRPr>
        </a:p>
      </dsp:txBody>
      <dsp:txXfrm>
        <a:off x="1862979" y="2019874"/>
        <a:ext cx="7032634" cy="1373858"/>
      </dsp:txXfrm>
    </dsp:sp>
    <dsp:sp modelId="{95A72E07-519B-44C9-AE4B-5A19BC558E63}">
      <dsp:nvSpPr>
        <dsp:cNvPr id="0" name=""/>
        <dsp:cNvSpPr/>
      </dsp:nvSpPr>
      <dsp:spPr>
        <a:xfrm>
          <a:off x="114511" y="2358882"/>
          <a:ext cx="1602135" cy="102522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FE4515-DD82-4251-BA08-461C08504071}">
      <dsp:nvSpPr>
        <dsp:cNvPr id="0" name=""/>
        <dsp:cNvSpPr/>
      </dsp:nvSpPr>
      <dsp:spPr>
        <a:xfrm>
          <a:off x="40626" y="608"/>
          <a:ext cx="4067945" cy="1817986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0050" tIns="35560" rIns="100050" bIns="3556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ВУЗ №1 – базовый (зачисление студентов)</a:t>
          </a:r>
          <a:endParaRPr lang="ru-RU" sz="2800" b="1" kern="1200" dirty="0">
            <a:solidFill>
              <a:schemeClr val="accent4">
                <a:lumMod val="75000"/>
              </a:schemeClr>
            </a:solidFill>
            <a:latin typeface="+mn-lt"/>
            <a:ea typeface="Verdana" pitchFamily="34" charset="0"/>
            <a:cs typeface="Verdana" pitchFamily="34" charset="0"/>
          </a:endParaRPr>
        </a:p>
      </dsp:txBody>
      <dsp:txXfrm>
        <a:off x="636363" y="266846"/>
        <a:ext cx="2876471" cy="1285510"/>
      </dsp:txXfrm>
    </dsp:sp>
    <dsp:sp modelId="{A1D53B98-6AEF-4FAD-8120-3852F6414213}">
      <dsp:nvSpPr>
        <dsp:cNvPr id="0" name=""/>
        <dsp:cNvSpPr/>
      </dsp:nvSpPr>
      <dsp:spPr>
        <a:xfrm>
          <a:off x="3784097" y="608"/>
          <a:ext cx="3834025" cy="1817986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alpha val="50000"/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alpha val="50000"/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0050" tIns="30480" rIns="10005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ВУЗ №2 – вуз партнер (предоставление ресурсной базы)</a:t>
          </a:r>
          <a:endParaRPr lang="ru-RU" sz="2400" b="1" kern="1200" dirty="0">
            <a:solidFill>
              <a:schemeClr val="accent4">
                <a:lumMod val="75000"/>
              </a:schemeClr>
            </a:solidFill>
            <a:latin typeface="+mn-lt"/>
            <a:ea typeface="Verdana" pitchFamily="34" charset="0"/>
            <a:cs typeface="Verdana" pitchFamily="34" charset="0"/>
          </a:endParaRPr>
        </a:p>
      </dsp:txBody>
      <dsp:txXfrm>
        <a:off x="4345577" y="266846"/>
        <a:ext cx="2711065" cy="12855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D21086-52DA-4C87-8E1F-BD6EE107F305}">
      <dsp:nvSpPr>
        <dsp:cNvPr id="0" name=""/>
        <dsp:cNvSpPr/>
      </dsp:nvSpPr>
      <dsp:spPr>
        <a:xfrm>
          <a:off x="779873" y="0"/>
          <a:ext cx="3779359" cy="1763160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0300" tIns="30480" rIns="8030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ВУЗ №1 – базовый (зачисление студентов)</a:t>
          </a:r>
          <a:endParaRPr lang="ru-RU" sz="2400" b="1" kern="1200" dirty="0">
            <a:solidFill>
              <a:schemeClr val="accent4">
                <a:lumMod val="75000"/>
              </a:schemeClr>
            </a:solidFill>
            <a:latin typeface="+mn-lt"/>
            <a:ea typeface="Verdana" pitchFamily="34" charset="0"/>
            <a:cs typeface="Verdana" pitchFamily="34" charset="0"/>
          </a:endParaRPr>
        </a:p>
      </dsp:txBody>
      <dsp:txXfrm>
        <a:off x="1333347" y="258209"/>
        <a:ext cx="2672411" cy="1246742"/>
      </dsp:txXfrm>
    </dsp:sp>
    <dsp:sp modelId="{A1E0988A-CB04-45E8-B20A-D38CFA645C99}">
      <dsp:nvSpPr>
        <dsp:cNvPr id="0" name=""/>
        <dsp:cNvSpPr/>
      </dsp:nvSpPr>
      <dsp:spPr>
        <a:xfrm>
          <a:off x="4475340" y="709"/>
          <a:ext cx="3826620" cy="1764998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alpha val="50000"/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alpha val="50000"/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0300" tIns="25400" rIns="803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4">
                  <a:lumMod val="75000"/>
                </a:schemeClr>
              </a:solidFill>
              <a:latin typeface="+mn-lt"/>
              <a:ea typeface="Verdana" pitchFamily="34" charset="0"/>
              <a:cs typeface="Verdana" pitchFamily="34" charset="0"/>
            </a:rPr>
            <a:t>ВУЗ №2 – вуз партнер (зачисление студентов на совместную образовательную программу)</a:t>
          </a:r>
          <a:endParaRPr lang="ru-RU" sz="2000" b="1" kern="1200" dirty="0">
            <a:solidFill>
              <a:schemeClr val="accent4">
                <a:lumMod val="75000"/>
              </a:schemeClr>
            </a:solidFill>
            <a:latin typeface="+mn-lt"/>
            <a:ea typeface="Verdana" pitchFamily="34" charset="0"/>
            <a:cs typeface="Verdana" pitchFamily="34" charset="0"/>
          </a:endParaRPr>
        </a:p>
      </dsp:txBody>
      <dsp:txXfrm>
        <a:off x="5035736" y="259187"/>
        <a:ext cx="2705828" cy="12480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08C01-3C14-4402-933F-222266A8CFFC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0751B-6243-4007-B82F-74505D1561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6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bashkortostan.ru/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607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225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Модель</a:t>
            </a:r>
            <a:r>
              <a:rPr lang="ru-RU" baseline="0" dirty="0" smtClean="0"/>
              <a:t> ВУЗ-ВУЗ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0AF1CE-FB84-4784-A762-E12E89FA8F7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529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15D7D493-3D0F-4EAE-8CCE-99B69AD5C8E4}" type="slidenum">
              <a:rPr lang="ru-RU" altLang="ru-RU" smtClean="0"/>
              <a:pPr/>
              <a:t>16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749854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dirty="0" smtClean="0"/>
              <a:t>В Республике Башкортостан планомерно продолжается развитие системы электронного обучения. Государственный комитет Республики Башкортостан по информатизации, совместно с ГБОУ ВО «БАГСУ» и Академией ВЭГУ реализует электронное обучения для государственных и муниципальных служащих. На корпоративном ресурсе портала «Электронное образование Республики Башкортостан» </a:t>
            </a:r>
            <a:r>
              <a:rPr lang="ru-RU" altLang="ru-RU" dirty="0" smtClean="0">
                <a:hlinkClick r:id="rId3"/>
              </a:rPr>
              <a:t>https://edu.bashkortostan.ru/</a:t>
            </a:r>
            <a:r>
              <a:rPr lang="ru-RU" altLang="ru-RU" dirty="0" smtClean="0"/>
              <a:t> созданы условия для организации полного цикла обучения служащих в удобной форме без отрыва от службы. При содействии Администрации Главы Республики Башкортостан по заказу Госкомитета РБ по информатизации преподавателями Башкирской академии государственной службы и управления при Главе Республики Башкортостан были разработаны и размещены 22 курса по приоритетным направлениям обучения и развития профессиональных компетенций государственных служащих. Академия ВЭГУ выступила разработчиком корпоративного портала системы обучения и текущей аттестации для непрерывного обучения госслужащих. Государственный комитет Республики Башкортостан по информатизации и вопросам функционирования системы «Открытая Республика» выполняет функции технологического оператора корпоративного портала.</a:t>
            </a: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9DB920C-AE9A-4AF6-941A-C6B5B5B7F6CD}" type="slidenum">
              <a:rPr lang="ru-RU" altLang="ru-RU" smtClean="0"/>
              <a:pPr eaLnBrk="1" hangingPunct="1"/>
              <a:t>21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358354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Слайд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№1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Башкирская академия государственной службы и управления при Главе Республики Башкортостан разработала Портал электронного обучения государственных гражданских и муниципальных служащих. Данный портал интегрирован через систему аутентификации пользователей корпоративного портала БАГСУ с порталом «Электронное образование Республики Башкортостан» и Единой системой идентификации и аутентификации.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(Слайд №2) Особенность портала заключается в том, что он основан на компетентностной модели. Данная логика позволяет пользователю в автоматическом режиме определить уровень своих компетенций и на основе компьютерного тестирования сформировать индивидуальную траекторию дальнейшего обучения. На портале размещено 25 электронных курсов. После завершения курса, портал также в автоматическом режиме, в модуле портфолио, формирует электронный сертификат.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(Слайд №3) В соответствии с решением Координационного совета по реализации пилотного проекта «Бережливое правительство» в Республике Башкортостан, Башкирская академия государственной службы и управления при Главе Республики Башкортостан совместно с Управлением делами Главы Республики Башкортостан и Государственным комитетом Республики Башкортостан по информатизации и вопросам функционирования проекта «Открытая республика», разработала электронный курс «Бережливое правительство». По данному электронному курсу планируется обучить 13000 государственных гражданских и муниципальных служащих.</a:t>
            </a:r>
            <a:endParaRPr lang="ru-RU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807E8-DB74-4D26-BFC1-AD554F129DFF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1002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itchFamily="34" charset="0"/>
              <a:buNone/>
            </a:pPr>
            <a:endParaRPr lang="ru-RU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807E8-DB74-4D26-BFC1-AD554F129DFF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464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6BA2B-0D11-4C65-B2F3-2A3C0920835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6171678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цв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686330" y="7"/>
            <a:ext cx="7778383" cy="1177499"/>
          </a:xfrm>
          <a:prstGeom prst="rect">
            <a:avLst/>
          </a:prstGeom>
        </p:spPr>
        <p:txBody>
          <a:bodyPr/>
          <a:lstStyle>
            <a:lvl1pPr>
              <a:defRPr sz="4425">
                <a:solidFill>
                  <a:srgbClr val="0072BC"/>
                </a:solidFill>
              </a:defRPr>
            </a:lvl1pPr>
          </a:lstStyle>
          <a:p>
            <a:pPr lvl="0"/>
            <a:r>
              <a:rPr dirty="0" err="1"/>
              <a:t>Образец</a:t>
            </a:r>
            <a:r>
              <a:rPr dirty="0"/>
              <a:t> </a:t>
            </a:r>
            <a:r>
              <a:rPr dirty="0" err="1"/>
              <a:t>заголовка</a:t>
            </a:r>
            <a:endParaRPr dirty="0"/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686329" y="1279378"/>
            <a:ext cx="6863280" cy="1672376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800"/>
            </a:lvl1pPr>
          </a:lstStyle>
          <a:p>
            <a:pPr lvl="0"/>
            <a:r>
              <a:rPr dirty="0" err="1"/>
              <a:t>Образец</a:t>
            </a:r>
            <a:r>
              <a:rPr dirty="0"/>
              <a:t> </a:t>
            </a:r>
            <a:r>
              <a:rPr dirty="0" err="1"/>
              <a:t>подзаголовка</a:t>
            </a:r>
            <a:endParaRPr dirty="0"/>
          </a:p>
        </p:txBody>
      </p:sp>
      <p:sp>
        <p:nvSpPr>
          <p:cNvPr id="4" name="Shape 8"/>
          <p:cNvSpPr>
            <a:spLocks noGrp="1"/>
          </p:cNvSpPr>
          <p:nvPr>
            <p:ph type="sldNum" sz="quarter" idx="10"/>
          </p:nvPr>
        </p:nvSpPr>
        <p:spPr>
          <a:xfrm>
            <a:off x="6462713" y="4725594"/>
            <a:ext cx="2058591" cy="18811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8CF58-84AD-4EDF-AA90-7F08E7CF883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515877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2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8.jpe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2.png"/><Relationship Id="rId4" Type="http://schemas.openxmlformats.org/officeDocument/2006/relationships/image" Target="../media/image54.jpeg"/><Relationship Id="rId9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6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7" Type="http://schemas.openxmlformats.org/officeDocument/2006/relationships/image" Target="../media/image2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jpeg"/><Relationship Id="rId3" Type="http://schemas.openxmlformats.org/officeDocument/2006/relationships/image" Target="../media/image72.png"/><Relationship Id="rId7" Type="http://schemas.openxmlformats.org/officeDocument/2006/relationships/image" Target="../media/image76.jpeg"/><Relationship Id="rId12" Type="http://schemas.openxmlformats.org/officeDocument/2006/relationships/image" Target="../media/image81.png"/><Relationship Id="rId2" Type="http://schemas.openxmlformats.org/officeDocument/2006/relationships/image" Target="../media/image71.jpe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80.jpeg"/><Relationship Id="rId5" Type="http://schemas.openxmlformats.org/officeDocument/2006/relationships/image" Target="../media/image74.jpeg"/><Relationship Id="rId15" Type="http://schemas.openxmlformats.org/officeDocument/2006/relationships/image" Target="../media/image48.jpeg"/><Relationship Id="rId10" Type="http://schemas.openxmlformats.org/officeDocument/2006/relationships/image" Target="../media/image79.jpeg"/><Relationship Id="rId4" Type="http://schemas.openxmlformats.org/officeDocument/2006/relationships/image" Target="../media/image73.jpeg"/><Relationship Id="rId9" Type="http://schemas.openxmlformats.org/officeDocument/2006/relationships/image" Target="../media/image78.png"/><Relationship Id="rId14" Type="http://schemas.openxmlformats.org/officeDocument/2006/relationships/image" Target="../media/image8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3.jpe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jpeg"/><Relationship Id="rId18" Type="http://schemas.openxmlformats.org/officeDocument/2006/relationships/image" Target="../media/image2.pn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17" Type="http://schemas.openxmlformats.org/officeDocument/2006/relationships/image" Target="../media/image31.jpeg"/><Relationship Id="rId2" Type="http://schemas.openxmlformats.org/officeDocument/2006/relationships/image" Target="../media/image16.jpg"/><Relationship Id="rId16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png"/><Relationship Id="rId15" Type="http://schemas.openxmlformats.org/officeDocument/2006/relationships/image" Target="../media/image2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Relationship Id="rId1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5" name="TextBox 4"/>
          <p:cNvSpPr txBox="1"/>
          <p:nvPr/>
        </p:nvSpPr>
        <p:spPr>
          <a:xfrm rot="20883767">
            <a:off x="4110728" y="3561852"/>
            <a:ext cx="4954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UFA INTERNATIONAL EDUCATION FAIR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7" y="4307722"/>
            <a:ext cx="30485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www.mmco-expo.ru</a:t>
            </a:r>
          </a:p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www.education.bashkortostan.ru</a:t>
            </a:r>
          </a:p>
          <a:p>
            <a:r>
              <a:rPr lang="en-US" sz="1600" b="1" dirty="0">
                <a:solidFill>
                  <a:schemeClr val="accent4">
                    <a:lumMod val="75000"/>
                  </a:schemeClr>
                </a:solidFill>
              </a:rPr>
              <a:t>www. </a:t>
            </a:r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bvkexpo.ru</a:t>
            </a:r>
            <a:endParaRPr lang="ru-RU" sz="1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5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СЕТЕВЫЕ КУРСЫ </a:t>
            </a:r>
            <a:br>
              <a:rPr lang="ru-RU" sz="3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3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АССОЦИАЦИИ ЭО РБ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274334"/>
            <a:ext cx="2567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</a:rPr>
              <a:t>ФИЗИЧЕСКАЯ КУЛЬТУРА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80523" y="1089668"/>
            <a:ext cx="1880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</a:rPr>
              <a:t>КУЛЬТУРОЛОГИЯ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29669"/>
            <a:ext cx="3801749" cy="228224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845" y="1459001"/>
            <a:ext cx="4137869" cy="24809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371950"/>
            <a:ext cx="9108504" cy="7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Группа 35"/>
          <p:cNvGrpSpPr>
            <a:grpSpLocks/>
          </p:cNvGrpSpPr>
          <p:nvPr/>
        </p:nvGrpSpPr>
        <p:grpSpPr bwMode="auto">
          <a:xfrm>
            <a:off x="-1268015" y="-54769"/>
            <a:ext cx="8965407" cy="5283994"/>
            <a:chOff x="-1152525" y="-73025"/>
            <a:chExt cx="14127163" cy="7045325"/>
          </a:xfrm>
        </p:grpSpPr>
        <p:pic>
          <p:nvPicPr>
            <p:cNvPr id="10245" name="Рисунок 34" descr="Рисунок3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52525" y="-73025"/>
              <a:ext cx="14127163" cy="7045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6" name="Рисунок 35" descr="Рисунок1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8850" y="1741488"/>
              <a:ext cx="4802188" cy="339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47" name="Прямоугольник 6"/>
            <p:cNvSpPr>
              <a:spLocks noChangeArrowheads="1"/>
            </p:cNvSpPr>
            <p:nvPr/>
          </p:nvSpPr>
          <p:spPr bwMode="auto">
            <a:xfrm rot="16566414">
              <a:off x="5390357" y="701857"/>
              <a:ext cx="1890712" cy="509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Определение проблематики и целей СВ</a:t>
              </a:r>
              <a:endParaRPr lang="en-US" altLang="ru-RU" sz="75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10248" name="Прямоугольник 7"/>
            <p:cNvSpPr>
              <a:spLocks noChangeArrowheads="1"/>
            </p:cNvSpPr>
            <p:nvPr/>
          </p:nvSpPr>
          <p:spPr bwMode="auto">
            <a:xfrm rot="17844894">
              <a:off x="6283324" y="959826"/>
              <a:ext cx="1851025" cy="509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Определение задач для совместной работы</a:t>
              </a:r>
              <a:endParaRPr lang="en-US" altLang="ru-RU" sz="75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10249" name="Прямоугольник 8"/>
            <p:cNvSpPr>
              <a:spLocks noChangeArrowheads="1"/>
            </p:cNvSpPr>
            <p:nvPr/>
          </p:nvSpPr>
          <p:spPr bwMode="auto">
            <a:xfrm rot="18625102">
              <a:off x="7140576" y="1278913"/>
              <a:ext cx="1739900" cy="509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Согласование интересов с учредителями</a:t>
              </a:r>
              <a:endParaRPr lang="en-US" altLang="ru-RU" sz="75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10250" name="Прямоугольник 9"/>
            <p:cNvSpPr>
              <a:spLocks noChangeArrowheads="1"/>
            </p:cNvSpPr>
            <p:nvPr/>
          </p:nvSpPr>
          <p:spPr bwMode="auto">
            <a:xfrm rot="19393666">
              <a:off x="7402512" y="1782426"/>
              <a:ext cx="2292352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Подготовка всех участников СВ к сетевым работам</a:t>
              </a:r>
            </a:p>
          </p:txBody>
        </p:sp>
        <p:sp>
          <p:nvSpPr>
            <p:cNvPr id="10251" name="Прямоугольник 10"/>
            <p:cNvSpPr>
              <a:spLocks noChangeArrowheads="1"/>
            </p:cNvSpPr>
            <p:nvPr/>
          </p:nvSpPr>
          <p:spPr bwMode="auto">
            <a:xfrm rot="20480963">
              <a:off x="7759700" y="2391232"/>
              <a:ext cx="2316163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Основные разделы, указанные в договорах</a:t>
              </a:r>
            </a:p>
          </p:txBody>
        </p:sp>
        <p:sp>
          <p:nvSpPr>
            <p:cNvPr id="10252" name="Прямоугольник 11"/>
            <p:cNvSpPr>
              <a:spLocks noChangeArrowheads="1"/>
            </p:cNvSpPr>
            <p:nvPr/>
          </p:nvSpPr>
          <p:spPr bwMode="auto">
            <a:xfrm>
              <a:off x="8008938" y="3008314"/>
              <a:ext cx="2362200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Правомочие проведения обучения в формах и режимах СВ</a:t>
              </a:r>
            </a:p>
          </p:txBody>
        </p:sp>
        <p:sp>
          <p:nvSpPr>
            <p:cNvPr id="10253" name="Прямоугольник 12"/>
            <p:cNvSpPr>
              <a:spLocks noChangeArrowheads="1"/>
            </p:cNvSpPr>
            <p:nvPr/>
          </p:nvSpPr>
          <p:spPr bwMode="auto">
            <a:xfrm rot="748103">
              <a:off x="7829548" y="3619212"/>
              <a:ext cx="2611438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Основание для финансирования проводимых работ и оплаты труда НПР</a:t>
              </a:r>
            </a:p>
          </p:txBody>
        </p:sp>
        <p:sp>
          <p:nvSpPr>
            <p:cNvPr id="10254" name="Прямоугольник 13"/>
            <p:cNvSpPr>
              <a:spLocks noChangeArrowheads="1"/>
            </p:cNvSpPr>
            <p:nvPr/>
          </p:nvSpPr>
          <p:spPr bwMode="auto">
            <a:xfrm rot="1766684">
              <a:off x="7772400" y="4462076"/>
              <a:ext cx="21336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Основание для перезачета</a:t>
              </a:r>
            </a:p>
          </p:txBody>
        </p:sp>
        <p:sp>
          <p:nvSpPr>
            <p:cNvPr id="10255" name="Прямоугольник 14"/>
            <p:cNvSpPr>
              <a:spLocks noChangeArrowheads="1"/>
            </p:cNvSpPr>
            <p:nvPr/>
          </p:nvSpPr>
          <p:spPr bwMode="auto">
            <a:xfrm rot="2346203">
              <a:off x="7094538" y="4791580"/>
              <a:ext cx="2640011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Возможность проведения корректировки в ходе проведения образоват</a:t>
              </a:r>
              <a:r>
                <a:rPr lang="en-US" altLang="ru-RU" sz="750">
                  <a:solidFill>
                    <a:srgbClr val="002060"/>
                  </a:solidFill>
                  <a:latin typeface="+mn-lt"/>
                </a:rPr>
                <a:t>.</a:t>
              </a:r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 услуг</a:t>
              </a:r>
            </a:p>
          </p:txBody>
        </p:sp>
        <p:sp>
          <p:nvSpPr>
            <p:cNvPr id="10256" name="Прямоугольник 15"/>
            <p:cNvSpPr>
              <a:spLocks noChangeArrowheads="1"/>
            </p:cNvSpPr>
            <p:nvPr/>
          </p:nvSpPr>
          <p:spPr bwMode="auto">
            <a:xfrm rot="3532007">
              <a:off x="6640512" y="5332149"/>
              <a:ext cx="1878012" cy="691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Дисциплины</a:t>
              </a:r>
              <a:r>
                <a:rPr lang="en-US" altLang="ru-RU" sz="750">
                  <a:solidFill>
                    <a:srgbClr val="002060"/>
                  </a:solidFill>
                  <a:latin typeface="+mn-lt"/>
                </a:rPr>
                <a:t>,</a:t>
              </a:r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 связанные профильным направлением организации-партнера</a:t>
              </a:r>
            </a:p>
          </p:txBody>
        </p:sp>
        <p:sp>
          <p:nvSpPr>
            <p:cNvPr id="10257" name="Прямоугольник 16"/>
            <p:cNvSpPr>
              <a:spLocks noChangeArrowheads="1"/>
            </p:cNvSpPr>
            <p:nvPr/>
          </p:nvSpPr>
          <p:spPr bwMode="auto">
            <a:xfrm rot="4562797">
              <a:off x="5861846" y="5509949"/>
              <a:ext cx="1795463" cy="691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элективные курсы, проектная, исследователь</a:t>
              </a:r>
              <a:r>
                <a:rPr lang="en-US" altLang="ru-RU" sz="750">
                  <a:solidFill>
                    <a:srgbClr val="002060"/>
                  </a:solidFill>
                  <a:latin typeface="+mn-lt"/>
                </a:rPr>
                <a:t>.</a:t>
              </a:r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 деятельность</a:t>
              </a:r>
            </a:p>
          </p:txBody>
        </p:sp>
        <p:sp>
          <p:nvSpPr>
            <p:cNvPr id="10258" name="Прямоугольник 17"/>
            <p:cNvSpPr>
              <a:spLocks noChangeArrowheads="1"/>
            </p:cNvSpPr>
            <p:nvPr/>
          </p:nvSpPr>
          <p:spPr bwMode="auto">
            <a:xfrm rot="5400000">
              <a:off x="5121277" y="5676288"/>
              <a:ext cx="1520825" cy="509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доп</a:t>
              </a:r>
              <a:r>
                <a:rPr lang="en-US" altLang="ru-RU" sz="750">
                  <a:solidFill>
                    <a:srgbClr val="002060"/>
                  </a:solidFill>
                  <a:latin typeface="+mn-lt"/>
                </a:rPr>
                <a:t>.</a:t>
              </a:r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 образовательные программы</a:t>
              </a:r>
            </a:p>
          </p:txBody>
        </p:sp>
        <p:sp>
          <p:nvSpPr>
            <p:cNvPr id="10259" name="Прямоугольник 18"/>
            <p:cNvSpPr>
              <a:spLocks noChangeArrowheads="1"/>
            </p:cNvSpPr>
            <p:nvPr/>
          </p:nvSpPr>
          <p:spPr bwMode="auto">
            <a:xfrm rot="17038954">
              <a:off x="4027489" y="5646126"/>
              <a:ext cx="1936751" cy="509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составляется  участниками-партнерами</a:t>
              </a:r>
            </a:p>
          </p:txBody>
        </p:sp>
        <p:sp>
          <p:nvSpPr>
            <p:cNvPr id="10260" name="Прямоугольник 19"/>
            <p:cNvSpPr>
              <a:spLocks noChangeArrowheads="1"/>
            </p:cNvSpPr>
            <p:nvPr/>
          </p:nvSpPr>
          <p:spPr bwMode="auto">
            <a:xfrm rot="18166394">
              <a:off x="3394869" y="5191653"/>
              <a:ext cx="1730375" cy="691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Возможна корректировка по факту набора обучающихся</a:t>
              </a:r>
            </a:p>
          </p:txBody>
        </p:sp>
        <p:sp>
          <p:nvSpPr>
            <p:cNvPr id="10261" name="Прямоугольник 20"/>
            <p:cNvSpPr>
              <a:spLocks noChangeArrowheads="1"/>
            </p:cNvSpPr>
            <p:nvPr/>
          </p:nvSpPr>
          <p:spPr bwMode="auto">
            <a:xfrm rot="19033518">
              <a:off x="2490788" y="4826505"/>
              <a:ext cx="2100262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Индивидуальные образовательные траектории, планы</a:t>
              </a:r>
            </a:p>
          </p:txBody>
        </p:sp>
        <p:sp>
          <p:nvSpPr>
            <p:cNvPr id="10262" name="Прямоугольник 21"/>
            <p:cNvSpPr>
              <a:spLocks noChangeArrowheads="1"/>
            </p:cNvSpPr>
            <p:nvPr/>
          </p:nvSpPr>
          <p:spPr bwMode="auto">
            <a:xfrm rot="20019595">
              <a:off x="1966914" y="4450964"/>
              <a:ext cx="195897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Выбор режима групп</a:t>
              </a:r>
            </a:p>
          </p:txBody>
        </p:sp>
        <p:sp>
          <p:nvSpPr>
            <p:cNvPr id="10263" name="Прямоугольник 22"/>
            <p:cNvSpPr>
              <a:spLocks noChangeArrowheads="1"/>
            </p:cNvSpPr>
            <p:nvPr/>
          </p:nvSpPr>
          <p:spPr bwMode="auto">
            <a:xfrm rot="21028575">
              <a:off x="1601787" y="3692981"/>
              <a:ext cx="2101850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Составляется группой педагогов</a:t>
              </a:r>
            </a:p>
          </p:txBody>
        </p:sp>
        <p:sp>
          <p:nvSpPr>
            <p:cNvPr id="10264" name="Прямоугольник 23"/>
            <p:cNvSpPr>
              <a:spLocks noChangeArrowheads="1"/>
            </p:cNvSpPr>
            <p:nvPr/>
          </p:nvSpPr>
          <p:spPr bwMode="auto">
            <a:xfrm rot="269616">
              <a:off x="1506539" y="3004056"/>
              <a:ext cx="2139951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Информирование и юрид</a:t>
              </a:r>
              <a:r>
                <a:rPr lang="en-US" altLang="ru-RU" sz="750">
                  <a:solidFill>
                    <a:srgbClr val="002060"/>
                  </a:solidFill>
                  <a:latin typeface="+mn-lt"/>
                </a:rPr>
                <a:t>.</a:t>
              </a:r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 согласование с обучающимся</a:t>
              </a:r>
            </a:p>
          </p:txBody>
        </p:sp>
        <p:sp>
          <p:nvSpPr>
            <p:cNvPr id="10265" name="Прямоугольник 24"/>
            <p:cNvSpPr>
              <a:spLocks noChangeArrowheads="1"/>
            </p:cNvSpPr>
            <p:nvPr/>
          </p:nvSpPr>
          <p:spPr bwMode="auto">
            <a:xfrm rot="1255889">
              <a:off x="1714500" y="2450764"/>
              <a:ext cx="2154239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Материальное и техническое обеспечение</a:t>
              </a:r>
            </a:p>
          </p:txBody>
        </p:sp>
        <p:sp>
          <p:nvSpPr>
            <p:cNvPr id="10266" name="Прямоугольник 25"/>
            <p:cNvSpPr>
              <a:spLocks noChangeArrowheads="1"/>
            </p:cNvSpPr>
            <p:nvPr/>
          </p:nvSpPr>
          <p:spPr bwMode="auto">
            <a:xfrm rot="2041987">
              <a:off x="1970089" y="1799095"/>
              <a:ext cx="2614612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обеспечение метод</a:t>
              </a:r>
              <a:r>
                <a:rPr lang="en-US" altLang="ru-RU" sz="750">
                  <a:solidFill>
                    <a:srgbClr val="002060"/>
                  </a:solidFill>
                  <a:latin typeface="+mn-lt"/>
                </a:rPr>
                <a:t>.</a:t>
              </a:r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 поддержки обучающегося</a:t>
              </a:r>
            </a:p>
          </p:txBody>
        </p:sp>
        <p:sp>
          <p:nvSpPr>
            <p:cNvPr id="10267" name="Прямоугольник 26"/>
            <p:cNvSpPr>
              <a:spLocks noChangeArrowheads="1"/>
            </p:cNvSpPr>
            <p:nvPr/>
          </p:nvSpPr>
          <p:spPr bwMode="auto">
            <a:xfrm rot="2871582">
              <a:off x="2921001" y="1243987"/>
              <a:ext cx="1651000" cy="509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Обоснование форм и видов аттестации</a:t>
              </a:r>
            </a:p>
          </p:txBody>
        </p:sp>
        <p:sp>
          <p:nvSpPr>
            <p:cNvPr id="10268" name="Прямоугольник 27"/>
            <p:cNvSpPr>
              <a:spLocks noChangeArrowheads="1"/>
            </p:cNvSpPr>
            <p:nvPr/>
          </p:nvSpPr>
          <p:spPr bwMode="auto">
            <a:xfrm rot="4079841">
              <a:off x="3786187" y="845081"/>
              <a:ext cx="1730375" cy="691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Условия перезачета в основной образователь</a:t>
              </a:r>
              <a:r>
                <a:rPr lang="en-US" altLang="ru-RU" sz="750">
                  <a:solidFill>
                    <a:srgbClr val="002060"/>
                  </a:solidFill>
                  <a:latin typeface="+mn-lt"/>
                </a:rPr>
                <a:t>.</a:t>
              </a:r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 организации</a:t>
              </a:r>
            </a:p>
          </p:txBody>
        </p:sp>
        <p:sp>
          <p:nvSpPr>
            <p:cNvPr id="10269" name="Прямоугольник 28"/>
            <p:cNvSpPr>
              <a:spLocks noChangeArrowheads="1"/>
            </p:cNvSpPr>
            <p:nvPr/>
          </p:nvSpPr>
          <p:spPr bwMode="auto">
            <a:xfrm rot="4974719">
              <a:off x="4614866" y="761389"/>
              <a:ext cx="1784351" cy="509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Условия выдачи сертификата</a:t>
              </a:r>
            </a:p>
          </p:txBody>
        </p:sp>
        <p:sp>
          <p:nvSpPr>
            <p:cNvPr id="10270" name="TextBox 28"/>
            <p:cNvSpPr txBox="1">
              <a:spLocks noChangeArrowheads="1"/>
            </p:cNvSpPr>
            <p:nvPr/>
          </p:nvSpPr>
          <p:spPr bwMode="auto">
            <a:xfrm rot="19062500">
              <a:off x="5799139" y="2403980"/>
              <a:ext cx="1585910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chemeClr val="bg1"/>
                  </a:solidFill>
                  <a:latin typeface="+mn-lt"/>
                </a:rPr>
                <a:t>Формирование групп участников СВ</a:t>
              </a:r>
            </a:p>
          </p:txBody>
        </p:sp>
        <p:sp>
          <p:nvSpPr>
            <p:cNvPr id="10271" name="TextBox 31"/>
            <p:cNvSpPr txBox="1">
              <a:spLocks noChangeArrowheads="1"/>
            </p:cNvSpPr>
            <p:nvPr/>
          </p:nvSpPr>
          <p:spPr bwMode="auto">
            <a:xfrm>
              <a:off x="6235699" y="3268663"/>
              <a:ext cx="1585913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chemeClr val="bg1"/>
                  </a:solidFill>
                  <a:latin typeface="+mn-lt"/>
                </a:rPr>
                <a:t>Подготовка и согласование набора соглашений</a:t>
              </a:r>
            </a:p>
          </p:txBody>
        </p:sp>
        <p:sp>
          <p:nvSpPr>
            <p:cNvPr id="10272" name="TextBox 32"/>
            <p:cNvSpPr txBox="1">
              <a:spLocks noChangeArrowheads="1"/>
            </p:cNvSpPr>
            <p:nvPr/>
          </p:nvSpPr>
          <p:spPr bwMode="auto">
            <a:xfrm rot="4415638">
              <a:off x="5688013" y="4064084"/>
              <a:ext cx="1190625" cy="872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chemeClr val="bg1"/>
                  </a:solidFill>
                  <a:latin typeface="+mn-lt"/>
                </a:rPr>
                <a:t>Подготовка сетевых образоват. программ</a:t>
              </a:r>
            </a:p>
          </p:txBody>
        </p:sp>
        <p:sp>
          <p:nvSpPr>
            <p:cNvPr id="10273" name="TextBox 33"/>
            <p:cNvSpPr txBox="1">
              <a:spLocks noChangeArrowheads="1"/>
            </p:cNvSpPr>
            <p:nvPr/>
          </p:nvSpPr>
          <p:spPr bwMode="auto">
            <a:xfrm rot="17842563">
              <a:off x="4788697" y="4103870"/>
              <a:ext cx="1189037" cy="509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chemeClr val="bg1"/>
                  </a:solidFill>
                  <a:latin typeface="+mn-lt"/>
                </a:rPr>
                <a:t>Составление бюджета</a:t>
              </a:r>
            </a:p>
          </p:txBody>
        </p:sp>
        <p:sp>
          <p:nvSpPr>
            <p:cNvPr id="10274" name="TextBox 34"/>
            <p:cNvSpPr txBox="1">
              <a:spLocks noChangeArrowheads="1"/>
            </p:cNvSpPr>
            <p:nvPr/>
          </p:nvSpPr>
          <p:spPr bwMode="auto">
            <a:xfrm rot="19491996">
              <a:off x="3930650" y="3852525"/>
              <a:ext cx="1585913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chemeClr val="bg1"/>
                  </a:solidFill>
                  <a:latin typeface="+mn-lt"/>
                </a:rPr>
                <a:t>Формирование групп обучающихся</a:t>
              </a:r>
            </a:p>
          </p:txBody>
        </p:sp>
        <p:sp>
          <p:nvSpPr>
            <p:cNvPr id="10275" name="TextBox 35"/>
            <p:cNvSpPr txBox="1">
              <a:spLocks noChangeArrowheads="1"/>
            </p:cNvSpPr>
            <p:nvPr/>
          </p:nvSpPr>
          <p:spPr bwMode="auto">
            <a:xfrm>
              <a:off x="3808413" y="3167063"/>
              <a:ext cx="1587500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chemeClr val="bg1"/>
                  </a:solidFill>
                  <a:latin typeface="+mn-lt"/>
                </a:rPr>
                <a:t>Составление сетевого графика и расписания</a:t>
              </a:r>
            </a:p>
          </p:txBody>
        </p:sp>
        <p:sp>
          <p:nvSpPr>
            <p:cNvPr id="10276" name="TextBox 36"/>
            <p:cNvSpPr txBox="1">
              <a:spLocks noChangeArrowheads="1"/>
            </p:cNvSpPr>
            <p:nvPr/>
          </p:nvSpPr>
          <p:spPr bwMode="auto">
            <a:xfrm rot="2071560">
              <a:off x="3924299" y="2643595"/>
              <a:ext cx="158591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Обучение</a:t>
              </a:r>
            </a:p>
          </p:txBody>
        </p:sp>
        <p:sp>
          <p:nvSpPr>
            <p:cNvPr id="10277" name="TextBox 37"/>
            <p:cNvSpPr txBox="1">
              <a:spLocks noChangeArrowheads="1"/>
            </p:cNvSpPr>
            <p:nvPr/>
          </p:nvSpPr>
          <p:spPr bwMode="auto">
            <a:xfrm rot="3969364">
              <a:off x="4864895" y="2255573"/>
              <a:ext cx="1189039" cy="691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750">
                  <a:solidFill>
                    <a:srgbClr val="002060"/>
                  </a:solidFill>
                  <a:latin typeface="+mn-lt"/>
                </a:rPr>
                <a:t>Аттестация, сертификация	</a:t>
              </a: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966225" y="114300"/>
            <a:ext cx="3187303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6" charset="0"/>
              </a:rPr>
              <a:t>МОДЕЛЬ РЕАЛИЗАЦИИ СЕТЕВОГО </a:t>
            </a:r>
          </a:p>
          <a:p>
            <a:pPr algn="ctr">
              <a:defRPr/>
            </a:pPr>
            <a:r>
              <a:rPr lang="ru-RU" alt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6" charset="0"/>
              </a:rPr>
              <a:t>ВЗАИМОДЕЙСТВИЯ</a:t>
            </a:r>
            <a:endParaRPr lang="ru-RU" sz="2400" dirty="0">
              <a:solidFill>
                <a:schemeClr val="accent4">
                  <a:lumMod val="75000"/>
                </a:schemeClr>
              </a:solidFill>
              <a:latin typeface="+mj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2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ъект 2"/>
          <p:cNvSpPr txBox="1">
            <a:spLocks/>
          </p:cNvSpPr>
          <p:nvPr/>
        </p:nvSpPr>
        <p:spPr bwMode="auto">
          <a:xfrm>
            <a:off x="179391" y="1019179"/>
            <a:ext cx="8785225" cy="296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5" tIns="40817" rIns="81635" bIns="40817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buFont typeface="Arial" charset="0"/>
              <a:buNone/>
            </a:pPr>
            <a:endParaRPr lang="ru-RU" altLang="ru-RU" sz="1125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 eaLnBrk="1" hangingPunct="1">
              <a:buFont typeface="Arial" charset="0"/>
              <a:buNone/>
            </a:pPr>
            <a:endParaRPr lang="ru-RU" altLang="ru-RU" sz="1125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Прямоугольник 2"/>
          <p:cNvSpPr>
            <a:spLocks noChangeArrowheads="1"/>
          </p:cNvSpPr>
          <p:nvPr/>
        </p:nvSpPr>
        <p:spPr bwMode="auto">
          <a:xfrm>
            <a:off x="583989" y="53564"/>
            <a:ext cx="8417171" cy="7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1635" tIns="40817" rIns="81635" bIns="40817">
            <a:spAutoFit/>
          </a:bodyPr>
          <a:lstStyle/>
          <a:p>
            <a:pPr algn="ctr">
              <a:defRPr/>
            </a:pPr>
            <a:r>
              <a:rPr lang="ru-RU" altLang="ru-RU" sz="21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  <a:sym typeface="Arial" pitchFamily="34" charset="0"/>
              </a:rPr>
              <a:t>МОДЕЛЬ №1</a:t>
            </a:r>
          </a:p>
          <a:p>
            <a:pPr algn="ctr">
              <a:defRPr/>
            </a:pPr>
            <a:r>
              <a:rPr lang="ru-RU" altLang="ru-RU" sz="21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  <a:sym typeface="Arial" pitchFamily="34" charset="0"/>
              </a:rPr>
              <a:t> (АНТИСИММЕТРИЧНОЕ ВЗАИМОДЕЙСТВИЕ ВУЗ-ВУЗ)</a:t>
            </a:r>
          </a:p>
        </p:txBody>
      </p:sp>
      <p:graphicFrame>
        <p:nvGraphicFramePr>
          <p:cNvPr id="16" name="Содержимое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9958954"/>
              </p:ext>
            </p:extLst>
          </p:nvPr>
        </p:nvGraphicFramePr>
        <p:xfrm>
          <a:off x="705658" y="2426169"/>
          <a:ext cx="7660982" cy="1818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1380563" y="1244385"/>
            <a:ext cx="2376487" cy="97155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81635" tIns="40817" rIns="81635" bIns="40817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bg1"/>
                </a:solidFill>
                <a:latin typeface="+mn-lt"/>
                <a:ea typeface="Verdana" pitchFamily="34" charset="0"/>
                <a:cs typeface="Verdana" pitchFamily="34" charset="0"/>
              </a:rPr>
              <a:t>ВУЗ №1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557273" y="1244385"/>
            <a:ext cx="2376488" cy="97155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81635" tIns="40817" rIns="81635" bIns="40817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bg1"/>
                </a:solidFill>
                <a:latin typeface="+mn-lt"/>
                <a:ea typeface="Verdana" pitchFamily="34" charset="0"/>
                <a:cs typeface="Verdana" pitchFamily="34" charset="0"/>
              </a:rPr>
              <a:t>ВУЗ №2</a:t>
            </a:r>
          </a:p>
        </p:txBody>
      </p:sp>
      <p:sp>
        <p:nvSpPr>
          <p:cNvPr id="19" name="Стрелка влево 18"/>
          <p:cNvSpPr/>
          <p:nvPr/>
        </p:nvSpPr>
        <p:spPr>
          <a:xfrm>
            <a:off x="4045972" y="1568235"/>
            <a:ext cx="977900" cy="363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35" tIns="40817" rIns="81635" bIns="40817"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2" name="Shape 100"/>
          <p:cNvSpPr txBox="1">
            <a:spLocks/>
          </p:cNvSpPr>
          <p:nvPr/>
        </p:nvSpPr>
        <p:spPr>
          <a:xfrm>
            <a:off x="303127" y="212904"/>
            <a:ext cx="192360" cy="207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z="1350" dirty="0">
                <a:solidFill>
                  <a:schemeClr val="bg1"/>
                </a:solidFill>
                <a:latin typeface="Journal Sans New"/>
                <a:cs typeface="Journal Sans New"/>
              </a:rPr>
              <a:t>13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97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www.bashedu.ru/sites/default/files/uploads/1/image/logobsu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1610" y="85141"/>
            <a:ext cx="2165362" cy="2165362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226972" y="309126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b="1" dirty="0">
                <a:solidFill>
                  <a:schemeClr val="accent4">
                    <a:lumMod val="75000"/>
                  </a:schemeClr>
                </a:solidFill>
              </a:rPr>
              <a:t>1. Договор о сотрудничестве в области использования онлайн-курсов при реализации образовательных программ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007" y="309126"/>
            <a:ext cx="2120251" cy="624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26972" y="1369170"/>
            <a:ext cx="477402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b="1" dirty="0">
                <a:solidFill>
                  <a:schemeClr val="accent4">
                    <a:lumMod val="75000"/>
                  </a:schemeClr>
                </a:solidFill>
              </a:rPr>
              <a:t>2. Утверждены модели и организационные разновидности реализации ЭО и ДОТ, как на базе Системы </a:t>
            </a:r>
            <a:r>
              <a:rPr lang="ru-RU" sz="1350" b="1" dirty="0" smtClean="0">
                <a:solidFill>
                  <a:schemeClr val="accent4">
                    <a:lumMod val="75000"/>
                  </a:schemeClr>
                </a:solidFill>
              </a:rPr>
              <a:t>дистанционного </a:t>
            </a:r>
            <a:r>
              <a:rPr lang="ru-RU" sz="1350" b="1" dirty="0">
                <a:solidFill>
                  <a:schemeClr val="accent4">
                    <a:lumMod val="75000"/>
                  </a:schemeClr>
                </a:solidFill>
              </a:rPr>
              <a:t>обучения БашГУ, так и на базе МООК-платформ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19234" y="2113511"/>
            <a:ext cx="615668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b="1" dirty="0">
                <a:solidFill>
                  <a:schemeClr val="accent4">
                    <a:lumMod val="75000"/>
                  </a:schemeClr>
                </a:solidFill>
              </a:rPr>
              <a:t>3. Утверждены модели индивидуального и группового освоения МООК в условиях перезачета дисциплин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1188" y="2634391"/>
            <a:ext cx="615668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b="1" dirty="0">
                <a:solidFill>
                  <a:schemeClr val="accent4">
                    <a:lumMod val="75000"/>
                  </a:schemeClr>
                </a:solidFill>
              </a:rPr>
              <a:t>4. Проведена апробация внедрения 9 онлайн-курсов «Национальной платформы открытого образования» в рамках модели группового освоения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1187" y="3119774"/>
            <a:ext cx="6156683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b="1" dirty="0">
                <a:solidFill>
                  <a:schemeClr val="accent4">
                    <a:lumMod val="75000"/>
                  </a:schemeClr>
                </a:solidFill>
              </a:rPr>
              <a:t>5. В рамках модели индивидуального освоения рекомендованы 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350" b="1" dirty="0">
                <a:solidFill>
                  <a:schemeClr val="accent4">
                    <a:lumMod val="75000"/>
                  </a:schemeClr>
                </a:solidFill>
              </a:rPr>
              <a:t>11 онлайн-курсов «Национальной платформы открытого образования»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350" b="1" dirty="0">
                <a:solidFill>
                  <a:schemeClr val="accent4">
                    <a:lumMod val="75000"/>
                  </a:schemeClr>
                </a:solidFill>
              </a:rPr>
              <a:t>6 онлайн-курсов платформы </a:t>
            </a:r>
            <a:r>
              <a:rPr lang="ru-RU" altLang="ru-RU" sz="1350" b="1" dirty="0">
                <a:solidFill>
                  <a:schemeClr val="accent4">
                    <a:lumMod val="75000"/>
                  </a:schemeClr>
                </a:solidFill>
              </a:rPr>
              <a:t>«Электронное образование РБ»</a:t>
            </a:r>
            <a:endParaRPr lang="ru-RU" sz="135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44774" y="3849737"/>
            <a:ext cx="615668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b="1" dirty="0">
                <a:solidFill>
                  <a:schemeClr val="accent4">
                    <a:lumMod val="75000"/>
                  </a:schemeClr>
                </a:solidFill>
              </a:rPr>
              <a:t>6. Более 60% ООП БашГУ реализуются с веб-поддержкой Системы дистанционного обучения БашГУ и филиалов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6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212592"/>
            <a:ext cx="2082916" cy="111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5900" y="205979"/>
            <a:ext cx="6172200" cy="612714"/>
          </a:xfrm>
        </p:spPr>
        <p:txBody>
          <a:bodyPr>
            <a:noAutofit/>
          </a:bodyPr>
          <a:lstStyle/>
          <a:p>
            <a:pPr algn="l"/>
            <a:r>
              <a:rPr lang="ru-RU" sz="2100" b="1" dirty="0">
                <a:solidFill>
                  <a:schemeClr val="accent4">
                    <a:lumMod val="75000"/>
                  </a:schemeClr>
                </a:solidFill>
              </a:rPr>
              <a:t>Апробация модели группового</a:t>
            </a:r>
            <a:br>
              <a:rPr lang="ru-RU" sz="21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100" b="1" dirty="0">
                <a:solidFill>
                  <a:schemeClr val="accent4">
                    <a:lumMod val="75000"/>
                  </a:schemeClr>
                </a:solidFill>
              </a:rPr>
              <a:t> освоения МООК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3418030" y="832754"/>
            <a:ext cx="2756658" cy="393866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82 студента по 7 направлениям</a:t>
            </a:r>
          </a:p>
        </p:txBody>
      </p:sp>
      <p:pic>
        <p:nvPicPr>
          <p:cNvPr id="5" name="Picture 2" descr="http://www.bashedu.ru/sites/default/files/uploads/1/image/logobsu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4907" y="1213977"/>
            <a:ext cx="918102" cy="9181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2" name="Стрелка вправо 11"/>
          <p:cNvSpPr/>
          <p:nvPr/>
        </p:nvSpPr>
        <p:spPr>
          <a:xfrm>
            <a:off x="3260589" y="1372223"/>
            <a:ext cx="2894452" cy="427961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10 студентов по 2 направлениям</a:t>
            </a:r>
          </a:p>
        </p:txBody>
      </p:sp>
      <p:sp>
        <p:nvSpPr>
          <p:cNvPr id="15" name="Двойная стрелка влево/вправо 14"/>
          <p:cNvSpPr/>
          <p:nvPr/>
        </p:nvSpPr>
        <p:spPr>
          <a:xfrm>
            <a:off x="3418030" y="3235090"/>
            <a:ext cx="2952256" cy="1134126"/>
          </a:xfrm>
          <a:prstGeom prst="left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Томский региональный центр компетенций в области онлайн-обучения</a:t>
            </a:r>
          </a:p>
        </p:txBody>
      </p:sp>
      <p:pic>
        <p:nvPicPr>
          <p:cNvPr id="18" name="Picture 10" descr="https://www.hse.ru/images/logo_hse_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250" y="205979"/>
            <a:ext cx="1080120" cy="95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 descr="ÐÐÐ¡Ð¸Ð¡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004" y="1094382"/>
            <a:ext cx="1728192" cy="82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 descr="TS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004" y="2003539"/>
            <a:ext cx="1661142" cy="749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Заголовок 1"/>
          <p:cNvSpPr txBox="1">
            <a:spLocks/>
          </p:cNvSpPr>
          <p:nvPr/>
        </p:nvSpPr>
        <p:spPr>
          <a:xfrm>
            <a:off x="1475285" y="2610648"/>
            <a:ext cx="6172200" cy="61271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100" b="1" dirty="0">
                <a:solidFill>
                  <a:schemeClr val="accent4">
                    <a:lumMod val="75000"/>
                  </a:schemeClr>
                </a:solidFill>
              </a:rPr>
              <a:t>Договоры о сотрудничестве </a:t>
            </a:r>
          </a:p>
          <a:p>
            <a:r>
              <a:rPr lang="ru-RU" sz="2100" b="1" dirty="0">
                <a:solidFill>
                  <a:schemeClr val="accent4">
                    <a:lumMod val="75000"/>
                  </a:schemeClr>
                </a:solidFill>
              </a:rPr>
              <a:t>в области онлайн-обучения</a:t>
            </a:r>
          </a:p>
        </p:txBody>
      </p:sp>
      <p:pic>
        <p:nvPicPr>
          <p:cNvPr id="22" name="Picture 2" descr="http://www.bashedu.ru/sites/default/files/uploads/1/image/logobsu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94259" y="3288309"/>
            <a:ext cx="918102" cy="9181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3" name="Стрелка вправо 22"/>
          <p:cNvSpPr/>
          <p:nvPr/>
        </p:nvSpPr>
        <p:spPr>
          <a:xfrm>
            <a:off x="3250447" y="1913132"/>
            <a:ext cx="2952256" cy="51517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10 студентов по 1 направлению</a:t>
            </a:r>
          </a:p>
        </p:txBody>
      </p:sp>
      <p:pic>
        <p:nvPicPr>
          <p:cNvPr id="24" name="Picture 2" descr="TS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53" y="3327230"/>
            <a:ext cx="1661142" cy="749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21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ъект 2"/>
          <p:cNvSpPr txBox="1">
            <a:spLocks/>
          </p:cNvSpPr>
          <p:nvPr/>
        </p:nvSpPr>
        <p:spPr bwMode="auto">
          <a:xfrm>
            <a:off x="191729" y="444402"/>
            <a:ext cx="8785225" cy="296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5" tIns="40817" rIns="81635" bIns="40817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buFont typeface="Arial" charset="0"/>
              <a:buNone/>
            </a:pPr>
            <a:endParaRPr lang="ru-RU" altLang="ru-RU" sz="1125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 eaLnBrk="1" hangingPunct="1">
              <a:buFont typeface="Arial" charset="0"/>
              <a:buNone/>
            </a:pPr>
            <a:endParaRPr lang="ru-RU" altLang="ru-RU" sz="1125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Прямоугольник 2"/>
          <p:cNvSpPr>
            <a:spLocks noChangeArrowheads="1"/>
          </p:cNvSpPr>
          <p:nvPr/>
        </p:nvSpPr>
        <p:spPr bwMode="auto">
          <a:xfrm>
            <a:off x="571500" y="53563"/>
            <a:ext cx="8172450" cy="91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635" tIns="40817" rIns="81635" bIns="40817">
            <a:spAutoFit/>
          </a:bodyPr>
          <a:lstStyle/>
          <a:p>
            <a:pPr algn="ctr">
              <a:defRPr/>
            </a:pPr>
            <a:r>
              <a:rPr lang="ru-RU" altLang="ru-RU" sz="27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  <a:sym typeface="Arial" pitchFamily="34" charset="0"/>
              </a:rPr>
              <a:t>МОДЕЛЬ №2</a:t>
            </a:r>
          </a:p>
          <a:p>
            <a:pPr algn="ctr">
              <a:defRPr/>
            </a:pPr>
            <a:r>
              <a:rPr lang="ru-RU" altLang="ru-RU" sz="27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  <a:sym typeface="Arial" pitchFamily="34" charset="0"/>
              </a:rPr>
              <a:t> (СИММЕТРИЧНОЕ ВЗАИМОДЕЙСТВИЕ ВУЗ-ВУЗ)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424233" y="1209347"/>
            <a:ext cx="2376487" cy="971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35" tIns="40817" rIns="81635" bIns="40817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bg1"/>
                </a:solidFill>
                <a:latin typeface="+mn-lt"/>
                <a:ea typeface="Verdana" pitchFamily="34" charset="0"/>
                <a:cs typeface="Verdana" pitchFamily="34" charset="0"/>
              </a:rPr>
              <a:t>ВУЗ №1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652120" y="1209347"/>
            <a:ext cx="2376488" cy="971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35" tIns="40817" rIns="81635" bIns="40817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bg1"/>
                </a:solidFill>
                <a:latin typeface="+mn-lt"/>
                <a:ea typeface="Verdana" pitchFamily="34" charset="0"/>
                <a:cs typeface="Verdana" pitchFamily="34" charset="0"/>
              </a:rPr>
              <a:t>ВУЗ №2</a:t>
            </a:r>
          </a:p>
        </p:txBody>
      </p:sp>
      <p:sp>
        <p:nvSpPr>
          <p:cNvPr id="20" name="Двойная стрелка влево/вправо 19"/>
          <p:cNvSpPr/>
          <p:nvPr/>
        </p:nvSpPr>
        <p:spPr>
          <a:xfrm>
            <a:off x="4049714" y="1419181"/>
            <a:ext cx="1216025" cy="3631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35" tIns="40817" rIns="81635" bIns="40817" anchor="ctr"/>
          <a:lstStyle/>
          <a:p>
            <a:pPr algn="ctr">
              <a:defRPr/>
            </a:pPr>
            <a:endParaRPr lang="ru-RU" sz="1350">
              <a:solidFill>
                <a:schemeClr val="bg1"/>
              </a:solidFill>
            </a:endParaRPr>
          </a:p>
        </p:txBody>
      </p:sp>
      <p:graphicFrame>
        <p:nvGraphicFramePr>
          <p:cNvPr id="22" name="Содержимое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322879"/>
              </p:ext>
            </p:extLst>
          </p:nvPr>
        </p:nvGraphicFramePr>
        <p:xfrm>
          <a:off x="240941" y="2456719"/>
          <a:ext cx="8686800" cy="1765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Shape 100"/>
          <p:cNvSpPr txBox="1">
            <a:spLocks/>
          </p:cNvSpPr>
          <p:nvPr/>
        </p:nvSpPr>
        <p:spPr>
          <a:xfrm>
            <a:off x="487544" y="212904"/>
            <a:ext cx="192360" cy="207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z="1350" dirty="0">
                <a:solidFill>
                  <a:schemeClr val="bg1"/>
                </a:solidFill>
                <a:latin typeface="Journal Sans New"/>
                <a:cs typeface="Journal Sans New"/>
              </a:rPr>
              <a:t>15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371950"/>
            <a:ext cx="9108504" cy="7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6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684612" y="-128588"/>
            <a:ext cx="7777163" cy="1177529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alt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ВОПРОСЫ, ТРЕБУЮЩИЕ РЕГУЛИРОВАНИЯ ПРИ СЕТЕВОМ ВЗАИМОДЕЙСТВИИ</a:t>
            </a:r>
          </a:p>
        </p:txBody>
      </p:sp>
      <p:sp>
        <p:nvSpPr>
          <p:cNvPr id="12291" name="Текст 2"/>
          <p:cNvSpPr>
            <a:spLocks noGrp="1"/>
          </p:cNvSpPr>
          <p:nvPr>
            <p:ph type="body" idx="1"/>
          </p:nvPr>
        </p:nvSpPr>
        <p:spPr>
          <a:xfrm>
            <a:off x="464455" y="1006927"/>
            <a:ext cx="8284009" cy="3437032"/>
          </a:xfrm>
        </p:spPr>
        <p:txBody>
          <a:bodyPr>
            <a:noAutofit/>
          </a:bodyPr>
          <a:lstStyle/>
          <a:p>
            <a:pPr marL="257175" indent="-257175">
              <a:lnSpc>
                <a:spcPct val="90000"/>
              </a:lnSpc>
              <a:spcAft>
                <a:spcPts val="450"/>
              </a:spcAft>
              <a:buFont typeface="Wingdings" pitchFamily="2" charset="2"/>
              <a:buChar char="ü"/>
            </a:pPr>
            <a:r>
              <a:rPr lang="ru-RU" altLang="ru-RU" b="1" dirty="0" smtClean="0">
                <a:solidFill>
                  <a:schemeClr val="accent4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Уведомление </a:t>
            </a:r>
            <a:r>
              <a:rPr lang="ru-RU" altLang="ru-RU" dirty="0" smtClean="0">
                <a:solidFill>
                  <a:schemeClr val="accent4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абитуриентов о том, что образовательная программа реализуется в сетевой форме</a:t>
            </a:r>
          </a:p>
          <a:p>
            <a:pPr marL="257175" indent="-257175">
              <a:lnSpc>
                <a:spcPct val="90000"/>
              </a:lnSpc>
              <a:spcAft>
                <a:spcPts val="450"/>
              </a:spcAft>
              <a:buFont typeface="Wingdings" pitchFamily="2" charset="2"/>
              <a:buChar char="ü"/>
            </a:pPr>
            <a:r>
              <a:rPr lang="ru-RU" altLang="ru-RU" b="1" dirty="0" smtClean="0">
                <a:solidFill>
                  <a:schemeClr val="accent4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Подтверждение</a:t>
            </a:r>
            <a:r>
              <a:rPr lang="ru-RU" altLang="ru-RU" dirty="0" smtClean="0">
                <a:solidFill>
                  <a:schemeClr val="accent4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 согласия обучающегося на освоение программы в сетевой форме</a:t>
            </a:r>
          </a:p>
          <a:p>
            <a:pPr marL="257175" indent="-257175">
              <a:lnSpc>
                <a:spcPct val="90000"/>
              </a:lnSpc>
              <a:spcAft>
                <a:spcPts val="450"/>
              </a:spcAft>
              <a:buFont typeface="Wingdings" pitchFamily="2" charset="2"/>
              <a:buChar char="ü"/>
            </a:pPr>
            <a:r>
              <a:rPr lang="ru-RU" altLang="ru-RU" b="1" dirty="0" smtClean="0">
                <a:solidFill>
                  <a:schemeClr val="accent4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Организация</a:t>
            </a:r>
            <a:r>
              <a:rPr lang="ru-RU" altLang="ru-RU" dirty="0" smtClean="0">
                <a:solidFill>
                  <a:schemeClr val="accent4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 академической мобильности</a:t>
            </a:r>
          </a:p>
          <a:p>
            <a:pPr marL="257175" indent="-257175">
              <a:lnSpc>
                <a:spcPct val="90000"/>
              </a:lnSpc>
              <a:spcAft>
                <a:spcPts val="450"/>
              </a:spcAft>
              <a:buFont typeface="Wingdings" pitchFamily="2" charset="2"/>
              <a:buChar char="ü"/>
            </a:pPr>
            <a:r>
              <a:rPr lang="ru-RU" altLang="ru-RU" b="1" dirty="0" err="1" smtClean="0">
                <a:solidFill>
                  <a:schemeClr val="accent4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Перезачет</a:t>
            </a:r>
            <a:r>
              <a:rPr lang="ru-RU" altLang="ru-RU" dirty="0" smtClean="0">
                <a:solidFill>
                  <a:schemeClr val="accent4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 образовательной организацией части (частей) образовательной программы, освоенной в образовательной организации - партнере</a:t>
            </a:r>
          </a:p>
          <a:p>
            <a:pPr marL="257175" indent="-257175">
              <a:lnSpc>
                <a:spcPct val="90000"/>
              </a:lnSpc>
              <a:spcAft>
                <a:spcPts val="450"/>
              </a:spcAft>
              <a:buFont typeface="Wingdings" pitchFamily="2" charset="2"/>
              <a:buChar char="ü"/>
            </a:pPr>
            <a:r>
              <a:rPr lang="ru-RU" altLang="ru-RU" dirty="0" smtClean="0">
                <a:solidFill>
                  <a:schemeClr val="accent4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Форма, содержание и порядок </a:t>
            </a:r>
            <a:r>
              <a:rPr lang="ru-RU" altLang="ru-RU" b="1" dirty="0" smtClean="0">
                <a:solidFill>
                  <a:schemeClr val="accent4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выдачи</a:t>
            </a:r>
            <a:r>
              <a:rPr lang="ru-RU" altLang="ru-RU" dirty="0" smtClean="0">
                <a:solidFill>
                  <a:schemeClr val="accent4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 справки об обучении, подтверждающей результаты освоения образовательной программы</a:t>
            </a:r>
          </a:p>
          <a:p>
            <a:pPr marL="257175" indent="-257175">
              <a:lnSpc>
                <a:spcPct val="90000"/>
              </a:lnSpc>
              <a:spcAft>
                <a:spcPts val="450"/>
              </a:spcAft>
              <a:buFont typeface="Wingdings" pitchFamily="2" charset="2"/>
              <a:buChar char="ü"/>
            </a:pPr>
            <a:r>
              <a:rPr lang="ru-RU" altLang="ru-RU" b="1" dirty="0" smtClean="0">
                <a:solidFill>
                  <a:schemeClr val="accent4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 Предоставление </a:t>
            </a:r>
            <a:r>
              <a:rPr lang="ru-RU" altLang="ru-RU" dirty="0" smtClean="0">
                <a:solidFill>
                  <a:schemeClr val="accent4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доступа к библиотечно-информационным ресурсам организации-партнера</a:t>
            </a:r>
          </a:p>
          <a:p>
            <a:pPr marL="257175" indent="-257175">
              <a:lnSpc>
                <a:spcPct val="90000"/>
              </a:lnSpc>
            </a:pPr>
            <a:endParaRPr lang="ru-RU" altLang="ru-RU" dirty="0" smtClean="0">
              <a:solidFill>
                <a:schemeClr val="accent1">
                  <a:lumMod val="5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9401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513" y="-54266"/>
            <a:ext cx="4963439" cy="857250"/>
          </a:xfrm>
          <a:extLst/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ru-RU" alt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alt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СЕТЕВОЕ ВЗАИМОДЕЙСТВИЕ</a:t>
            </a:r>
            <a:br>
              <a:rPr lang="ru-RU" alt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УГНТУ-БГМУ</a:t>
            </a:r>
            <a:endParaRPr lang="ru-RU" alt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23959" y="982885"/>
            <a:ext cx="2116811" cy="157307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3D77C4-4B3D-474D-861E-F75B86B4B52C}" type="slidenum">
              <a:rPr lang="ru-RU" altLang="ru-RU"/>
              <a:pPr>
                <a:defRPr/>
              </a:pPr>
              <a:t>17</a:t>
            </a:fld>
            <a:endParaRPr lang="ru-RU" alt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21227" y="1079166"/>
            <a:ext cx="4623620" cy="3121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spcAft>
                <a:spcPts val="450"/>
              </a:spcAft>
              <a:buFont typeface="Wingdings" charset="2"/>
              <a:buChar char="ü"/>
              <a:defRPr/>
            </a:pPr>
            <a:r>
              <a:rPr lang="ru-RU" altLang="ru-RU" sz="1600" dirty="0">
                <a:solidFill>
                  <a:schemeClr val="accent4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Инженерные </a:t>
            </a:r>
            <a:r>
              <a:rPr lang="ru-RU" altLang="ru-RU" sz="1600" b="1" dirty="0">
                <a:solidFill>
                  <a:schemeClr val="accent4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решения</a:t>
            </a:r>
            <a:r>
              <a:rPr lang="ru-RU" altLang="ru-RU" sz="1600" dirty="0">
                <a:solidFill>
                  <a:schemeClr val="accent4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разработки и производства </a:t>
            </a:r>
            <a:r>
              <a:rPr lang="ru-RU" altLang="ru-RU" sz="1600" dirty="0" err="1">
                <a:solidFill>
                  <a:schemeClr val="accent4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имплантов</a:t>
            </a:r>
            <a:endParaRPr lang="ru-RU" altLang="ru-RU" sz="1600" dirty="0">
              <a:solidFill>
                <a:schemeClr val="accent4">
                  <a:lumMod val="7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57175" indent="-257175">
              <a:spcAft>
                <a:spcPts val="450"/>
              </a:spcAft>
              <a:buFont typeface="Wingdings" charset="2"/>
              <a:buChar char="ü"/>
              <a:defRPr/>
            </a:pPr>
            <a:r>
              <a:rPr lang="ru-RU" altLang="ru-RU" sz="1600" b="1" dirty="0">
                <a:solidFill>
                  <a:schemeClr val="accent4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Создание </a:t>
            </a:r>
            <a:r>
              <a:rPr lang="ru-RU" altLang="ru-RU" sz="1600" dirty="0">
                <a:solidFill>
                  <a:schemeClr val="accent4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и эксплуатация медицинского оборудования и инструментов</a:t>
            </a:r>
          </a:p>
          <a:p>
            <a:pPr marL="257175" indent="-257175">
              <a:spcAft>
                <a:spcPts val="450"/>
              </a:spcAft>
              <a:buFont typeface="Wingdings" charset="2"/>
              <a:buChar char="ü"/>
              <a:defRPr/>
            </a:pPr>
            <a:r>
              <a:rPr lang="ru-RU" altLang="ru-RU" sz="1600" b="1" dirty="0">
                <a:solidFill>
                  <a:schemeClr val="accent4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Использование </a:t>
            </a:r>
            <a:r>
              <a:rPr lang="ru-RU" altLang="ru-RU" sz="1600" dirty="0">
                <a:solidFill>
                  <a:schemeClr val="accent4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altLang="ru-RU" sz="1600" dirty="0">
                <a:solidFill>
                  <a:schemeClr val="accent4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ru-RU" altLang="ru-RU" sz="1600" dirty="0">
                <a:solidFill>
                  <a:schemeClr val="accent4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и адаптивных технологий</a:t>
            </a:r>
          </a:p>
          <a:p>
            <a:pPr marL="257175" indent="-257175">
              <a:spcAft>
                <a:spcPts val="450"/>
              </a:spcAft>
              <a:buFont typeface="Wingdings" charset="2"/>
              <a:buChar char="ü"/>
              <a:defRPr/>
            </a:pPr>
            <a:r>
              <a:rPr lang="ru-RU" altLang="ru-RU" sz="1600" b="1" dirty="0">
                <a:solidFill>
                  <a:schemeClr val="accent4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Внедрение</a:t>
            </a:r>
            <a:r>
              <a:rPr lang="ru-RU" altLang="ru-RU" sz="1600" dirty="0">
                <a:solidFill>
                  <a:schemeClr val="accent4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altLang="ru-RU" sz="1600" dirty="0" err="1">
                <a:solidFill>
                  <a:schemeClr val="accent4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мультидисциплинарных</a:t>
            </a:r>
            <a:r>
              <a:rPr lang="ru-RU" altLang="ru-RU" sz="1600" dirty="0">
                <a:solidFill>
                  <a:schemeClr val="accent4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направлений в учебный и научные процессы</a:t>
            </a:r>
          </a:p>
          <a:p>
            <a:pPr marL="257175" indent="-257175">
              <a:spcAft>
                <a:spcPts val="450"/>
              </a:spcAft>
              <a:buFont typeface="Wingdings" charset="2"/>
              <a:buChar char="ü"/>
              <a:defRPr/>
            </a:pPr>
            <a:r>
              <a:rPr lang="ru-RU" sz="1600" dirty="0">
                <a:solidFill>
                  <a:schemeClr val="accent4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«Межвузовская научно-исследовательская 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лаборатория</a:t>
            </a:r>
            <a:r>
              <a:rPr lang="ru-RU" sz="1600" dirty="0">
                <a:solidFill>
                  <a:schemeClr val="accent4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«Технических систем медико-экологических исследований»»</a:t>
            </a:r>
          </a:p>
          <a:p>
            <a:pPr marL="257175" indent="-257175">
              <a:spcAft>
                <a:spcPts val="450"/>
              </a:spcAft>
              <a:buFont typeface="Wingdings" charset="2"/>
              <a:buChar char="ü"/>
              <a:defRPr/>
            </a:pP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Комната</a:t>
            </a:r>
            <a:r>
              <a:rPr lang="ru-RU" sz="1600" dirty="0">
                <a:solidFill>
                  <a:schemeClr val="accent4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виртуальной реальности класса CAVE</a:t>
            </a:r>
            <a:endParaRPr lang="ru-RU" altLang="ru-RU" sz="1600" dirty="0">
              <a:solidFill>
                <a:schemeClr val="accent4">
                  <a:lumMod val="7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7461" y="1190328"/>
            <a:ext cx="2406498" cy="1339317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0448" y="2715766"/>
            <a:ext cx="3297976" cy="144016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7" y="139339"/>
            <a:ext cx="864096" cy="855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http://www.uhsep.com/source/ugntu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271" y="139338"/>
            <a:ext cx="1026319" cy="1026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42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068" y="40314"/>
            <a:ext cx="6675628" cy="857250"/>
          </a:xfrm>
          <a:extLst/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alt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СЕТЕВОЕ ВЗАИМОДЕЙСТВИЕ</a:t>
            </a:r>
            <a:br>
              <a:rPr lang="ru-RU" alt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УГНТУ-УГАТУ-ГАЗПРОМ </a:t>
            </a:r>
            <a:r>
              <a:rPr lang="ru-RU" altLang="ru-RU" sz="2400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трансгаз</a:t>
            </a:r>
            <a:r>
              <a:rPr lang="ru-RU" alt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08974" y="1026322"/>
            <a:ext cx="2649140" cy="1835944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B43214-C9D9-4DFF-BF21-02D8D0EECDF3}" type="slidenum">
              <a:rPr lang="ru-RU" altLang="ru-RU"/>
              <a:pPr>
                <a:defRPr/>
              </a:pPr>
              <a:t>18</a:t>
            </a:fld>
            <a:endParaRPr lang="ru-RU" alt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6418" y="2802561"/>
            <a:ext cx="2732485" cy="155138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5365" name="Прямоугольник 5"/>
          <p:cNvSpPr>
            <a:spLocks noChangeArrowheads="1"/>
          </p:cNvSpPr>
          <p:nvPr/>
        </p:nvSpPr>
        <p:spPr bwMode="auto">
          <a:xfrm>
            <a:off x="294930" y="895966"/>
            <a:ext cx="4572000" cy="3549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Aft>
                <a:spcPts val="450"/>
              </a:spcAft>
              <a:buFont typeface="Wingdings" pitchFamily="2" charset="2"/>
              <a:buChar char="ü"/>
            </a:pPr>
            <a:r>
              <a:rPr lang="ru-RU" altLang="ru-RU" sz="16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Создание на предприятиях базовых кафедр (на базе «Газпром </a:t>
            </a:r>
            <a:r>
              <a:rPr lang="ru-RU" altLang="ru-RU" sz="1600" b="1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трасгаз</a:t>
            </a:r>
            <a:r>
              <a:rPr lang="ru-RU" altLang="ru-RU" sz="16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» действуют базовые кафедры УГАТУ «Транспорт газа» и УГНТУ «Транспорт и хранение газа»</a:t>
            </a:r>
          </a:p>
          <a:p>
            <a:pPr>
              <a:spcAft>
                <a:spcPts val="450"/>
              </a:spcAft>
              <a:buFont typeface="Wingdings" pitchFamily="2" charset="2"/>
              <a:buChar char="ü"/>
            </a:pPr>
            <a:r>
              <a:rPr lang="ru-RU" altLang="ru-RU" sz="16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Совместная разработка учебных планов и образовательных ресурсов</a:t>
            </a:r>
          </a:p>
          <a:p>
            <a:pPr>
              <a:spcAft>
                <a:spcPts val="450"/>
              </a:spcAft>
              <a:buFont typeface="Wingdings" pitchFamily="2" charset="2"/>
              <a:buChar char="ü"/>
            </a:pPr>
            <a:r>
              <a:rPr lang="ru-RU" altLang="ru-RU" sz="16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Содействие студенческим научно-исследовательским работам</a:t>
            </a:r>
          </a:p>
          <a:p>
            <a:pPr>
              <a:spcAft>
                <a:spcPts val="450"/>
              </a:spcAft>
              <a:buFont typeface="Wingdings" pitchFamily="2" charset="2"/>
              <a:buChar char="ü"/>
            </a:pPr>
            <a:r>
              <a:rPr lang="ru-RU" altLang="ru-RU" sz="16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Предоставление площадей и оборудования для проведения практических и лабораторных работ</a:t>
            </a:r>
          </a:p>
          <a:p>
            <a:pPr>
              <a:spcAft>
                <a:spcPts val="450"/>
              </a:spcAft>
              <a:buFont typeface="Wingdings" pitchFamily="2" charset="2"/>
              <a:buChar char="ü"/>
            </a:pPr>
            <a:r>
              <a:rPr lang="ru-RU" altLang="ru-RU" sz="16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Научно-исследовательские и опытно-конструкторские работы</a:t>
            </a:r>
          </a:p>
        </p:txBody>
      </p:sp>
      <p:pic>
        <p:nvPicPr>
          <p:cNvPr id="15366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9692" y="78581"/>
            <a:ext cx="708422" cy="71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7" descr="http://www.uhsep.com/source/ugntu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9571" y="3"/>
            <a:ext cx="1026319" cy="1026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47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3651652"/>
            <a:ext cx="9161463" cy="735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Объект 2"/>
          <p:cNvSpPr txBox="1">
            <a:spLocks/>
          </p:cNvSpPr>
          <p:nvPr/>
        </p:nvSpPr>
        <p:spPr bwMode="auto">
          <a:xfrm>
            <a:off x="235062" y="517739"/>
            <a:ext cx="8785225" cy="296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 typeface="Arial" pitchFamily="34" charset="0"/>
              <a:buNone/>
            </a:pPr>
            <a:endParaRPr lang="ru-RU" altLang="ru-RU" sz="1200">
              <a:latin typeface="+mn-lt"/>
            </a:endParaRPr>
          </a:p>
          <a:p>
            <a:pPr algn="just" eaLnBrk="1" hangingPunct="1">
              <a:spcBef>
                <a:spcPct val="20000"/>
              </a:spcBef>
              <a:buFont typeface="Arial" pitchFamily="34" charset="0"/>
              <a:buNone/>
            </a:pPr>
            <a:endParaRPr lang="ru-RU" altLang="ru-RU" sz="1200" b="1">
              <a:latin typeface="+mn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113" y="2787896"/>
            <a:ext cx="9144000" cy="154424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5366" name="Заголовок 1"/>
          <p:cNvSpPr txBox="1">
            <a:spLocks/>
          </p:cNvSpPr>
          <p:nvPr/>
        </p:nvSpPr>
        <p:spPr bwMode="auto">
          <a:xfrm>
            <a:off x="4864323" y="3087295"/>
            <a:ext cx="4211638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361950" indent="-3619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ü"/>
            </a:pPr>
            <a:r>
              <a:rPr lang="ru-RU" altLang="ru-RU" sz="1350" dirty="0">
                <a:solidFill>
                  <a:schemeClr val="bg1"/>
                </a:solidFill>
                <a:latin typeface="+mn-lt"/>
              </a:rPr>
              <a:t>СОВМЕСТНЫЕ ОБРАЗОВАТЕЛЬНЫЕ ПРОГРАММЫ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ü"/>
            </a:pPr>
            <a:r>
              <a:rPr lang="ru-RU" altLang="ru-RU" sz="1350" dirty="0">
                <a:solidFill>
                  <a:schemeClr val="bg1"/>
                </a:solidFill>
                <a:latin typeface="+mn-lt"/>
              </a:rPr>
              <a:t>СЕТЕВОЕ ПОВЫШЕНИЕ КВАЛИФИКАЦИИ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ü"/>
            </a:pPr>
            <a:r>
              <a:rPr lang="ru-RU" altLang="ru-RU" sz="1350" dirty="0">
                <a:solidFill>
                  <a:schemeClr val="bg1"/>
                </a:solidFill>
                <a:latin typeface="+mn-lt"/>
              </a:rPr>
              <a:t>СЕТЕВАЯ НАУЧНАЯ ШКОЛА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ü"/>
            </a:pPr>
            <a:r>
              <a:rPr lang="ru-RU" altLang="ru-RU" sz="1350" dirty="0">
                <a:solidFill>
                  <a:schemeClr val="bg1"/>
                </a:solidFill>
                <a:latin typeface="+mn-lt"/>
              </a:rPr>
              <a:t>ЭЛЕКТРОННАЯ БИБЛИОТЕЧНАЯ СИСТЕМА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ü"/>
            </a:pPr>
            <a:r>
              <a:rPr lang="ru-RU" altLang="ru-RU" sz="1350" dirty="0">
                <a:solidFill>
                  <a:schemeClr val="bg1"/>
                </a:solidFill>
                <a:latin typeface="+mn-lt"/>
              </a:rPr>
              <a:t>МЕРОПРИЯТИЯ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1922352" y="3211212"/>
            <a:ext cx="3157538" cy="1143000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Verdana" pitchFamily="34" charset="0"/>
                <a:cs typeface="Verdana" pitchFamily="34" charset="0"/>
              </a:rPr>
              <a:t>М</a:t>
            </a:r>
            <a:r>
              <a:rPr lang="ru-RU" sz="1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Verdana" pitchFamily="34" charset="0"/>
                <a:cs typeface="Verdana" pitchFamily="34" charset="0"/>
              </a:rPr>
              <a:t>ЕЖРЕГИОНАЛЬНЫЙ</a:t>
            </a:r>
          </a:p>
          <a:p>
            <a:pPr>
              <a:spcBef>
                <a:spcPts val="0"/>
              </a:spcBef>
              <a:defRPr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Verdana" pitchFamily="34" charset="0"/>
                <a:cs typeface="Verdana" pitchFamily="34" charset="0"/>
              </a:rPr>
              <a:t>С</a:t>
            </a:r>
            <a:r>
              <a:rPr lang="ru-RU" sz="1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Verdana" pitchFamily="34" charset="0"/>
                <a:cs typeface="Verdana" pitchFamily="34" charset="0"/>
              </a:rPr>
              <a:t>ЕТЕВОЙ</a:t>
            </a:r>
            <a:endParaRPr lang="en-US" sz="1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ea typeface="Verdana" pitchFamily="34" charset="0"/>
              <a:cs typeface="Verdana" pitchFamily="34" charset="0"/>
            </a:endParaRPr>
          </a:p>
          <a:p>
            <a:pPr>
              <a:spcBef>
                <a:spcPts val="0"/>
              </a:spcBef>
              <a:defRPr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Verdana" pitchFamily="34" charset="0"/>
                <a:cs typeface="Verdana" pitchFamily="34" charset="0"/>
              </a:rPr>
              <a:t>П</a:t>
            </a:r>
            <a:r>
              <a:rPr lang="ru-RU" sz="1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Verdana" pitchFamily="34" charset="0"/>
                <a:cs typeface="Verdana" pitchFamily="34" charset="0"/>
              </a:rPr>
              <a:t>ЕДАГОГИЧЕСКИЙ</a:t>
            </a:r>
            <a:endParaRPr lang="en-US" sz="1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ea typeface="Verdana" pitchFamily="34" charset="0"/>
              <a:cs typeface="Verdana" pitchFamily="34" charset="0"/>
            </a:endParaRPr>
          </a:p>
          <a:p>
            <a:pPr>
              <a:spcBef>
                <a:spcPts val="0"/>
              </a:spcBef>
              <a:defRPr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Verdana" pitchFamily="34" charset="0"/>
                <a:cs typeface="Verdana" pitchFamily="34" charset="0"/>
              </a:rPr>
              <a:t>У</a:t>
            </a:r>
            <a:r>
              <a:rPr lang="ru-RU" sz="1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Verdana" pitchFamily="34" charset="0"/>
                <a:cs typeface="Verdana" pitchFamily="34" charset="0"/>
              </a:rPr>
              <a:t>НИВЕРСИТЕТ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368" name="Прямоугольник 18"/>
          <p:cNvSpPr>
            <a:spLocks noChangeArrowheads="1"/>
          </p:cNvSpPr>
          <p:nvPr/>
        </p:nvSpPr>
        <p:spPr bwMode="auto">
          <a:xfrm>
            <a:off x="271465" y="2133604"/>
            <a:ext cx="1606550" cy="819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788">
                <a:solidFill>
                  <a:srgbClr val="403152"/>
                </a:solidFill>
                <a:latin typeface="+mn-lt"/>
              </a:rPr>
              <a:t>ФГБОУ ВО</a:t>
            </a:r>
          </a:p>
          <a:p>
            <a:pPr eaLnBrk="1" hangingPunct="1"/>
            <a:r>
              <a:rPr lang="ru-RU" altLang="ru-RU" sz="788" b="1">
                <a:solidFill>
                  <a:srgbClr val="403152"/>
                </a:solidFill>
                <a:latin typeface="+mn-lt"/>
              </a:rPr>
              <a:t> «БАШКИРСКИЙ ГОСУДАРСТВЕННЫЙ ПЕДАГОГИЧЕСКИЙ УНИВЕРСИТЕТ</a:t>
            </a:r>
          </a:p>
          <a:p>
            <a:pPr eaLnBrk="1" hangingPunct="1"/>
            <a:r>
              <a:rPr lang="ru-RU" altLang="ru-RU" sz="788" b="1">
                <a:solidFill>
                  <a:srgbClr val="403152"/>
                </a:solidFill>
                <a:latin typeface="+mn-lt"/>
              </a:rPr>
              <a:t>ИМ. М.АКМУЛЛЫ»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310" y="900714"/>
            <a:ext cx="1665287" cy="10846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370" name="Прямоугольник 20"/>
          <p:cNvSpPr>
            <a:spLocks noChangeArrowheads="1"/>
          </p:cNvSpPr>
          <p:nvPr/>
        </p:nvSpPr>
        <p:spPr bwMode="auto">
          <a:xfrm>
            <a:off x="2027239" y="2133601"/>
            <a:ext cx="1606550" cy="698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788">
                <a:solidFill>
                  <a:srgbClr val="403152"/>
                </a:solidFill>
                <a:latin typeface="+mn-lt"/>
              </a:rPr>
              <a:t>ФГБОУ ВО</a:t>
            </a:r>
          </a:p>
          <a:p>
            <a:pPr eaLnBrk="1" hangingPunct="1"/>
            <a:r>
              <a:rPr lang="ru-RU" altLang="ru-RU" sz="788" b="1">
                <a:solidFill>
                  <a:srgbClr val="403152"/>
                </a:solidFill>
                <a:latin typeface="+mn-lt"/>
              </a:rPr>
              <a:t>«МОРДОВСКИЙ ГОСУДАРСТВЕННЫЙ ПЕДАГОГИЧЕСКИЙ ИНСТИТУТ </a:t>
            </a:r>
          </a:p>
          <a:p>
            <a:pPr eaLnBrk="1" hangingPunct="1"/>
            <a:r>
              <a:rPr lang="ru-RU" altLang="ru-RU" sz="788" b="1">
                <a:solidFill>
                  <a:srgbClr val="403152"/>
                </a:solidFill>
                <a:latin typeface="+mn-lt"/>
              </a:rPr>
              <a:t>ИМ. М.Е. ЕВСЕВЬЕВА»</a:t>
            </a:r>
          </a:p>
        </p:txBody>
      </p:sp>
      <p:sp>
        <p:nvSpPr>
          <p:cNvPr id="15371" name="Прямоугольник 21"/>
          <p:cNvSpPr>
            <a:spLocks noChangeArrowheads="1"/>
          </p:cNvSpPr>
          <p:nvPr/>
        </p:nvSpPr>
        <p:spPr bwMode="auto">
          <a:xfrm>
            <a:off x="3783015" y="2133601"/>
            <a:ext cx="1498600" cy="698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788">
                <a:solidFill>
                  <a:srgbClr val="403152"/>
                </a:solidFill>
                <a:latin typeface="+mn-lt"/>
              </a:rPr>
              <a:t>ФГБОУ ВО</a:t>
            </a:r>
          </a:p>
          <a:p>
            <a:pPr eaLnBrk="1" hangingPunct="1"/>
            <a:r>
              <a:rPr lang="ru-RU" altLang="ru-RU" sz="788" b="1">
                <a:solidFill>
                  <a:srgbClr val="403152"/>
                </a:solidFill>
                <a:latin typeface="+mn-lt"/>
              </a:rPr>
              <a:t>«ОРЕНБУРГСКИЙ ГОСУДАРСТВЕННЫЙ ПЕДАГОГИЧЕСКИЙ УНИВЕРСИТЕТ»</a:t>
            </a:r>
          </a:p>
        </p:txBody>
      </p:sp>
      <p:sp>
        <p:nvSpPr>
          <p:cNvPr id="15372" name="Прямоугольник 22"/>
          <p:cNvSpPr>
            <a:spLocks noChangeArrowheads="1"/>
          </p:cNvSpPr>
          <p:nvPr/>
        </p:nvSpPr>
        <p:spPr bwMode="auto">
          <a:xfrm>
            <a:off x="5544401" y="2041065"/>
            <a:ext cx="1606550" cy="819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788" dirty="0">
                <a:solidFill>
                  <a:srgbClr val="403152"/>
                </a:solidFill>
                <a:latin typeface="+mn-lt"/>
              </a:rPr>
              <a:t>ФГБОУ ВО</a:t>
            </a:r>
          </a:p>
          <a:p>
            <a:pPr eaLnBrk="1" hangingPunct="1"/>
            <a:r>
              <a:rPr lang="ru-RU" altLang="ru-RU" sz="788" b="1" dirty="0">
                <a:solidFill>
                  <a:srgbClr val="403152"/>
                </a:solidFill>
                <a:latin typeface="+mn-lt"/>
              </a:rPr>
              <a:t>«ПЕРМСКИЙ ГОСУДАРСТВЕННЫЙ ГУМАНИТАРНО-ПЕДАГОГИЧЕСКИЙ УНИВЕРСИТЕТ»</a:t>
            </a:r>
          </a:p>
        </p:txBody>
      </p:sp>
      <p:sp>
        <p:nvSpPr>
          <p:cNvPr id="15373" name="Прямоугольник 23"/>
          <p:cNvSpPr>
            <a:spLocks noChangeArrowheads="1"/>
          </p:cNvSpPr>
          <p:nvPr/>
        </p:nvSpPr>
        <p:spPr bwMode="auto">
          <a:xfrm>
            <a:off x="7335081" y="2065115"/>
            <a:ext cx="1606550" cy="698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788" dirty="0">
                <a:solidFill>
                  <a:srgbClr val="403152"/>
                </a:solidFill>
                <a:latin typeface="+mn-lt"/>
              </a:rPr>
              <a:t>ФГБОУ ВО</a:t>
            </a:r>
          </a:p>
          <a:p>
            <a:pPr eaLnBrk="1" hangingPunct="1"/>
            <a:r>
              <a:rPr lang="ru-RU" altLang="ru-RU" sz="788" b="1" dirty="0">
                <a:solidFill>
                  <a:srgbClr val="403152"/>
                </a:solidFill>
                <a:latin typeface="+mn-lt"/>
              </a:rPr>
              <a:t>«ЧЕЛЯБИНСКИЙ ГОСУДАРСТВЕННЫЙ ПЕДАГОГИЧЕСКИЙ УНИВЕРСИТЕТ»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16" y="946547"/>
            <a:ext cx="1665287" cy="10846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1319" y="881254"/>
            <a:ext cx="1668462" cy="10846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6831" y="875418"/>
            <a:ext cx="1668462" cy="10846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5081" y="828177"/>
            <a:ext cx="1658938" cy="10846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78" name="Рисунок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130346"/>
            <a:ext cx="1619250" cy="130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97851" y="160735"/>
            <a:ext cx="946150" cy="3036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989013" y="0"/>
            <a:ext cx="69986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МЕЖРЕГИОНАЛЬНЫЙ СЕТЕВОЙ ПЕДАГОГИЧЕСКИЙ УНИВЕРСИТЕТ</a:t>
            </a:r>
            <a:endParaRPr lang="ru-RU" sz="2400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01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3"/>
            <a:ext cx="7772400" cy="218081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ПАНЕЛЬНАЯ ДИСКУССИЯ</a:t>
            </a:r>
            <a:b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онлайн-курсов </a:t>
            </a: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вузах: проблемы и пути решения»</a:t>
            </a:r>
            <a:b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11810"/>
            <a:ext cx="7920880" cy="81009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Модератор: Молчанов </a:t>
            </a:r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А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лександр Сергеевич</a:t>
            </a:r>
          </a:p>
          <a:p>
            <a:pPr algn="l"/>
            <a:r>
              <a:rPr lang="ru-RU" sz="2800" dirty="0" err="1" smtClean="0">
                <a:solidFill>
                  <a:schemeClr val="accent4">
                    <a:lumMod val="75000"/>
                  </a:schemeClr>
                </a:solidFill>
              </a:rPr>
              <a:t>Сомодератор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ru-RU" sz="2800" dirty="0" err="1" smtClean="0">
                <a:solidFill>
                  <a:schemeClr val="accent4">
                    <a:lumMod val="75000"/>
                  </a:schemeClr>
                </a:solidFill>
              </a:rPr>
              <a:t>Шамшович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 Валентина Федоровна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ъект 2"/>
          <p:cNvSpPr txBox="1">
            <a:spLocks/>
          </p:cNvSpPr>
          <p:nvPr/>
        </p:nvSpPr>
        <p:spPr bwMode="auto">
          <a:xfrm>
            <a:off x="179391" y="681042"/>
            <a:ext cx="8785225" cy="296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5" tIns="40817" rIns="81635" bIns="40817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buFont typeface="Arial" charset="0"/>
              <a:buNone/>
            </a:pPr>
            <a:endParaRPr lang="ru-RU" altLang="ru-RU" sz="1125">
              <a:latin typeface="+mn-lt"/>
              <a:ea typeface="Verdana" pitchFamily="34" charset="0"/>
              <a:cs typeface="Verdana" pitchFamily="34" charset="0"/>
            </a:endParaRPr>
          </a:p>
          <a:p>
            <a:pPr algn="just" eaLnBrk="1" hangingPunct="1">
              <a:buFont typeface="Arial" charset="0"/>
              <a:buNone/>
            </a:pPr>
            <a:endParaRPr lang="ru-RU" altLang="ru-RU" sz="1125" b="1">
              <a:latin typeface="+mn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Прямоугольник 2"/>
          <p:cNvSpPr>
            <a:spLocks noChangeArrowheads="1"/>
          </p:cNvSpPr>
          <p:nvPr/>
        </p:nvSpPr>
        <p:spPr bwMode="auto">
          <a:xfrm>
            <a:off x="673074" y="8338"/>
            <a:ext cx="7786714" cy="82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635" tIns="40817" rIns="81635" bIns="40817">
            <a:spAutoFit/>
          </a:bodyPr>
          <a:lstStyle/>
          <a:p>
            <a:pPr algn="ctr">
              <a:defRPr/>
            </a:pPr>
            <a:r>
              <a:rPr lang="ru-RU" alt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МОДЕЛЬ №3. СЕТЕВОЕ  ВЗАИМОДЕЙСТВИЕ  </a:t>
            </a:r>
          </a:p>
          <a:p>
            <a:pPr algn="ctr">
              <a:defRPr/>
            </a:pPr>
            <a:r>
              <a:rPr lang="ru-RU" alt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(ВУЗ –ВУЗ – ПРЕДПРИЯТИЕ-ПАРТНЕР)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899592" y="2944515"/>
            <a:ext cx="2376488" cy="971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35" tIns="40817" rIns="81635" bIns="40817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550" b="1" dirty="0">
                <a:solidFill>
                  <a:schemeClr val="bg1"/>
                </a:solidFill>
                <a:latin typeface="+mn-lt"/>
                <a:ea typeface="Verdana" pitchFamily="34" charset="0"/>
                <a:cs typeface="Verdana" pitchFamily="34" charset="0"/>
              </a:rPr>
              <a:t>ВУЗ №1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931796" y="2918512"/>
            <a:ext cx="2376487" cy="971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35" tIns="40817" rIns="81635" bIns="40817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550" b="1" dirty="0">
                <a:solidFill>
                  <a:schemeClr val="bg1"/>
                </a:solidFill>
                <a:latin typeface="+mn-lt"/>
                <a:ea typeface="Verdana" pitchFamily="34" charset="0"/>
                <a:cs typeface="Verdana" pitchFamily="34" charset="0"/>
              </a:rPr>
              <a:t>ВУЗ №2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843808" y="1190630"/>
            <a:ext cx="3313112" cy="9727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35" tIns="40817" rIns="81635" bIns="40817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550" b="1" dirty="0">
                <a:solidFill>
                  <a:schemeClr val="bg1"/>
                </a:solidFill>
                <a:latin typeface="+mn-lt"/>
                <a:ea typeface="Verdana" pitchFamily="34" charset="0"/>
                <a:cs typeface="Verdana" pitchFamily="34" charset="0"/>
              </a:rPr>
              <a:t>Предприятие -партнер</a:t>
            </a:r>
          </a:p>
        </p:txBody>
      </p:sp>
      <p:sp>
        <p:nvSpPr>
          <p:cNvPr id="35" name="Двойная стрелка влево/вправо 34"/>
          <p:cNvSpPr/>
          <p:nvPr/>
        </p:nvSpPr>
        <p:spPr>
          <a:xfrm>
            <a:off x="3798076" y="3363838"/>
            <a:ext cx="1349988" cy="33353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35" tIns="40817" rIns="81635" bIns="40817" anchor="ctr"/>
          <a:lstStyle/>
          <a:p>
            <a:pPr algn="ctr">
              <a:defRPr/>
            </a:pPr>
            <a:endParaRPr lang="ru-RU" sz="1350">
              <a:solidFill>
                <a:schemeClr val="bg1"/>
              </a:solidFill>
            </a:endParaRPr>
          </a:p>
        </p:txBody>
      </p:sp>
      <p:sp>
        <p:nvSpPr>
          <p:cNvPr id="36" name="Двойная стрелка влево/вправо 35"/>
          <p:cNvSpPr/>
          <p:nvPr/>
        </p:nvSpPr>
        <p:spPr>
          <a:xfrm rot="18787857">
            <a:off x="2115508" y="2400271"/>
            <a:ext cx="771525" cy="30638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35" tIns="40817" rIns="81635" bIns="40817" anchor="ctr"/>
          <a:lstStyle/>
          <a:p>
            <a:pPr algn="ctr">
              <a:defRPr/>
            </a:pPr>
            <a:endParaRPr lang="ru-RU" sz="1350">
              <a:solidFill>
                <a:schemeClr val="bg1"/>
              </a:solidFill>
            </a:endParaRPr>
          </a:p>
        </p:txBody>
      </p:sp>
      <p:sp>
        <p:nvSpPr>
          <p:cNvPr id="37" name="Двойная стрелка влево/вправо 36"/>
          <p:cNvSpPr/>
          <p:nvPr/>
        </p:nvSpPr>
        <p:spPr>
          <a:xfrm rot="2851840">
            <a:off x="5923368" y="2407323"/>
            <a:ext cx="747713" cy="30638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35" tIns="40817" rIns="81635" bIns="40817" anchor="ctr"/>
          <a:lstStyle/>
          <a:p>
            <a:pPr algn="ctr">
              <a:defRPr/>
            </a:pPr>
            <a:endParaRPr lang="ru-RU" sz="1350">
              <a:solidFill>
                <a:schemeClr val="bg1"/>
              </a:solidFill>
            </a:endParaRPr>
          </a:p>
        </p:txBody>
      </p:sp>
      <p:sp>
        <p:nvSpPr>
          <p:cNvPr id="13" name="Shape 100"/>
          <p:cNvSpPr txBox="1">
            <a:spLocks/>
          </p:cNvSpPr>
          <p:nvPr/>
        </p:nvSpPr>
        <p:spPr>
          <a:xfrm>
            <a:off x="397675" y="224613"/>
            <a:ext cx="176331" cy="207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z="1350" dirty="0">
                <a:solidFill>
                  <a:schemeClr val="bg1"/>
                </a:solidFill>
                <a:latin typeface="+mn-lt"/>
                <a:cs typeface="Journal Sans New"/>
              </a:rPr>
              <a:t>19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89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вал 28"/>
          <p:cNvSpPr/>
          <p:nvPr/>
        </p:nvSpPr>
        <p:spPr>
          <a:xfrm>
            <a:off x="467917" y="1743075"/>
            <a:ext cx="7992665" cy="32396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sz="135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500187"/>
            <a:ext cx="9144000" cy="3501629"/>
          </a:xfrm>
          <a:prstGeom prst="rect">
            <a:avLst/>
          </a:prstGeom>
          <a:solidFill>
            <a:schemeClr val="accent1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sz="135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7652" name="Содержимое 2"/>
          <p:cNvSpPr txBox="1">
            <a:spLocks/>
          </p:cNvSpPr>
          <p:nvPr/>
        </p:nvSpPr>
        <p:spPr bwMode="auto">
          <a:xfrm>
            <a:off x="3707607" y="1358503"/>
            <a:ext cx="5832872" cy="3384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0A22E"/>
              </a:buClr>
              <a:buSzPct val="70000"/>
            </a:pPr>
            <a:endParaRPr lang="ru-RU" altLang="ru-RU" sz="975" b="1">
              <a:solidFill>
                <a:srgbClr val="4E3B3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7653" name="TextBox 6"/>
          <p:cNvSpPr txBox="1">
            <a:spLocks noChangeArrowheads="1"/>
          </p:cNvSpPr>
          <p:nvPr/>
        </p:nvSpPr>
        <p:spPr bwMode="auto">
          <a:xfrm>
            <a:off x="251222" y="2794397"/>
            <a:ext cx="302418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buFont typeface="Wingdings" pitchFamily="2" charset="2"/>
              <a:buChar char="q"/>
            </a:pPr>
            <a:r>
              <a:rPr lang="ru-RU" altLang="ru-RU" sz="900">
                <a:latin typeface="Tahoma" pitchFamily="34" charset="0"/>
                <a:cs typeface="Tahoma" pitchFamily="34" charset="0"/>
              </a:rPr>
              <a:t> Разработано 22 электронных курса для обучения государственных гражданских и муниципальных служащих Республики</a:t>
            </a:r>
          </a:p>
        </p:txBody>
      </p:sp>
      <p:sp>
        <p:nvSpPr>
          <p:cNvPr id="27654" name="TextBox 12"/>
          <p:cNvSpPr txBox="1">
            <a:spLocks noChangeArrowheads="1"/>
          </p:cNvSpPr>
          <p:nvPr/>
        </p:nvSpPr>
        <p:spPr bwMode="auto">
          <a:xfrm>
            <a:off x="7019925" y="2228850"/>
            <a:ext cx="212407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050" b="1">
                <a:solidFill>
                  <a:srgbClr val="7030A0"/>
                </a:solidFill>
                <a:latin typeface="Tahoma" pitchFamily="34" charset="0"/>
                <a:cs typeface="Tahoma" pitchFamily="34" charset="0"/>
              </a:rPr>
              <a:t>ЧОУ ВО</a:t>
            </a:r>
          </a:p>
          <a:p>
            <a:r>
              <a:rPr lang="ru-RU" altLang="ru-RU" sz="1050" b="1">
                <a:solidFill>
                  <a:srgbClr val="7030A0"/>
                </a:solidFill>
                <a:latin typeface="Tahoma" pitchFamily="34" charset="0"/>
                <a:cs typeface="Tahoma" pitchFamily="34" charset="0"/>
              </a:rPr>
              <a:t> «Академия ВЭГУ»</a:t>
            </a:r>
          </a:p>
        </p:txBody>
      </p:sp>
      <p:sp>
        <p:nvSpPr>
          <p:cNvPr id="27655" name="TextBox 11"/>
          <p:cNvSpPr txBox="1">
            <a:spLocks noChangeArrowheads="1"/>
          </p:cNvSpPr>
          <p:nvPr/>
        </p:nvSpPr>
        <p:spPr bwMode="auto">
          <a:xfrm>
            <a:off x="1103710" y="2246710"/>
            <a:ext cx="2520553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050" b="1">
                <a:solidFill>
                  <a:srgbClr val="7030A0"/>
                </a:solidFill>
                <a:latin typeface="Tahoma" pitchFamily="34" charset="0"/>
                <a:cs typeface="Tahoma" pitchFamily="34" charset="0"/>
              </a:rPr>
              <a:t>ГБОУ ВО «БАГСУ»</a:t>
            </a:r>
          </a:p>
        </p:txBody>
      </p:sp>
      <p:pic>
        <p:nvPicPr>
          <p:cNvPr id="27656" name="Picture 2" descr="C:\Users\Garifullin\Desktop\ДЛЯ презентаций к СОВЕТУ\СЛАЙД БАГСУ ВЭГУ АССОЦИАЦИЯ\5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54" y="2175273"/>
            <a:ext cx="791765" cy="55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Picture 5" descr="C:\Users\Garifullin\Desktop\ДЛЯ презентаций к СОВЕТУ\СЛАЙД БАГСУ ВЭГУ АССОЦИАЦИЯ\1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591" y="2175272"/>
            <a:ext cx="1151334" cy="503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Скругленный прямоугольник 25"/>
          <p:cNvSpPr/>
          <p:nvPr/>
        </p:nvSpPr>
        <p:spPr>
          <a:xfrm>
            <a:off x="1143000" y="1446610"/>
            <a:ext cx="6929438" cy="647700"/>
          </a:xfrm>
          <a:prstGeom prst="roundRect">
            <a:avLst/>
          </a:prstGeom>
          <a:solidFill>
            <a:schemeClr val="accent1">
              <a:lumMod val="7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200" b="1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Государственный комитет </a:t>
            </a:r>
          </a:p>
          <a:p>
            <a:pPr algn="ctr" eaLnBrk="0" hangingPunct="0">
              <a:defRPr/>
            </a:pPr>
            <a:r>
              <a:rPr lang="ru-RU" sz="1200" b="1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Республики Башкортостан по информатизации и вопросам функционирования системы «Открытая Республика»</a:t>
            </a:r>
          </a:p>
        </p:txBody>
      </p:sp>
      <p:sp>
        <p:nvSpPr>
          <p:cNvPr id="27659" name="TextBox 16"/>
          <p:cNvSpPr txBox="1">
            <a:spLocks noChangeArrowheads="1"/>
          </p:cNvSpPr>
          <p:nvPr/>
        </p:nvSpPr>
        <p:spPr bwMode="auto">
          <a:xfrm>
            <a:off x="251222" y="3470672"/>
            <a:ext cx="302418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buFont typeface="Wingdings" pitchFamily="2" charset="2"/>
              <a:buChar char="q"/>
            </a:pPr>
            <a:r>
              <a:rPr lang="ru-RU" altLang="ru-RU" sz="900">
                <a:latin typeface="Tahoma" pitchFamily="34" charset="0"/>
                <a:cs typeface="Tahoma" pitchFamily="34" charset="0"/>
              </a:rPr>
              <a:t> Размещение электронных курсов на портале «Электронное образование Республики Башкортостан» в открытом доступе</a:t>
            </a:r>
          </a:p>
        </p:txBody>
      </p:sp>
      <p:sp>
        <p:nvSpPr>
          <p:cNvPr id="27660" name="TextBox 17"/>
          <p:cNvSpPr txBox="1">
            <a:spLocks noChangeArrowheads="1"/>
          </p:cNvSpPr>
          <p:nvPr/>
        </p:nvSpPr>
        <p:spPr bwMode="auto">
          <a:xfrm>
            <a:off x="6012656" y="2769394"/>
            <a:ext cx="3024188" cy="1142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buFont typeface="Wingdings" pitchFamily="2" charset="2"/>
              <a:buChar char="q"/>
            </a:pPr>
            <a:r>
              <a:rPr lang="ru-RU" altLang="ru-RU" sz="900">
                <a:latin typeface="Tahoma" pitchFamily="34" charset="0"/>
                <a:cs typeface="Tahoma" pitchFamily="34" charset="0"/>
              </a:rPr>
              <a:t> Разработан корпоративный портал системы обучения и текущей аттестации для непрерывного обучения государственных и муниципальных служащих</a:t>
            </a:r>
          </a:p>
          <a:p>
            <a:pPr>
              <a:buFont typeface="Wingdings" pitchFamily="2" charset="2"/>
              <a:buChar char="q"/>
            </a:pPr>
            <a:endParaRPr lang="ru-RU" altLang="ru-RU" sz="525">
              <a:latin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altLang="ru-RU" sz="900">
                <a:latin typeface="Tahoma" pitchFamily="34" charset="0"/>
                <a:cs typeface="Tahoma" pitchFamily="34" charset="0"/>
              </a:rPr>
              <a:t> Осуществление  технического сопровождения проекта</a:t>
            </a:r>
          </a:p>
          <a:p>
            <a:pPr>
              <a:buFont typeface="Wingdings" pitchFamily="2" charset="2"/>
              <a:buChar char="q"/>
            </a:pPr>
            <a:endParaRPr lang="ru-RU" altLang="ru-RU" sz="9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7661" name="TextBox 18"/>
          <p:cNvSpPr txBox="1">
            <a:spLocks noChangeArrowheads="1"/>
          </p:cNvSpPr>
          <p:nvPr/>
        </p:nvSpPr>
        <p:spPr bwMode="auto">
          <a:xfrm>
            <a:off x="3232547" y="2518173"/>
            <a:ext cx="2447925" cy="233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900" b="1" dirty="0">
                <a:solidFill>
                  <a:srgbClr val="7030A0"/>
                </a:solidFill>
                <a:latin typeface="Tahoma" pitchFamily="34" charset="0"/>
                <a:cs typeface="Tahoma" pitchFamily="34" charset="0"/>
              </a:rPr>
              <a:t>Технологический оператор корпоративного портала обучения госслужащих</a:t>
            </a:r>
          </a:p>
          <a:p>
            <a:pPr algn="ctr"/>
            <a:endParaRPr lang="ru-RU" altLang="ru-RU" sz="1500" b="1" dirty="0">
              <a:latin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altLang="ru-RU" sz="900" dirty="0">
                <a:latin typeface="Tahoma" pitchFamily="34" charset="0"/>
                <a:cs typeface="Tahoma" pitchFamily="34" charset="0"/>
              </a:rPr>
              <a:t> Утверждение методики организации доступа и работы на корпоративном портале</a:t>
            </a:r>
          </a:p>
          <a:p>
            <a:pPr>
              <a:buFont typeface="Wingdings" pitchFamily="2" charset="2"/>
              <a:buChar char="q"/>
            </a:pPr>
            <a:endParaRPr lang="ru-RU" altLang="ru-RU" sz="450" dirty="0">
              <a:latin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altLang="ru-RU" sz="900" dirty="0">
                <a:latin typeface="Tahoma" pitchFamily="34" charset="0"/>
                <a:cs typeface="Tahoma" pitchFamily="34" charset="0"/>
              </a:rPr>
              <a:t> Обеспечение доступа и сопровождение обучения на корпоративном портале</a:t>
            </a:r>
          </a:p>
          <a:p>
            <a:pPr>
              <a:buFont typeface="Wingdings" pitchFamily="2" charset="2"/>
              <a:buChar char="q"/>
            </a:pPr>
            <a:endParaRPr lang="ru-RU" altLang="ru-RU" sz="450" dirty="0">
              <a:latin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altLang="ru-RU" sz="900" dirty="0">
                <a:latin typeface="Tahoma" pitchFamily="34" charset="0"/>
                <a:cs typeface="Tahoma" pitchFamily="34" charset="0"/>
              </a:rPr>
              <a:t> Формирование предметных групп </a:t>
            </a:r>
            <a:br>
              <a:rPr lang="ru-RU" altLang="ru-RU" sz="900" dirty="0">
                <a:latin typeface="Tahoma" pitchFamily="34" charset="0"/>
                <a:cs typeface="Tahoma" pitchFamily="34" charset="0"/>
              </a:rPr>
            </a:br>
            <a:r>
              <a:rPr lang="ru-RU" altLang="ru-RU" sz="900" dirty="0">
                <a:latin typeface="Tahoma" pitchFamily="34" charset="0"/>
                <a:cs typeface="Tahoma" pitchFamily="34" charset="0"/>
              </a:rPr>
              <a:t>и наполнение учебным контентом</a:t>
            </a:r>
          </a:p>
          <a:p>
            <a:pPr>
              <a:buFont typeface="Wingdings" pitchFamily="2" charset="2"/>
              <a:buChar char="q"/>
            </a:pPr>
            <a:endParaRPr lang="ru-RU" altLang="ru-RU" sz="450" dirty="0">
              <a:latin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altLang="ru-RU" sz="900" dirty="0">
                <a:latin typeface="Tahoma" pitchFamily="34" charset="0"/>
                <a:cs typeface="Tahoma" pitchFamily="34" charset="0"/>
              </a:rPr>
              <a:t> Консультационная помощь по вопросам реализации программ обучения</a:t>
            </a:r>
          </a:p>
          <a:p>
            <a:pPr algn="ctr">
              <a:buFont typeface="Arial" pitchFamily="34" charset="0"/>
              <a:buChar char="•"/>
            </a:pPr>
            <a:endParaRPr lang="ru-RU" altLang="ru-RU" sz="9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 bwMode="auto">
          <a:xfrm>
            <a:off x="386862" y="0"/>
            <a:ext cx="8757139" cy="1393023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0" scaled="0"/>
          </a:gradFill>
          <a:ln w="9525">
            <a:noFill/>
            <a:miter lim="800000"/>
            <a:headEnd/>
            <a:tailEnd/>
          </a:ln>
          <a:extLst/>
        </p:spPr>
        <p:txBody>
          <a:bodyPr lIns="68569" tIns="34275" rIns="68569" bIns="34275" anchor="ctr"/>
          <a:lstStyle/>
          <a:p>
            <a:pPr eaLnBrk="0" hangingPunct="0">
              <a:defRPr/>
            </a:pPr>
            <a:endParaRPr lang="ru-RU" altLang="ru-RU" sz="135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47379" y="246388"/>
            <a:ext cx="59779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 pitchFamily="34" charset="0"/>
              </a:rPr>
              <a:t>СЕТЕВОЕ ВЗАИМОДЕЙСТВИЕ </a:t>
            </a:r>
          </a:p>
          <a:p>
            <a:r>
              <a:rPr lang="ru-RU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 pitchFamily="34" charset="0"/>
              </a:rPr>
              <a:t>АКАДЕМИИ ВЭГУ - БАГСУ</a:t>
            </a: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16757915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572000" y="987574"/>
            <a:ext cx="4478560" cy="4032448"/>
          </a:xfrm>
          <a:prstGeom prst="rect">
            <a:avLst/>
          </a:prstGeom>
          <a:solidFill>
            <a:schemeClr val="accent1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987574"/>
            <a:ext cx="4392488" cy="40324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4414" y="195486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Портал «Электронное обучение государственных 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гражданских и муниципальных служащих»</a:t>
            </a:r>
          </a:p>
        </p:txBody>
      </p:sp>
      <p:sp>
        <p:nvSpPr>
          <p:cNvPr id="21" name="Содержимое 2"/>
          <p:cNvSpPr txBox="1">
            <a:spLocks/>
          </p:cNvSpPr>
          <p:nvPr/>
        </p:nvSpPr>
        <p:spPr>
          <a:xfrm>
            <a:off x="3491880" y="1275606"/>
            <a:ext cx="5832648" cy="3384376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tabLst/>
              <a:defRPr/>
            </a:pPr>
            <a:endParaRPr kumimoji="0" lang="ru-RU" sz="1300" b="1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44008" y="2963421"/>
            <a:ext cx="4176464" cy="1552545"/>
          </a:xfrm>
          <a:prstGeom prst="roundRect">
            <a:avLst/>
          </a:prstGeom>
          <a:solidFill>
            <a:schemeClr val="accent1">
              <a:lumMod val="7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4572000" y="3027605"/>
            <a:ext cx="4334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Портал «</a:t>
            </a:r>
            <a:r>
              <a:rPr lang="ru-RU" sz="1600" b="1" dirty="0" smtClean="0">
                <a:solidFill>
                  <a:schemeClr val="bg1"/>
                </a:solidFill>
              </a:rPr>
              <a:t>Электронное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 </a:t>
            </a:r>
            <a:r>
              <a:rPr lang="ru-RU" sz="1600" b="1" dirty="0">
                <a:solidFill>
                  <a:schemeClr val="bg1"/>
                </a:solidFill>
              </a:rPr>
              <a:t>обучение государственных 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</a:rPr>
              <a:t>гражданских и муниципальных служащих</a:t>
            </a:r>
            <a:r>
              <a:rPr lang="ru-RU" sz="1600" b="1" dirty="0" smtClean="0">
                <a:solidFill>
                  <a:schemeClr val="bg1"/>
                </a:solidFill>
              </a:rPr>
              <a:t>»</a:t>
            </a:r>
            <a:endParaRPr lang="ru-RU" sz="1400" b="1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Башкирская академия государственной службы и управления при Главе Республики Башкортостан ГБОУ ВО «БАГСУ»</a:t>
            </a:r>
          </a:p>
        </p:txBody>
      </p:sp>
      <p:pic>
        <p:nvPicPr>
          <p:cNvPr id="1027" name="Picture 3" descr="C:\Users\user\Desktop\Для Шамшович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43758"/>
            <a:ext cx="4058860" cy="1800200"/>
          </a:xfrm>
          <a:prstGeom prst="rect">
            <a:avLst/>
          </a:prstGeom>
          <a:noFill/>
          <a:ln w="222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право 1"/>
          <p:cNvSpPr/>
          <p:nvPr/>
        </p:nvSpPr>
        <p:spPr>
          <a:xfrm>
            <a:off x="4139952" y="3291830"/>
            <a:ext cx="360040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31840" y="2905447"/>
            <a:ext cx="1008112" cy="1538511"/>
          </a:xfrm>
          <a:prstGeom prst="rect">
            <a:avLst/>
          </a:prstGeom>
          <a:solidFill>
            <a:schemeClr val="accent1">
              <a:lumMod val="20000"/>
              <a:lumOff val="80000"/>
              <a:alpha val="6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9" name="Picture 5" descr="C:\Users\user\Desktop\ЛОГО БАГСУ\Attachments_press@bagsurb.ru_2018-06-13_15-26-46\Bagsu_PromoStand 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843" y="1131590"/>
            <a:ext cx="3085304" cy="1735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629944" y="4515966"/>
            <a:ext cx="4334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eo.bagsurb.ru</a:t>
            </a:r>
            <a:endParaRPr lang="ru-RU" sz="16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520" y="4515966"/>
            <a:ext cx="4334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edu.bashkortostan.ru</a:t>
            </a: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51520" y="1075556"/>
            <a:ext cx="4176464" cy="1552545"/>
          </a:xfrm>
          <a:prstGeom prst="roundRect">
            <a:avLst/>
          </a:prstGeom>
          <a:solidFill>
            <a:schemeClr val="accent1">
              <a:lumMod val="7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179512" y="1131590"/>
            <a:ext cx="4334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Портал «</a:t>
            </a:r>
            <a:r>
              <a:rPr lang="ru-RU" sz="1600" b="1" dirty="0" smtClean="0">
                <a:solidFill>
                  <a:schemeClr val="bg1"/>
                </a:solidFill>
              </a:rPr>
              <a:t>Электронное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 образование Республики Башкортостан»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1030" name="Picture 6" descr="C:\Users\user\Desktop\Для Шамшович\erlogo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220" y="1797050"/>
            <a:ext cx="1971055" cy="65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8986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4414" y="195486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Портал «Электронное обучение государственных 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гражданских и муниципальных служащих»</a:t>
            </a:r>
          </a:p>
        </p:txBody>
      </p:sp>
      <p:sp>
        <p:nvSpPr>
          <p:cNvPr id="21" name="Содержимое 2"/>
          <p:cNvSpPr txBox="1">
            <a:spLocks/>
          </p:cNvSpPr>
          <p:nvPr/>
        </p:nvSpPr>
        <p:spPr>
          <a:xfrm>
            <a:off x="3491880" y="1275606"/>
            <a:ext cx="5832648" cy="3384376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tabLst/>
              <a:defRPr/>
            </a:pPr>
            <a:endParaRPr kumimoji="0" lang="ru-RU" sz="1300" b="1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026" name="Picture 2" descr="C:\Users\user\Desktop\Для Шамшович\569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68" y="931441"/>
            <a:ext cx="5125920" cy="336850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652120" y="1071414"/>
            <a:ext cx="433454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Текст про курс: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Видеолекции</a:t>
            </a:r>
            <a:endParaRPr lang="ru-RU" sz="1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</a:p>
          <a:p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7" name="Picture 3" descr="C:\Users\user\Desktop\Для Шамшович\898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240" y="3045375"/>
            <a:ext cx="2329243" cy="1310199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7744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2"/>
          <p:cNvSpPr txBox="1">
            <a:spLocks/>
          </p:cNvSpPr>
          <p:nvPr/>
        </p:nvSpPr>
        <p:spPr bwMode="auto">
          <a:xfrm>
            <a:off x="179787" y="681041"/>
            <a:ext cx="8784431" cy="296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>
              <a:spcBef>
                <a:spcPct val="20000"/>
              </a:spcBef>
              <a:buFont typeface="Arial" pitchFamily="34" charset="0"/>
              <a:buNone/>
            </a:pPr>
            <a:endParaRPr lang="ru-RU" altLang="ru-RU" sz="900">
              <a:latin typeface="Verdana" pitchFamily="34" charset="0"/>
            </a:endParaRPr>
          </a:p>
          <a:p>
            <a:pPr algn="just">
              <a:spcBef>
                <a:spcPct val="20000"/>
              </a:spcBef>
              <a:buFont typeface="Arial" pitchFamily="34" charset="0"/>
              <a:buNone/>
            </a:pPr>
            <a:endParaRPr lang="ru-RU" altLang="ru-RU" sz="900" b="1">
              <a:latin typeface="Verdana" pitchFamily="34" charset="0"/>
            </a:endParaRPr>
          </a:p>
        </p:txBody>
      </p:sp>
      <p:sp>
        <p:nvSpPr>
          <p:cNvPr id="14" name="Прямоугольник 2"/>
          <p:cNvSpPr>
            <a:spLocks noChangeArrowheads="1"/>
          </p:cNvSpPr>
          <p:nvPr/>
        </p:nvSpPr>
        <p:spPr bwMode="auto">
          <a:xfrm>
            <a:off x="1" y="107143"/>
            <a:ext cx="91614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ПРИКЛАДНАЯ ИНФОРМАТИКА В НЕФТЕГАЗОВОЙ ОТРАСЛИ </a:t>
            </a:r>
            <a:br>
              <a:rPr lang="ru-RU" alt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alt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(АПРОБАЦИЯ МОДЕЛИ №3)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4462463" y="998935"/>
            <a:ext cx="0" cy="3394472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2333B1-2425-4F0D-BEEE-0994DBD29264}" type="slidenum">
              <a:rPr lang="ru-RU" altLang="ru-RU"/>
              <a:pPr>
                <a:defRPr/>
              </a:pPr>
              <a:t>24</a:t>
            </a:fld>
            <a:endParaRPr lang="ru-RU" alt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85750" y="854872"/>
            <a:ext cx="3961210" cy="2702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ru-RU" altLang="ru-RU" sz="1500" dirty="0">
                <a:latin typeface="+mn-lt"/>
              </a:rPr>
              <a:t>Математик-программист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616054" y="854872"/>
            <a:ext cx="3961209" cy="2702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ru-RU" altLang="ru-RU" sz="1500" dirty="0">
                <a:latin typeface="+mn-lt"/>
              </a:rPr>
              <a:t>Математик-аналитик</a:t>
            </a:r>
          </a:p>
        </p:txBody>
      </p:sp>
      <p:pic>
        <p:nvPicPr>
          <p:cNvPr id="26" name="Рисунок 25" descr="сисадмин.jpg"/>
          <p:cNvPicPr preferRelativeResize="0"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7587" y="3107535"/>
            <a:ext cx="2700000" cy="13364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Прямоугольник 26"/>
          <p:cNvSpPr/>
          <p:nvPr/>
        </p:nvSpPr>
        <p:spPr>
          <a:xfrm>
            <a:off x="319089" y="2731295"/>
            <a:ext cx="3961210" cy="26908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ru-RU" altLang="ru-RU" sz="1500" dirty="0">
                <a:latin typeface="+mn-lt"/>
              </a:rPr>
              <a:t>Системный администратор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616054" y="2731295"/>
            <a:ext cx="3961209" cy="26908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ru-RU" altLang="ru-RU" sz="1500" dirty="0">
                <a:latin typeface="+mn-lt"/>
              </a:rPr>
              <a:t>Оператор БД</a:t>
            </a:r>
          </a:p>
        </p:txBody>
      </p:sp>
      <p:pic>
        <p:nvPicPr>
          <p:cNvPr id="29" name="Рисунок 28" descr="database-cleanup.jpg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24866" y="3081330"/>
            <a:ext cx="2700000" cy="1458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21" name="Picture 14" descr="http://www.uhsep.com/source/ugnt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97" y="58341"/>
            <a:ext cx="741759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86934"/>
            <a:ext cx="2232248" cy="1488892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184" y="1191868"/>
            <a:ext cx="2331946" cy="1539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50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ъект 2"/>
          <p:cNvSpPr txBox="1">
            <a:spLocks/>
          </p:cNvSpPr>
          <p:nvPr/>
        </p:nvSpPr>
        <p:spPr bwMode="auto">
          <a:xfrm>
            <a:off x="673233" y="671707"/>
            <a:ext cx="8003223" cy="296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>
              <a:spcBef>
                <a:spcPct val="20000"/>
              </a:spcBef>
              <a:buFont typeface="Arial" pitchFamily="34" charset="0"/>
              <a:buNone/>
            </a:pPr>
            <a:endParaRPr lang="ru-RU" altLang="ru-RU" sz="1050">
              <a:latin typeface="+mn-lt"/>
            </a:endParaRPr>
          </a:p>
          <a:p>
            <a:pPr algn="just">
              <a:spcBef>
                <a:spcPct val="20000"/>
              </a:spcBef>
              <a:buFont typeface="Arial" pitchFamily="34" charset="0"/>
              <a:buNone/>
            </a:pPr>
            <a:endParaRPr lang="ru-RU" altLang="ru-RU" sz="1050" b="1">
              <a:latin typeface="+mn-lt"/>
            </a:endParaRPr>
          </a:p>
        </p:txBody>
      </p:sp>
      <p:sp>
        <p:nvSpPr>
          <p:cNvPr id="14" name="Прямоугольник 2"/>
          <p:cNvSpPr>
            <a:spLocks noChangeArrowheads="1"/>
          </p:cNvSpPr>
          <p:nvPr/>
        </p:nvSpPr>
        <p:spPr bwMode="auto">
          <a:xfrm>
            <a:off x="0" y="65846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СЕТЕВОЕ ВЗАИМОДЕЙСТВИЕ УНИВЕРСИТЕТОВ И ПРЕДПРИЯТИЙ ПО ДАННОЙ ПРОГРАММЕ</a:t>
            </a:r>
          </a:p>
        </p:txBody>
      </p:sp>
      <p:grpSp>
        <p:nvGrpSpPr>
          <p:cNvPr id="18436" name="Группа 29"/>
          <p:cNvGrpSpPr>
            <a:grpSpLocks/>
          </p:cNvGrpSpPr>
          <p:nvPr/>
        </p:nvGrpSpPr>
        <p:grpSpPr bwMode="auto">
          <a:xfrm>
            <a:off x="673233" y="671707"/>
            <a:ext cx="7197329" cy="3721625"/>
            <a:chOff x="71438" y="1068388"/>
            <a:chExt cx="8995098" cy="5646736"/>
          </a:xfrm>
        </p:grpSpPr>
        <p:pic>
          <p:nvPicPr>
            <p:cNvPr id="18439" name="Рисунок 28" descr="http://orbita96.ru/upload/medialibrary/4c5/4c57978e4a21d67748c470cf69f52c58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33" t="24741" r="13333" b="27266"/>
            <a:stretch>
              <a:fillRect/>
            </a:stretch>
          </p:blipFill>
          <p:spPr bwMode="auto">
            <a:xfrm>
              <a:off x="2928938" y="1270057"/>
              <a:ext cx="1857375" cy="928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AutoShape 54"/>
            <p:cNvSpPr>
              <a:spLocks noChangeArrowheads="1"/>
            </p:cNvSpPr>
            <p:nvPr/>
          </p:nvSpPr>
          <p:spPr bwMode="gray">
            <a:xfrm>
              <a:off x="657719" y="4343817"/>
              <a:ext cx="2541543" cy="1970727"/>
            </a:xfrm>
            <a:prstGeom prst="roundRect">
              <a:avLst>
                <a:gd name="adj" fmla="val 12699"/>
              </a:avLst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500"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8441" name="AutoShape 56"/>
            <p:cNvSpPr>
              <a:spLocks noChangeArrowheads="1"/>
            </p:cNvSpPr>
            <p:nvPr/>
          </p:nvSpPr>
          <p:spPr bwMode="gray">
            <a:xfrm>
              <a:off x="711200" y="4772025"/>
              <a:ext cx="2408238" cy="13716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  <a:effectLst>
              <a:prstShdw prst="shdw17" dist="17961" dir="13500000">
                <a:srgbClr val="999999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ru-RU" altLang="ru-RU" sz="1500">
                <a:latin typeface="+mn-lt"/>
              </a:endParaRPr>
            </a:p>
          </p:txBody>
        </p:sp>
        <p:sp>
          <p:nvSpPr>
            <p:cNvPr id="18442" name="Text Box 18"/>
            <p:cNvSpPr txBox="1">
              <a:spLocks noChangeArrowheads="1"/>
            </p:cNvSpPr>
            <p:nvPr/>
          </p:nvSpPr>
          <p:spPr bwMode="white">
            <a:xfrm>
              <a:off x="786462" y="4295095"/>
              <a:ext cx="2233282" cy="436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ru-RU" altLang="ru-RU" sz="1500" b="1">
                  <a:solidFill>
                    <a:srgbClr val="FFFFFF"/>
                  </a:solidFill>
                  <a:latin typeface="+mn-lt"/>
                </a:rPr>
                <a:t>Предприятия</a:t>
              </a:r>
              <a:endParaRPr lang="en-US" altLang="ru-RU" sz="1500" b="1">
                <a:solidFill>
                  <a:srgbClr val="FFFFFF"/>
                </a:solidFill>
                <a:latin typeface="+mn-lt"/>
              </a:endParaRPr>
            </a:p>
          </p:txBody>
        </p:sp>
        <p:sp>
          <p:nvSpPr>
            <p:cNvPr id="18443" name="AutoShape 59"/>
            <p:cNvSpPr>
              <a:spLocks noChangeArrowheads="1"/>
            </p:cNvSpPr>
            <p:nvPr/>
          </p:nvSpPr>
          <p:spPr bwMode="gray">
            <a:xfrm>
              <a:off x="71438" y="2471738"/>
              <a:ext cx="2543175" cy="1600200"/>
            </a:xfrm>
            <a:prstGeom prst="roundRect">
              <a:avLst>
                <a:gd name="adj" fmla="val 12699"/>
              </a:avLst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ru-RU" altLang="ru-RU" sz="1500">
                <a:latin typeface="+mn-lt"/>
              </a:endParaRPr>
            </a:p>
          </p:txBody>
        </p:sp>
        <p:sp>
          <p:nvSpPr>
            <p:cNvPr id="18444" name="AutoShape 60"/>
            <p:cNvSpPr>
              <a:spLocks noChangeArrowheads="1"/>
            </p:cNvSpPr>
            <p:nvPr/>
          </p:nvSpPr>
          <p:spPr bwMode="gray">
            <a:xfrm>
              <a:off x="125413" y="2900363"/>
              <a:ext cx="2408237" cy="111442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  <a:effectLst>
              <a:prstShdw prst="shdw17" dist="17961" dir="13500000">
                <a:srgbClr val="999999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ru-RU" altLang="ru-RU" sz="1500">
                <a:latin typeface="+mn-lt"/>
              </a:endParaRPr>
            </a:p>
          </p:txBody>
        </p:sp>
        <p:sp>
          <p:nvSpPr>
            <p:cNvPr id="18445" name="Text Box 18"/>
            <p:cNvSpPr txBox="1">
              <a:spLocks noChangeArrowheads="1"/>
            </p:cNvSpPr>
            <p:nvPr/>
          </p:nvSpPr>
          <p:spPr bwMode="white">
            <a:xfrm>
              <a:off x="527050" y="2429313"/>
              <a:ext cx="1651001" cy="436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ru-RU" altLang="ru-RU" sz="1500" b="1">
                  <a:solidFill>
                    <a:srgbClr val="FFFFFF"/>
                  </a:solidFill>
                  <a:latin typeface="+mn-lt"/>
                </a:rPr>
                <a:t>УГНТУ</a:t>
              </a:r>
              <a:endParaRPr lang="en-US" altLang="ru-RU" sz="1500" b="1">
                <a:solidFill>
                  <a:srgbClr val="FFFFFF"/>
                </a:solidFill>
                <a:latin typeface="+mn-lt"/>
              </a:endParaRPr>
            </a:p>
          </p:txBody>
        </p:sp>
        <p:sp>
          <p:nvSpPr>
            <p:cNvPr id="38" name="AutoShape 63"/>
            <p:cNvSpPr>
              <a:spLocks noChangeArrowheads="1"/>
            </p:cNvSpPr>
            <p:nvPr/>
          </p:nvSpPr>
          <p:spPr bwMode="gray">
            <a:xfrm>
              <a:off x="3978986" y="4992146"/>
              <a:ext cx="2429942" cy="1722978"/>
            </a:xfrm>
            <a:prstGeom prst="roundRect">
              <a:avLst>
                <a:gd name="adj" fmla="val 12699"/>
              </a:avLst>
            </a:prstGeom>
            <a:solidFill>
              <a:schemeClr val="accent3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500"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8447" name="AutoShape 64"/>
            <p:cNvSpPr>
              <a:spLocks noChangeArrowheads="1"/>
            </p:cNvSpPr>
            <p:nvPr/>
          </p:nvSpPr>
          <p:spPr bwMode="gray">
            <a:xfrm>
              <a:off x="4032458" y="5419725"/>
              <a:ext cx="2300287" cy="120015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  <a:effectLst>
              <a:prstShdw prst="shdw17" dist="17961" dir="13500000">
                <a:srgbClr val="999999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ru-RU" altLang="ru-RU" sz="1500">
                <a:latin typeface="+mn-lt"/>
              </a:endParaRPr>
            </a:p>
          </p:txBody>
        </p:sp>
        <p:sp>
          <p:nvSpPr>
            <p:cNvPr id="18448" name="Text Box 18"/>
            <p:cNvSpPr txBox="1">
              <a:spLocks noChangeArrowheads="1"/>
            </p:cNvSpPr>
            <p:nvPr/>
          </p:nvSpPr>
          <p:spPr bwMode="white">
            <a:xfrm>
              <a:off x="4378799" y="4989775"/>
              <a:ext cx="1651001" cy="436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ru-RU" altLang="ru-RU" sz="1500" b="1" dirty="0">
                  <a:solidFill>
                    <a:srgbClr val="FFFFFF"/>
                  </a:solidFill>
                  <a:latin typeface="+mn-lt"/>
                </a:rPr>
                <a:t>Практика</a:t>
              </a:r>
              <a:endParaRPr lang="en-US" altLang="ru-RU" sz="1500" b="1" dirty="0">
                <a:solidFill>
                  <a:srgbClr val="FFFFFF"/>
                </a:solidFill>
                <a:latin typeface="+mn-lt"/>
              </a:endParaRPr>
            </a:p>
          </p:txBody>
        </p:sp>
        <p:sp>
          <p:nvSpPr>
            <p:cNvPr id="41" name="AutoShape 67"/>
            <p:cNvSpPr>
              <a:spLocks noChangeArrowheads="1"/>
            </p:cNvSpPr>
            <p:nvPr/>
          </p:nvSpPr>
          <p:spPr bwMode="gray">
            <a:xfrm>
              <a:off x="5876215" y="2168778"/>
              <a:ext cx="3093599" cy="1846853"/>
            </a:xfrm>
            <a:prstGeom prst="roundRect">
              <a:avLst>
                <a:gd name="adj" fmla="val 12699"/>
              </a:avLst>
            </a:prstGeom>
            <a:solidFill>
              <a:schemeClr val="accent6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500"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8450" name="AutoShape 68"/>
            <p:cNvSpPr>
              <a:spLocks noChangeArrowheads="1"/>
            </p:cNvSpPr>
            <p:nvPr/>
          </p:nvSpPr>
          <p:spPr bwMode="gray">
            <a:xfrm>
              <a:off x="5929313" y="2571750"/>
              <a:ext cx="2928937" cy="135731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  <a:effectLst>
              <a:prstShdw prst="shdw17" dist="17961" dir="13500000">
                <a:srgbClr val="999999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ru-RU" altLang="ru-RU" sz="1500">
                <a:latin typeface="+mn-lt"/>
              </a:endParaRPr>
            </a:p>
          </p:txBody>
        </p:sp>
        <p:sp>
          <p:nvSpPr>
            <p:cNvPr id="18451" name="Text Box 9"/>
            <p:cNvSpPr txBox="1">
              <a:spLocks noChangeArrowheads="1"/>
            </p:cNvSpPr>
            <p:nvPr/>
          </p:nvSpPr>
          <p:spPr bwMode="gray">
            <a:xfrm>
              <a:off x="6015038" y="2578101"/>
              <a:ext cx="2816226" cy="686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1350" b="1">
                  <a:solidFill>
                    <a:srgbClr val="7030A0"/>
                  </a:solidFill>
                  <a:latin typeface="+mn-lt"/>
                </a:rPr>
                <a:t>Сетевое взаимодействие университетов</a:t>
              </a:r>
              <a:endParaRPr lang="en-US" altLang="ru-RU" sz="1350" b="1">
                <a:solidFill>
                  <a:srgbClr val="7030A0"/>
                </a:solidFill>
                <a:latin typeface="+mn-lt"/>
              </a:endParaRPr>
            </a:p>
          </p:txBody>
        </p:sp>
        <p:grpSp>
          <p:nvGrpSpPr>
            <p:cNvPr id="18452" name="Group 71"/>
            <p:cNvGrpSpPr>
              <a:grpSpLocks/>
            </p:cNvGrpSpPr>
            <p:nvPr/>
          </p:nvGrpSpPr>
          <p:grpSpPr bwMode="auto">
            <a:xfrm>
              <a:off x="3570065" y="3079146"/>
              <a:ext cx="1742916" cy="1742625"/>
              <a:chOff x="1971" y="1489"/>
              <a:chExt cx="1771" cy="1772"/>
            </a:xfrm>
          </p:grpSpPr>
          <p:sp>
            <p:nvSpPr>
              <p:cNvPr id="57" name="AutoShape 72"/>
              <p:cNvSpPr>
                <a:spLocks noChangeArrowheads="1"/>
              </p:cNvSpPr>
              <p:nvPr/>
            </p:nvSpPr>
            <p:spPr bwMode="gray">
              <a:xfrm rot="6774404">
                <a:off x="1996" y="1579"/>
                <a:ext cx="1696" cy="1668"/>
              </a:xfrm>
              <a:custGeom>
                <a:avLst/>
                <a:gdLst>
                  <a:gd name="G0" fmla="+- -1509893 0 0"/>
                  <a:gd name="G1" fmla="+- -5955455 0 0"/>
                  <a:gd name="G2" fmla="+- -1509893 0 -5955455"/>
                  <a:gd name="G3" fmla="+- 10800 0 0"/>
                  <a:gd name="G4" fmla="+- 0 0 -1509893"/>
                  <a:gd name="T0" fmla="*/ 360 256 1"/>
                  <a:gd name="T1" fmla="*/ 0 256 1"/>
                  <a:gd name="G5" fmla="+- G2 T0 T1"/>
                  <a:gd name="G6" fmla="?: G2 G2 G5"/>
                  <a:gd name="G7" fmla="+- 0 0 G6"/>
                  <a:gd name="G8" fmla="+- 7926 0 0"/>
                  <a:gd name="G9" fmla="+- 0 0 -5955455"/>
                  <a:gd name="G10" fmla="+- 7926 0 2700"/>
                  <a:gd name="G11" fmla="cos G10 -1509893"/>
                  <a:gd name="G12" fmla="sin G10 -1509893"/>
                  <a:gd name="G13" fmla="cos 13500 -1509893"/>
                  <a:gd name="G14" fmla="sin 13500 -1509893"/>
                  <a:gd name="G15" fmla="+- G11 10800 0"/>
                  <a:gd name="G16" fmla="+- G12 10800 0"/>
                  <a:gd name="G17" fmla="+- G13 10800 0"/>
                  <a:gd name="G18" fmla="+- G14 10800 0"/>
                  <a:gd name="G19" fmla="*/ 7926 1 2"/>
                  <a:gd name="G20" fmla="+- G19 5400 0"/>
                  <a:gd name="G21" fmla="cos G20 -1509893"/>
                  <a:gd name="G22" fmla="sin G20 -1509893"/>
                  <a:gd name="G23" fmla="+- G21 10800 0"/>
                  <a:gd name="G24" fmla="+- G12 G23 G22"/>
                  <a:gd name="G25" fmla="+- G22 G23 G11"/>
                  <a:gd name="G26" fmla="cos 10800 -1509893"/>
                  <a:gd name="G27" fmla="sin 10800 -1509893"/>
                  <a:gd name="G28" fmla="cos 7926 -1509893"/>
                  <a:gd name="G29" fmla="sin 7926 -1509893"/>
                  <a:gd name="G30" fmla="+- G26 10800 0"/>
                  <a:gd name="G31" fmla="+- G27 10800 0"/>
                  <a:gd name="G32" fmla="+- G28 10800 0"/>
                  <a:gd name="G33" fmla="+- G29 10800 0"/>
                  <a:gd name="G34" fmla="+- G19 5400 0"/>
                  <a:gd name="G35" fmla="cos G34 -5955455"/>
                  <a:gd name="G36" fmla="sin G34 -5955455"/>
                  <a:gd name="G37" fmla="+/ -5955455 -1509893 2"/>
                  <a:gd name="T2" fmla="*/ 180 256 1"/>
                  <a:gd name="T3" fmla="*/ 0 256 1"/>
                  <a:gd name="G38" fmla="+- G37 T2 T3"/>
                  <a:gd name="G39" fmla="?: G2 G37 G38"/>
                  <a:gd name="G40" fmla="cos 10800 G39"/>
                  <a:gd name="G41" fmla="sin 10800 G39"/>
                  <a:gd name="G42" fmla="cos 7926 G39"/>
                  <a:gd name="G43" fmla="sin 7926 G39"/>
                  <a:gd name="G44" fmla="+- G40 10800 0"/>
                  <a:gd name="G45" fmla="+- G41 10800 0"/>
                  <a:gd name="G46" fmla="+- G42 10800 0"/>
                  <a:gd name="G47" fmla="+- G43 10800 0"/>
                  <a:gd name="G48" fmla="+- G35 10800 0"/>
                  <a:gd name="G49" fmla="+- G36 10800 0"/>
                  <a:gd name="T4" fmla="*/ 16689 w 21600"/>
                  <a:gd name="T5" fmla="*/ 1746 h 21600"/>
                  <a:gd name="T6" fmla="*/ 10657 w 21600"/>
                  <a:gd name="T7" fmla="*/ 1438 h 21600"/>
                  <a:gd name="T8" fmla="*/ 15121 w 21600"/>
                  <a:gd name="T9" fmla="*/ 4156 h 21600"/>
                  <a:gd name="T10" fmla="*/ 23223 w 21600"/>
                  <a:gd name="T11" fmla="*/ 5516 h 21600"/>
                  <a:gd name="T12" fmla="*/ 21035 w 21600"/>
                  <a:gd name="T13" fmla="*/ 10942 h 21600"/>
                  <a:gd name="T14" fmla="*/ 15609 w 21600"/>
                  <a:gd name="T15" fmla="*/ 8754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18093" y="7698"/>
                    </a:moveTo>
                    <a:cubicBezTo>
                      <a:pt x="16849" y="4772"/>
                      <a:pt x="13978" y="2874"/>
                      <a:pt x="10800" y="2874"/>
                    </a:cubicBezTo>
                    <a:cubicBezTo>
                      <a:pt x="10759" y="2873"/>
                      <a:pt x="10719" y="2874"/>
                      <a:pt x="10679" y="2874"/>
                    </a:cubicBezTo>
                    <a:lnTo>
                      <a:pt x="10635" y="1"/>
                    </a:lnTo>
                    <a:cubicBezTo>
                      <a:pt x="10690" y="0"/>
                      <a:pt x="10745" y="-1"/>
                      <a:pt x="10800" y="0"/>
                    </a:cubicBezTo>
                    <a:cubicBezTo>
                      <a:pt x="15131" y="0"/>
                      <a:pt x="19043" y="2587"/>
                      <a:pt x="20738" y="6573"/>
                    </a:cubicBezTo>
                    <a:lnTo>
                      <a:pt x="23223" y="5516"/>
                    </a:lnTo>
                    <a:lnTo>
                      <a:pt x="21035" y="10942"/>
                    </a:lnTo>
                    <a:lnTo>
                      <a:pt x="15609" y="8754"/>
                    </a:lnTo>
                    <a:lnTo>
                      <a:pt x="18093" y="769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shade val="0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76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>
                  <a:defRPr/>
                </a:pPr>
                <a:endParaRPr lang="ru-RU" sz="1500"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58" name="AutoShape 73"/>
              <p:cNvSpPr>
                <a:spLocks noChangeArrowheads="1"/>
              </p:cNvSpPr>
              <p:nvPr/>
            </p:nvSpPr>
            <p:spPr bwMode="gray">
              <a:xfrm rot="12174404">
                <a:off x="1971" y="1568"/>
                <a:ext cx="1681" cy="1667"/>
              </a:xfrm>
              <a:custGeom>
                <a:avLst/>
                <a:gdLst>
                  <a:gd name="G0" fmla="+- -1509893 0 0"/>
                  <a:gd name="G1" fmla="+- -5955455 0 0"/>
                  <a:gd name="G2" fmla="+- -1509893 0 -5955455"/>
                  <a:gd name="G3" fmla="+- 10800 0 0"/>
                  <a:gd name="G4" fmla="+- 0 0 -1509893"/>
                  <a:gd name="T0" fmla="*/ 360 256 1"/>
                  <a:gd name="T1" fmla="*/ 0 256 1"/>
                  <a:gd name="G5" fmla="+- G2 T0 T1"/>
                  <a:gd name="G6" fmla="?: G2 G2 G5"/>
                  <a:gd name="G7" fmla="+- 0 0 G6"/>
                  <a:gd name="G8" fmla="+- 7926 0 0"/>
                  <a:gd name="G9" fmla="+- 0 0 -5955455"/>
                  <a:gd name="G10" fmla="+- 7926 0 2700"/>
                  <a:gd name="G11" fmla="cos G10 -1509893"/>
                  <a:gd name="G12" fmla="sin G10 -1509893"/>
                  <a:gd name="G13" fmla="cos 13500 -1509893"/>
                  <a:gd name="G14" fmla="sin 13500 -1509893"/>
                  <a:gd name="G15" fmla="+- G11 10800 0"/>
                  <a:gd name="G16" fmla="+- G12 10800 0"/>
                  <a:gd name="G17" fmla="+- G13 10800 0"/>
                  <a:gd name="G18" fmla="+- G14 10800 0"/>
                  <a:gd name="G19" fmla="*/ 7926 1 2"/>
                  <a:gd name="G20" fmla="+- G19 5400 0"/>
                  <a:gd name="G21" fmla="cos G20 -1509893"/>
                  <a:gd name="G22" fmla="sin G20 -1509893"/>
                  <a:gd name="G23" fmla="+- G21 10800 0"/>
                  <a:gd name="G24" fmla="+- G12 G23 G22"/>
                  <a:gd name="G25" fmla="+- G22 G23 G11"/>
                  <a:gd name="G26" fmla="cos 10800 -1509893"/>
                  <a:gd name="G27" fmla="sin 10800 -1509893"/>
                  <a:gd name="G28" fmla="cos 7926 -1509893"/>
                  <a:gd name="G29" fmla="sin 7926 -1509893"/>
                  <a:gd name="G30" fmla="+- G26 10800 0"/>
                  <a:gd name="G31" fmla="+- G27 10800 0"/>
                  <a:gd name="G32" fmla="+- G28 10800 0"/>
                  <a:gd name="G33" fmla="+- G29 10800 0"/>
                  <a:gd name="G34" fmla="+- G19 5400 0"/>
                  <a:gd name="G35" fmla="cos G34 -5955455"/>
                  <a:gd name="G36" fmla="sin G34 -5955455"/>
                  <a:gd name="G37" fmla="+/ -5955455 -1509893 2"/>
                  <a:gd name="T2" fmla="*/ 180 256 1"/>
                  <a:gd name="T3" fmla="*/ 0 256 1"/>
                  <a:gd name="G38" fmla="+- G37 T2 T3"/>
                  <a:gd name="G39" fmla="?: G2 G37 G38"/>
                  <a:gd name="G40" fmla="cos 10800 G39"/>
                  <a:gd name="G41" fmla="sin 10800 G39"/>
                  <a:gd name="G42" fmla="cos 7926 G39"/>
                  <a:gd name="G43" fmla="sin 7926 G39"/>
                  <a:gd name="G44" fmla="+- G40 10800 0"/>
                  <a:gd name="G45" fmla="+- G41 10800 0"/>
                  <a:gd name="G46" fmla="+- G42 10800 0"/>
                  <a:gd name="G47" fmla="+- G43 10800 0"/>
                  <a:gd name="G48" fmla="+- G35 10800 0"/>
                  <a:gd name="G49" fmla="+- G36 10800 0"/>
                  <a:gd name="T4" fmla="*/ 16689 w 21600"/>
                  <a:gd name="T5" fmla="*/ 1746 h 21600"/>
                  <a:gd name="T6" fmla="*/ 10657 w 21600"/>
                  <a:gd name="T7" fmla="*/ 1438 h 21600"/>
                  <a:gd name="T8" fmla="*/ 15121 w 21600"/>
                  <a:gd name="T9" fmla="*/ 4156 h 21600"/>
                  <a:gd name="T10" fmla="*/ 23223 w 21600"/>
                  <a:gd name="T11" fmla="*/ 5516 h 21600"/>
                  <a:gd name="T12" fmla="*/ 21035 w 21600"/>
                  <a:gd name="T13" fmla="*/ 10942 h 21600"/>
                  <a:gd name="T14" fmla="*/ 15609 w 21600"/>
                  <a:gd name="T15" fmla="*/ 8754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18093" y="7698"/>
                    </a:moveTo>
                    <a:cubicBezTo>
                      <a:pt x="16849" y="4772"/>
                      <a:pt x="13978" y="2874"/>
                      <a:pt x="10800" y="2874"/>
                    </a:cubicBezTo>
                    <a:cubicBezTo>
                      <a:pt x="10759" y="2873"/>
                      <a:pt x="10719" y="2874"/>
                      <a:pt x="10679" y="2874"/>
                    </a:cubicBezTo>
                    <a:lnTo>
                      <a:pt x="10635" y="1"/>
                    </a:lnTo>
                    <a:cubicBezTo>
                      <a:pt x="10690" y="0"/>
                      <a:pt x="10745" y="-1"/>
                      <a:pt x="10800" y="0"/>
                    </a:cubicBezTo>
                    <a:cubicBezTo>
                      <a:pt x="15131" y="0"/>
                      <a:pt x="19043" y="2587"/>
                      <a:pt x="20738" y="6573"/>
                    </a:cubicBezTo>
                    <a:lnTo>
                      <a:pt x="23223" y="5516"/>
                    </a:lnTo>
                    <a:lnTo>
                      <a:pt x="21035" y="10942"/>
                    </a:lnTo>
                    <a:lnTo>
                      <a:pt x="15609" y="8754"/>
                    </a:lnTo>
                    <a:lnTo>
                      <a:pt x="18093" y="769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shade val="0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noFill/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76200" prstMaterial="legacyMatte">
                <a:bevelT w="13500" h="13500" prst="angle"/>
                <a:bevelB w="13500" h="13500" prst="angle"/>
                <a:extrusionClr>
                  <a:schemeClr val="accent1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>
                  <a:defRPr/>
                </a:pPr>
                <a:endParaRPr lang="ru-RU" sz="1500"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59" name="AutoShape 74"/>
              <p:cNvSpPr>
                <a:spLocks noChangeArrowheads="1"/>
              </p:cNvSpPr>
              <p:nvPr/>
            </p:nvSpPr>
            <p:spPr bwMode="gray">
              <a:xfrm rot="17574404">
                <a:off x="2028" y="1504"/>
                <a:ext cx="1695" cy="1665"/>
              </a:xfrm>
              <a:custGeom>
                <a:avLst/>
                <a:gdLst>
                  <a:gd name="G0" fmla="+- -1509893 0 0"/>
                  <a:gd name="G1" fmla="+- -5955455 0 0"/>
                  <a:gd name="G2" fmla="+- -1509893 0 -5955455"/>
                  <a:gd name="G3" fmla="+- 10800 0 0"/>
                  <a:gd name="G4" fmla="+- 0 0 -1509893"/>
                  <a:gd name="T0" fmla="*/ 360 256 1"/>
                  <a:gd name="T1" fmla="*/ 0 256 1"/>
                  <a:gd name="G5" fmla="+- G2 T0 T1"/>
                  <a:gd name="G6" fmla="?: G2 G2 G5"/>
                  <a:gd name="G7" fmla="+- 0 0 G6"/>
                  <a:gd name="G8" fmla="+- 7926 0 0"/>
                  <a:gd name="G9" fmla="+- 0 0 -5955455"/>
                  <a:gd name="G10" fmla="+- 7926 0 2700"/>
                  <a:gd name="G11" fmla="cos G10 -1509893"/>
                  <a:gd name="G12" fmla="sin G10 -1509893"/>
                  <a:gd name="G13" fmla="cos 13500 -1509893"/>
                  <a:gd name="G14" fmla="sin 13500 -1509893"/>
                  <a:gd name="G15" fmla="+- G11 10800 0"/>
                  <a:gd name="G16" fmla="+- G12 10800 0"/>
                  <a:gd name="G17" fmla="+- G13 10800 0"/>
                  <a:gd name="G18" fmla="+- G14 10800 0"/>
                  <a:gd name="G19" fmla="*/ 7926 1 2"/>
                  <a:gd name="G20" fmla="+- G19 5400 0"/>
                  <a:gd name="G21" fmla="cos G20 -1509893"/>
                  <a:gd name="G22" fmla="sin G20 -1509893"/>
                  <a:gd name="G23" fmla="+- G21 10800 0"/>
                  <a:gd name="G24" fmla="+- G12 G23 G22"/>
                  <a:gd name="G25" fmla="+- G22 G23 G11"/>
                  <a:gd name="G26" fmla="cos 10800 -1509893"/>
                  <a:gd name="G27" fmla="sin 10800 -1509893"/>
                  <a:gd name="G28" fmla="cos 7926 -1509893"/>
                  <a:gd name="G29" fmla="sin 7926 -1509893"/>
                  <a:gd name="G30" fmla="+- G26 10800 0"/>
                  <a:gd name="G31" fmla="+- G27 10800 0"/>
                  <a:gd name="G32" fmla="+- G28 10800 0"/>
                  <a:gd name="G33" fmla="+- G29 10800 0"/>
                  <a:gd name="G34" fmla="+- G19 5400 0"/>
                  <a:gd name="G35" fmla="cos G34 -5955455"/>
                  <a:gd name="G36" fmla="sin G34 -5955455"/>
                  <a:gd name="G37" fmla="+/ -5955455 -1509893 2"/>
                  <a:gd name="T2" fmla="*/ 180 256 1"/>
                  <a:gd name="T3" fmla="*/ 0 256 1"/>
                  <a:gd name="G38" fmla="+- G37 T2 T3"/>
                  <a:gd name="G39" fmla="?: G2 G37 G38"/>
                  <a:gd name="G40" fmla="cos 10800 G39"/>
                  <a:gd name="G41" fmla="sin 10800 G39"/>
                  <a:gd name="G42" fmla="cos 7926 G39"/>
                  <a:gd name="G43" fmla="sin 7926 G39"/>
                  <a:gd name="G44" fmla="+- G40 10800 0"/>
                  <a:gd name="G45" fmla="+- G41 10800 0"/>
                  <a:gd name="G46" fmla="+- G42 10800 0"/>
                  <a:gd name="G47" fmla="+- G43 10800 0"/>
                  <a:gd name="G48" fmla="+- G35 10800 0"/>
                  <a:gd name="G49" fmla="+- G36 10800 0"/>
                  <a:gd name="T4" fmla="*/ 16689 w 21600"/>
                  <a:gd name="T5" fmla="*/ 1746 h 21600"/>
                  <a:gd name="T6" fmla="*/ 10657 w 21600"/>
                  <a:gd name="T7" fmla="*/ 1438 h 21600"/>
                  <a:gd name="T8" fmla="*/ 15121 w 21600"/>
                  <a:gd name="T9" fmla="*/ 4156 h 21600"/>
                  <a:gd name="T10" fmla="*/ 23223 w 21600"/>
                  <a:gd name="T11" fmla="*/ 5516 h 21600"/>
                  <a:gd name="T12" fmla="*/ 21035 w 21600"/>
                  <a:gd name="T13" fmla="*/ 10942 h 21600"/>
                  <a:gd name="T14" fmla="*/ 15609 w 21600"/>
                  <a:gd name="T15" fmla="*/ 8754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18093" y="7698"/>
                    </a:moveTo>
                    <a:cubicBezTo>
                      <a:pt x="16849" y="4772"/>
                      <a:pt x="13978" y="2874"/>
                      <a:pt x="10800" y="2874"/>
                    </a:cubicBezTo>
                    <a:cubicBezTo>
                      <a:pt x="10759" y="2873"/>
                      <a:pt x="10719" y="2874"/>
                      <a:pt x="10679" y="2874"/>
                    </a:cubicBezTo>
                    <a:lnTo>
                      <a:pt x="10635" y="1"/>
                    </a:lnTo>
                    <a:cubicBezTo>
                      <a:pt x="10690" y="0"/>
                      <a:pt x="10745" y="-1"/>
                      <a:pt x="10800" y="0"/>
                    </a:cubicBezTo>
                    <a:cubicBezTo>
                      <a:pt x="15131" y="0"/>
                      <a:pt x="19043" y="2587"/>
                      <a:pt x="20738" y="6573"/>
                    </a:cubicBezTo>
                    <a:lnTo>
                      <a:pt x="23223" y="5516"/>
                    </a:lnTo>
                    <a:lnTo>
                      <a:pt x="21035" y="10942"/>
                    </a:lnTo>
                    <a:lnTo>
                      <a:pt x="15609" y="8754"/>
                    </a:lnTo>
                    <a:lnTo>
                      <a:pt x="18093" y="769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folHlink">
                      <a:gamma/>
                      <a:shade val="6275"/>
                      <a:invGamma/>
                    </a:schemeClr>
                  </a:gs>
                  <a:gs pos="100000">
                    <a:schemeClr val="folHlink"/>
                  </a:gs>
                </a:gsLst>
                <a:lin ang="2700000" scaled="1"/>
              </a:gradFill>
              <a:ln w="9525">
                <a:noFill/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76200" prstMaterial="legacyMatte">
                <a:bevelT w="13500" h="13500" prst="angle"/>
                <a:bevelB w="13500" h="13500" prst="angle"/>
                <a:extrusionClr>
                  <a:schemeClr val="folHlink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>
                  <a:defRPr/>
                </a:pPr>
                <a:endParaRPr lang="ru-RU" sz="1500"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0" name="AutoShape 75"/>
              <p:cNvSpPr>
                <a:spLocks noChangeArrowheads="1"/>
              </p:cNvSpPr>
              <p:nvPr/>
            </p:nvSpPr>
            <p:spPr bwMode="gray">
              <a:xfrm rot="1374404">
                <a:off x="2061" y="1538"/>
                <a:ext cx="1681" cy="1665"/>
              </a:xfrm>
              <a:custGeom>
                <a:avLst/>
                <a:gdLst>
                  <a:gd name="G0" fmla="+- -1509893 0 0"/>
                  <a:gd name="G1" fmla="+- -5955455 0 0"/>
                  <a:gd name="G2" fmla="+- -1509893 0 -5955455"/>
                  <a:gd name="G3" fmla="+- 10800 0 0"/>
                  <a:gd name="G4" fmla="+- 0 0 -1509893"/>
                  <a:gd name="T0" fmla="*/ 360 256 1"/>
                  <a:gd name="T1" fmla="*/ 0 256 1"/>
                  <a:gd name="G5" fmla="+- G2 T0 T1"/>
                  <a:gd name="G6" fmla="?: G2 G2 G5"/>
                  <a:gd name="G7" fmla="+- 0 0 G6"/>
                  <a:gd name="G8" fmla="+- 7926 0 0"/>
                  <a:gd name="G9" fmla="+- 0 0 -5955455"/>
                  <a:gd name="G10" fmla="+- 7926 0 2700"/>
                  <a:gd name="G11" fmla="cos G10 -1509893"/>
                  <a:gd name="G12" fmla="sin G10 -1509893"/>
                  <a:gd name="G13" fmla="cos 13500 -1509893"/>
                  <a:gd name="G14" fmla="sin 13500 -1509893"/>
                  <a:gd name="G15" fmla="+- G11 10800 0"/>
                  <a:gd name="G16" fmla="+- G12 10800 0"/>
                  <a:gd name="G17" fmla="+- G13 10800 0"/>
                  <a:gd name="G18" fmla="+- G14 10800 0"/>
                  <a:gd name="G19" fmla="*/ 7926 1 2"/>
                  <a:gd name="G20" fmla="+- G19 5400 0"/>
                  <a:gd name="G21" fmla="cos G20 -1509893"/>
                  <a:gd name="G22" fmla="sin G20 -1509893"/>
                  <a:gd name="G23" fmla="+- G21 10800 0"/>
                  <a:gd name="G24" fmla="+- G12 G23 G22"/>
                  <a:gd name="G25" fmla="+- G22 G23 G11"/>
                  <a:gd name="G26" fmla="cos 10800 -1509893"/>
                  <a:gd name="G27" fmla="sin 10800 -1509893"/>
                  <a:gd name="G28" fmla="cos 7926 -1509893"/>
                  <a:gd name="G29" fmla="sin 7926 -1509893"/>
                  <a:gd name="G30" fmla="+- G26 10800 0"/>
                  <a:gd name="G31" fmla="+- G27 10800 0"/>
                  <a:gd name="G32" fmla="+- G28 10800 0"/>
                  <a:gd name="G33" fmla="+- G29 10800 0"/>
                  <a:gd name="G34" fmla="+- G19 5400 0"/>
                  <a:gd name="G35" fmla="cos G34 -5955455"/>
                  <a:gd name="G36" fmla="sin G34 -5955455"/>
                  <a:gd name="G37" fmla="+/ -5955455 -1509893 2"/>
                  <a:gd name="T2" fmla="*/ 180 256 1"/>
                  <a:gd name="T3" fmla="*/ 0 256 1"/>
                  <a:gd name="G38" fmla="+- G37 T2 T3"/>
                  <a:gd name="G39" fmla="?: G2 G37 G38"/>
                  <a:gd name="G40" fmla="cos 10800 G39"/>
                  <a:gd name="G41" fmla="sin 10800 G39"/>
                  <a:gd name="G42" fmla="cos 7926 G39"/>
                  <a:gd name="G43" fmla="sin 7926 G39"/>
                  <a:gd name="G44" fmla="+- G40 10800 0"/>
                  <a:gd name="G45" fmla="+- G41 10800 0"/>
                  <a:gd name="G46" fmla="+- G42 10800 0"/>
                  <a:gd name="G47" fmla="+- G43 10800 0"/>
                  <a:gd name="G48" fmla="+- G35 10800 0"/>
                  <a:gd name="G49" fmla="+- G36 10800 0"/>
                  <a:gd name="T4" fmla="*/ 16689 w 21600"/>
                  <a:gd name="T5" fmla="*/ 1746 h 21600"/>
                  <a:gd name="T6" fmla="*/ 10657 w 21600"/>
                  <a:gd name="T7" fmla="*/ 1438 h 21600"/>
                  <a:gd name="T8" fmla="*/ 15121 w 21600"/>
                  <a:gd name="T9" fmla="*/ 4156 h 21600"/>
                  <a:gd name="T10" fmla="*/ 23223 w 21600"/>
                  <a:gd name="T11" fmla="*/ 5516 h 21600"/>
                  <a:gd name="T12" fmla="*/ 21035 w 21600"/>
                  <a:gd name="T13" fmla="*/ 10942 h 21600"/>
                  <a:gd name="T14" fmla="*/ 15609 w 21600"/>
                  <a:gd name="T15" fmla="*/ 8754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18093" y="7698"/>
                    </a:moveTo>
                    <a:cubicBezTo>
                      <a:pt x="16849" y="4772"/>
                      <a:pt x="13978" y="2874"/>
                      <a:pt x="10800" y="2874"/>
                    </a:cubicBezTo>
                    <a:cubicBezTo>
                      <a:pt x="10759" y="2873"/>
                      <a:pt x="10719" y="2874"/>
                      <a:pt x="10679" y="2874"/>
                    </a:cubicBezTo>
                    <a:lnTo>
                      <a:pt x="10635" y="1"/>
                    </a:lnTo>
                    <a:cubicBezTo>
                      <a:pt x="10690" y="0"/>
                      <a:pt x="10745" y="-1"/>
                      <a:pt x="10800" y="0"/>
                    </a:cubicBezTo>
                    <a:cubicBezTo>
                      <a:pt x="15131" y="0"/>
                      <a:pt x="19043" y="2587"/>
                      <a:pt x="20738" y="6573"/>
                    </a:cubicBezTo>
                    <a:lnTo>
                      <a:pt x="23223" y="5516"/>
                    </a:lnTo>
                    <a:lnTo>
                      <a:pt x="21035" y="10942"/>
                    </a:lnTo>
                    <a:lnTo>
                      <a:pt x="15609" y="8754"/>
                    </a:lnTo>
                    <a:lnTo>
                      <a:pt x="18093" y="769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shade val="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76200" prstMaterial="legacyMatte">
                <a:bevelT w="13500" h="13500" prst="angle"/>
                <a:bevelB w="13500" h="13500" prst="angle"/>
                <a:extrusionClr>
                  <a:schemeClr val="accent2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>
                  <a:defRPr/>
                </a:pPr>
                <a:endParaRPr lang="ru-RU" sz="1500">
                  <a:ea typeface="Verdana" pitchFamily="34" charset="0"/>
                  <a:cs typeface="Verdana" pitchFamily="34" charset="0"/>
                </a:endParaRPr>
              </a:p>
            </p:txBody>
          </p:sp>
        </p:grpSp>
        <p:pic>
          <p:nvPicPr>
            <p:cNvPr id="18453" name="Рисунок 38" descr="250px-Yokogawa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2383" y="5643563"/>
              <a:ext cx="1023937" cy="876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54" name="Рисунок 39" descr="54922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2383" y="5500688"/>
              <a:ext cx="1074737" cy="173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55" name="Рисунок 43" descr="Логотип_НИУ_ВШЭ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6525" y="1068388"/>
              <a:ext cx="1101725" cy="1065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56" name="Рисунок 44" descr="usptu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213" y="2990850"/>
              <a:ext cx="1714500" cy="982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57" name="Рисунок 45" descr="logo-bashneft.jp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813" y="4857750"/>
              <a:ext cx="928687" cy="631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58" name="Рисунок 46" descr="logo-big-ru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531" b="17645"/>
            <a:stretch>
              <a:fillRect/>
            </a:stretch>
          </p:blipFill>
          <p:spPr bwMode="auto">
            <a:xfrm>
              <a:off x="1857375" y="5429250"/>
              <a:ext cx="1214438" cy="714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59" name="Рисунок 40" descr="http://www.go2phystech.ru/wp-content/uploads/2016/09/emblema_mfti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8636" y="4900102"/>
              <a:ext cx="2247900" cy="481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60" name="Рисунок 41" descr="http://extramural.ru/wp-content/uploads/2015/09/vuz-spbpu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4942" y="4000501"/>
              <a:ext cx="2209800" cy="962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61" name="Рисунок 47" descr="http://internat.msu.ru/wp-content/uploads/2014/01/banner-msu.jp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6837" y="1169223"/>
              <a:ext cx="2143125" cy="928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62" name="Рисунок 49" descr="https://upload.wikimedia.org/wikipedia/commons/1/10/%D0%9B%D0%BE%D0%B3%D0%BE%D1%82%D0%B8%D0%BF_%D0%9D%D0%98%D0%A2%D0%A3_%D0%9C%D0%98%D0%A1%D0%B8%D0%A1.pn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8063" y="5487107"/>
              <a:ext cx="1611312" cy="925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63" name="Рисунок 50" descr="http://sporos.narod.ru/images/logo_spbgu.jp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6920" y="2177568"/>
              <a:ext cx="1928812" cy="631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64" name="Рисунок 51" descr="http://itccrimea.ru/wp-content/uploads/2016/03/itmo_small_white_rus.jpg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68" t="21062" r="3368" b="21062"/>
            <a:stretch>
              <a:fillRect/>
            </a:stretch>
          </p:blipFill>
          <p:spPr bwMode="auto">
            <a:xfrm>
              <a:off x="808741" y="1169223"/>
              <a:ext cx="1857375" cy="928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8437" name="Picture 36" descr="http://www.uhsep.com/source/ugntu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815" y="2252938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12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E29BC3-854C-4CE1-88DF-A6D6C9546616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5526" y="63353"/>
            <a:ext cx="8316924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СЕТЕВАЯ ОБРАЗОВАТЕЛЬНАЯ ПРОГРАММА УГНТУ - НИИ ТГУ </a:t>
            </a:r>
          </a:p>
          <a:p>
            <a:pPr algn="ctr">
              <a:defRPr/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«ЭЛЕКТРОННОЕ ОБУЧЕНИЕ: ИСПОЛЬЗОВАНИЕ ИНФОРМАЦИОННО - КОММУНИКАЦИОННЫХ ТЕХНОЛОГИЙ В УЧЕБНОМ ПРОЦЕССЕ ВУЗА»</a:t>
            </a:r>
          </a:p>
        </p:txBody>
      </p:sp>
      <p:pic>
        <p:nvPicPr>
          <p:cNvPr id="21508" name="Picture 2" descr="C:\Users\User\Desktop\27993386_1692299434150317_8449442915703590566_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09" y="1039287"/>
            <a:ext cx="3456385" cy="174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3" descr="C:\Users\User\Desktop\29261724_1717791578267769_2842063061869658112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88" y="3006836"/>
            <a:ext cx="3479006" cy="1391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4" descr="C:\Users\User\Desktop\29249724_1717790844934509_7280191805507764224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920" y="1017937"/>
            <a:ext cx="4157663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5" descr="C:\Users\User\Desktop\29244578_1717791371601123_4701131856282648576_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498" y="2787774"/>
            <a:ext cx="4050506" cy="161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0689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5483807" y="748930"/>
            <a:ext cx="3490456" cy="4129902"/>
            <a:chOff x="4114698" y="422211"/>
            <a:chExt cx="4423090" cy="5753612"/>
          </a:xfrm>
        </p:grpSpPr>
        <p:pic>
          <p:nvPicPr>
            <p:cNvPr id="10" name="Picture 2" descr="C:\Users\pavlova\Downloads\уфа-контур-икон1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4698" y="422211"/>
              <a:ext cx="4423090" cy="57536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 descr="C:\Users\pavlova\Desktop\1x\Ресурс 1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987012"/>
              <a:ext cx="2515357" cy="834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5" descr="C:\Users\pavlova\Desktop\1x\Ресурс 5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9076" y="3807021"/>
              <a:ext cx="2388986" cy="823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 descr="C:\Users\pavlova\Desktop\1x\Ресурс 7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4698" y="1970476"/>
              <a:ext cx="2232248" cy="7787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7" descr="C:\Users\pavlova\Desktop\1x\Ресурс 3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8104" y="2492895"/>
              <a:ext cx="2242584" cy="1278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48"/>
            <a:ext cx="9144000" cy="58680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ru-RU" sz="2200" b="1" dirty="0" smtClean="0">
                <a:solidFill>
                  <a:schemeClr val="accent4">
                    <a:lumMod val="75000"/>
                  </a:schemeClr>
                </a:solidFill>
              </a:rPr>
              <a:t>Профессиональные образовательные организации РБ, участвующие </a:t>
            </a:r>
            <a:br>
              <a:rPr lang="ru-RU" sz="22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200" b="1" dirty="0" smtClean="0">
                <a:solidFill>
                  <a:schemeClr val="accent4">
                    <a:lumMod val="75000"/>
                  </a:schemeClr>
                </a:solidFill>
              </a:rPr>
              <a:t>в пилотном проекте</a:t>
            </a:r>
            <a:endParaRPr lang="ru-RU" sz="2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5536" y="902310"/>
            <a:ext cx="2115102" cy="109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8852" y="2253544"/>
            <a:ext cx="2209257" cy="1254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45120" y="889368"/>
            <a:ext cx="2173380" cy="119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859438" y="2113252"/>
            <a:ext cx="2074570" cy="1250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73973"/>
            <a:ext cx="1326314" cy="599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867" y="3217369"/>
            <a:ext cx="1359594" cy="1179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://elearningrb.ru/wp-content/uploads/2016/12/%D0%9A%D0%BE%D0%BD%D0%B5%D1%87%D0%BD%D1%8B%D0%B9-%D0%B2%D0%B0%D1%80%D0%B8%D0%B0%D0%BD%D1%82-Recovered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812" y="3528225"/>
            <a:ext cx="1804038" cy="70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47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2"/>
          <p:cNvSpPr txBox="1">
            <a:spLocks/>
          </p:cNvSpPr>
          <p:nvPr/>
        </p:nvSpPr>
        <p:spPr bwMode="auto">
          <a:xfrm>
            <a:off x="377828" y="1221581"/>
            <a:ext cx="51847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 typeface="Arial" pitchFamily="34" charset="0"/>
              <a:buNone/>
            </a:pPr>
            <a:endParaRPr lang="ru-RU" altLang="ru-RU" sz="900" b="1">
              <a:latin typeface="Verdana" pitchFamily="34" charset="0"/>
            </a:endParaRPr>
          </a:p>
          <a:p>
            <a:pPr algn="just" eaLnBrk="1" hangingPunct="1">
              <a:spcBef>
                <a:spcPct val="20000"/>
              </a:spcBef>
              <a:buFont typeface="Arial" pitchFamily="34" charset="0"/>
              <a:buNone/>
            </a:pPr>
            <a:endParaRPr lang="ru-RU" altLang="ru-RU" sz="900">
              <a:latin typeface="Verdana" pitchFamily="34" charset="0"/>
            </a:endParaRPr>
          </a:p>
          <a:p>
            <a:pPr algn="just" eaLnBrk="1" hangingPunct="1">
              <a:spcBef>
                <a:spcPct val="20000"/>
              </a:spcBef>
              <a:buFont typeface="Arial" pitchFamily="34" charset="0"/>
              <a:buNone/>
            </a:pPr>
            <a:endParaRPr lang="ru-RU" altLang="ru-RU" sz="900">
              <a:latin typeface="Verdana" pitchFamily="34" charset="0"/>
            </a:endParaRPr>
          </a:p>
          <a:p>
            <a:pPr algn="just" eaLnBrk="1" hangingPunct="1">
              <a:spcBef>
                <a:spcPct val="20000"/>
              </a:spcBef>
              <a:buFont typeface="Arial" pitchFamily="34" charset="0"/>
              <a:buNone/>
            </a:pPr>
            <a:endParaRPr lang="ru-RU" altLang="ru-RU" sz="900" b="1">
              <a:latin typeface="Verdana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47690" y="1221581"/>
            <a:ext cx="8064500" cy="1295400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2" name="Скругленный прямоугольник 31"/>
          <p:cNvSpPr/>
          <p:nvPr/>
        </p:nvSpPr>
        <p:spPr>
          <a:xfrm>
            <a:off x="1285875" y="2800354"/>
            <a:ext cx="7715250" cy="1154906"/>
          </a:xfrm>
          <a:prstGeom prst="roundRect">
            <a:avLst>
              <a:gd name="adj" fmla="val 10000"/>
            </a:avLst>
          </a:prstGeom>
          <a:solidFill>
            <a:srgbClr val="0070C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0725" name="Прямоугольник 18"/>
          <p:cNvSpPr>
            <a:spLocks noChangeArrowheads="1"/>
          </p:cNvSpPr>
          <p:nvPr/>
        </p:nvSpPr>
        <p:spPr bwMode="auto">
          <a:xfrm>
            <a:off x="2351091" y="1460900"/>
            <a:ext cx="6492875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223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ct val="35000"/>
              </a:spcAft>
            </a:pPr>
            <a:r>
              <a:rPr lang="ru-RU" altLang="ru-RU" b="1" dirty="0">
                <a:solidFill>
                  <a:schemeClr val="bg1"/>
                </a:solidFill>
                <a:latin typeface="+mn-lt"/>
              </a:rPr>
              <a:t>ГРАНТ №1 «Разработка и реализация модели сетевой электронной школы РБ» </a:t>
            </a:r>
          </a:p>
        </p:txBody>
      </p:sp>
      <p:sp>
        <p:nvSpPr>
          <p:cNvPr id="30726" name="Прямоугольник 19"/>
          <p:cNvSpPr>
            <a:spLocks noChangeArrowheads="1"/>
          </p:cNvSpPr>
          <p:nvPr/>
        </p:nvSpPr>
        <p:spPr bwMode="auto">
          <a:xfrm>
            <a:off x="2584450" y="2969422"/>
            <a:ext cx="6408738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223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ct val="35000"/>
              </a:spcAft>
            </a:pPr>
            <a:r>
              <a:rPr lang="ru-RU" altLang="ru-RU" b="1">
                <a:solidFill>
                  <a:schemeClr val="bg1"/>
                </a:solidFill>
                <a:latin typeface="+mn-lt"/>
              </a:rPr>
              <a:t>ГРАНТ №2 «Разработка и реализация модели «Сетевой электронный детский сад РБ»</a:t>
            </a:r>
          </a:p>
        </p:txBody>
      </p:sp>
      <p:pic>
        <p:nvPicPr>
          <p:cNvPr id="30727" name="Рисунок 19" descr="http://images.easyfreeclipart.com/1038/team-images-crazy-gallery-10389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3" y="1454944"/>
            <a:ext cx="10668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Рисунок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663" y="3020616"/>
            <a:ext cx="10668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extBox 40"/>
          <p:cNvSpPr txBox="1"/>
          <p:nvPr/>
        </p:nvSpPr>
        <p:spPr>
          <a:xfrm>
            <a:off x="186503" y="291265"/>
            <a:ext cx="8786874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ГРАНТЫ НА РАЗВИТИЕ ЭЛЕКТРОННОГО ОБРАЗОВАНИЯ РБ</a:t>
            </a:r>
          </a:p>
        </p:txBody>
      </p:sp>
      <p:sp>
        <p:nvSpPr>
          <p:cNvPr id="1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369DDC-A4FF-42D5-A947-22CD906E644B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2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/>
        </p:nvSpPr>
        <p:spPr>
          <a:xfrm>
            <a:off x="1039241" y="229951"/>
            <a:ext cx="6977031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ru-RU" sz="24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СТРУКТУРНАЯ МОДЕЛЬ СЕТЕВОЙ ЭЛЕКТРОННОЙ ШКОЛЫ</a:t>
            </a:r>
          </a:p>
        </p:txBody>
      </p:sp>
      <p:sp>
        <p:nvSpPr>
          <p:cNvPr id="12" name="Shape 100"/>
          <p:cNvSpPr>
            <a:spLocks noGrp="1"/>
          </p:cNvSpPr>
          <p:nvPr>
            <p:ph type="sldNum" sz="quarter" idx="10"/>
          </p:nvPr>
        </p:nvSpPr>
        <p:spPr>
          <a:xfrm>
            <a:off x="801912" y="341037"/>
            <a:ext cx="139663" cy="2671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Journal Sans New"/>
                <a:cs typeface="Journal Sans New"/>
              </a:rPr>
              <a:t>3</a:t>
            </a:r>
            <a:endParaRPr dirty="0">
              <a:solidFill>
                <a:schemeClr val="bg1"/>
              </a:solidFill>
              <a:latin typeface="Journal Sans New"/>
              <a:cs typeface="Journal Sans New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4213" t="29046" r="8071" b="20297"/>
          <a:stretch>
            <a:fillRect/>
          </a:stretch>
        </p:blipFill>
        <p:spPr bwMode="auto">
          <a:xfrm>
            <a:off x="45254" y="1160970"/>
            <a:ext cx="9046473" cy="3033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6791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3"/>
            <a:ext cx="7772400" cy="218081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Региональные инициативы в области </a:t>
            </a:r>
            <a:r>
              <a:rPr lang="ru-RU" sz="3600" b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цифровизации</a:t>
            </a: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образования</a:t>
            </a: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11810"/>
            <a:ext cx="7920880" cy="81009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sz="2800" dirty="0" err="1" smtClean="0">
                <a:solidFill>
                  <a:schemeClr val="accent4">
                    <a:lumMod val="75000"/>
                  </a:schemeClr>
                </a:solidFill>
              </a:rPr>
              <a:t>Шамшович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 Валентина Федоровна</a:t>
            </a:r>
          </a:p>
          <a:p>
            <a:pPr algn="l"/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>Исполнительный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д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>иректор Ассоциации </a:t>
            </a:r>
          </a:p>
          <a:p>
            <a:pPr algn="l"/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>«Электронное образование Республики Башкортостан»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3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ъект 2"/>
          <p:cNvSpPr txBox="1">
            <a:spLocks/>
          </p:cNvSpPr>
          <p:nvPr/>
        </p:nvSpPr>
        <p:spPr bwMode="auto">
          <a:xfrm>
            <a:off x="409575" y="1106091"/>
            <a:ext cx="5746750" cy="2437209"/>
          </a:xfrm>
          <a:prstGeom prst="rect">
            <a:avLst/>
          </a:prstGeom>
          <a:solidFill>
            <a:schemeClr val="bg1">
              <a:alpha val="8117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 typeface="Arial" pitchFamily="34" charset="0"/>
              <a:buNone/>
            </a:pPr>
            <a:endParaRPr lang="ru-RU" altLang="ru-RU" sz="900" b="1">
              <a:latin typeface="+mn-lt"/>
            </a:endParaRPr>
          </a:p>
          <a:p>
            <a:pPr algn="just" eaLnBrk="1" hangingPunct="1">
              <a:spcBef>
                <a:spcPct val="20000"/>
              </a:spcBef>
              <a:buFont typeface="Arial" pitchFamily="34" charset="0"/>
              <a:buNone/>
            </a:pPr>
            <a:endParaRPr lang="ru-RU" altLang="ru-RU" sz="900" b="1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26" y="30046"/>
            <a:ext cx="8786874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СОСТАВ АССОЦИАЦИИ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ЭО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РБ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НА 2018 ГОД</a:t>
            </a:r>
          </a:p>
        </p:txBody>
      </p:sp>
      <p:sp>
        <p:nvSpPr>
          <p:cNvPr id="4100" name="TextBox 11"/>
          <p:cNvSpPr txBox="1">
            <a:spLocks noChangeArrowheads="1"/>
          </p:cNvSpPr>
          <p:nvPr/>
        </p:nvSpPr>
        <p:spPr bwMode="auto">
          <a:xfrm>
            <a:off x="428626" y="866778"/>
            <a:ext cx="8358188" cy="3291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ru-RU" altLang="ru-RU" sz="2100" b="1" dirty="0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Академия наук </a:t>
            </a:r>
            <a:r>
              <a:rPr lang="ru-RU" altLang="ru-RU" sz="2100" b="1" dirty="0" err="1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РБ</a:t>
            </a:r>
            <a:endParaRPr lang="ru-RU" altLang="ru-RU" sz="2100" b="1" dirty="0">
              <a:solidFill>
                <a:schemeClr val="accent4">
                  <a:lumMod val="75000"/>
                </a:schemeClr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ru-RU" altLang="ru-RU" sz="2100" b="1" dirty="0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Высшие учебные заведения:  </a:t>
            </a:r>
            <a:r>
              <a:rPr lang="ru-RU" altLang="ru-RU" sz="2100" dirty="0" err="1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БашГУ</a:t>
            </a:r>
            <a:r>
              <a:rPr lang="ru-RU" altLang="ru-RU" sz="2100" dirty="0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altLang="ru-RU" sz="2100" dirty="0" err="1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БГАУ</a:t>
            </a:r>
            <a:r>
              <a:rPr lang="ru-RU" altLang="ru-RU" sz="2100" dirty="0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altLang="ru-RU" sz="2100" dirty="0" err="1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БГПУ</a:t>
            </a:r>
            <a:r>
              <a:rPr lang="ru-RU" altLang="ru-RU" sz="2100" dirty="0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altLang="ru-RU" sz="2100" dirty="0" err="1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УГАТУ</a:t>
            </a:r>
            <a:r>
              <a:rPr lang="ru-RU" altLang="ru-RU" sz="2100" dirty="0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altLang="ru-RU" sz="2100" dirty="0" err="1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УГНТУ</a:t>
            </a:r>
            <a:r>
              <a:rPr lang="ru-RU" altLang="ru-RU" sz="2100" dirty="0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,  </a:t>
            </a:r>
            <a:r>
              <a:rPr lang="ru-RU" altLang="ru-RU" sz="2100" dirty="0" err="1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БГМУ</a:t>
            </a:r>
            <a:r>
              <a:rPr lang="ru-RU" altLang="ru-RU" sz="2100" dirty="0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altLang="ru-RU" sz="2100" dirty="0" err="1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БАГСУ</a:t>
            </a:r>
            <a:r>
              <a:rPr lang="ru-RU" altLang="ru-RU" sz="2100" dirty="0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altLang="ru-RU" sz="2100" dirty="0" err="1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ВЭГУ</a:t>
            </a:r>
            <a:endParaRPr lang="ru-RU" altLang="ru-RU" sz="2100" dirty="0">
              <a:solidFill>
                <a:schemeClr val="accent4">
                  <a:lumMod val="75000"/>
                </a:schemeClr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ru-RU" altLang="ru-RU" sz="2100" b="1" dirty="0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Образовательные учреждения высшего образования: </a:t>
            </a:r>
            <a:r>
              <a:rPr lang="ru-RU" altLang="ru-RU" sz="2100" dirty="0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ИРО РБ, Академия </a:t>
            </a:r>
            <a:r>
              <a:rPr lang="ru-RU" altLang="ru-RU" sz="2100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Найти</a:t>
            </a:r>
            <a:endParaRPr lang="ru-RU" altLang="ru-RU" sz="2100" dirty="0">
              <a:solidFill>
                <a:schemeClr val="accent4">
                  <a:lumMod val="75000"/>
                </a:schemeClr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altLang="ru-RU" sz="2100" b="1" dirty="0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Образовательные учреждения общего образования:</a:t>
            </a:r>
            <a:r>
              <a:rPr lang="ru-RU" altLang="ru-RU" sz="2100" dirty="0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100" dirty="0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Лицей №83, Башкирская Республиканская гимназия-интернат №1 имени Рами Гарипова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ru-RU" altLang="ru-RU" sz="2100" b="1" dirty="0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Образовательные учреждения среднего профессионального образования: </a:t>
            </a:r>
            <a:r>
              <a:rPr lang="ru-RU" altLang="ru-RU" sz="2100" dirty="0">
                <a:solidFill>
                  <a:schemeClr val="accent4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Уфимский колледж статистики, информатики и вычислительной техники</a:t>
            </a:r>
            <a:endParaRPr lang="ru-RU" altLang="ru-RU" sz="2100" b="1" dirty="0">
              <a:solidFill>
                <a:schemeClr val="accent4">
                  <a:lumMod val="75000"/>
                </a:schemeClr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26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ъект 2"/>
          <p:cNvSpPr txBox="1">
            <a:spLocks/>
          </p:cNvSpPr>
          <p:nvPr/>
        </p:nvSpPr>
        <p:spPr bwMode="auto">
          <a:xfrm>
            <a:off x="357191" y="803676"/>
            <a:ext cx="5832475" cy="2740819"/>
          </a:xfrm>
          <a:prstGeom prst="rect">
            <a:avLst/>
          </a:prstGeom>
          <a:solidFill>
            <a:schemeClr val="bg1">
              <a:alpha val="8117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 typeface="Arial" pitchFamily="34" charset="0"/>
              <a:buNone/>
            </a:pPr>
            <a:endParaRPr lang="ru-RU" altLang="ru-RU" sz="900">
              <a:latin typeface="+mn-lt"/>
            </a:endParaRPr>
          </a:p>
          <a:p>
            <a:pPr algn="just" eaLnBrk="1" hangingPunct="1">
              <a:spcBef>
                <a:spcPct val="20000"/>
              </a:spcBef>
              <a:buFont typeface="Arial" pitchFamily="34" charset="0"/>
              <a:buNone/>
            </a:pPr>
            <a:endParaRPr lang="en-US" altLang="ru-RU" sz="900">
              <a:latin typeface="+mn-lt"/>
            </a:endParaRPr>
          </a:p>
          <a:p>
            <a:pPr algn="just" eaLnBrk="1" hangingPunct="1">
              <a:spcBef>
                <a:spcPct val="20000"/>
              </a:spcBef>
              <a:buFont typeface="Arial" pitchFamily="34" charset="0"/>
              <a:buNone/>
            </a:pPr>
            <a:endParaRPr lang="ru-RU" altLang="ru-RU" sz="900" b="1">
              <a:latin typeface="+mn-lt"/>
            </a:endParaRPr>
          </a:p>
          <a:p>
            <a:pPr algn="just" eaLnBrk="1" hangingPunct="1">
              <a:spcBef>
                <a:spcPct val="20000"/>
              </a:spcBef>
              <a:buFont typeface="Arial" pitchFamily="34" charset="0"/>
              <a:buNone/>
            </a:pPr>
            <a:endParaRPr lang="ru-RU" altLang="ru-RU" sz="900" b="1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7294" y="101922"/>
            <a:ext cx="8786874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АССОЦИАЦИЯ ЭО РБ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052996845"/>
              </p:ext>
            </p:extLst>
          </p:nvPr>
        </p:nvGraphicFramePr>
        <p:xfrm>
          <a:off x="106445" y="631313"/>
          <a:ext cx="8895614" cy="35966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9985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ъект 2"/>
          <p:cNvSpPr txBox="1">
            <a:spLocks/>
          </p:cNvSpPr>
          <p:nvPr/>
        </p:nvSpPr>
        <p:spPr bwMode="auto">
          <a:xfrm>
            <a:off x="168330" y="769530"/>
            <a:ext cx="8785225" cy="296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 typeface="Arial" pitchFamily="34" charset="0"/>
              <a:buNone/>
            </a:pPr>
            <a:endParaRPr lang="ru-RU" altLang="ru-RU" sz="900">
              <a:latin typeface="Verdana" pitchFamily="34" charset="0"/>
            </a:endParaRPr>
          </a:p>
          <a:p>
            <a:pPr algn="just" eaLnBrk="1" hangingPunct="1">
              <a:spcBef>
                <a:spcPct val="20000"/>
              </a:spcBef>
              <a:buFont typeface="Arial" pitchFamily="34" charset="0"/>
              <a:buNone/>
            </a:pPr>
            <a:endParaRPr lang="ru-RU" altLang="ru-RU" sz="900" b="1">
              <a:latin typeface="Verdana" pitchFamily="34" charset="0"/>
            </a:endParaRPr>
          </a:p>
        </p:txBody>
      </p:sp>
      <p:pic>
        <p:nvPicPr>
          <p:cNvPr id="9219" name="Picture 3" descr="C:\Users\Валентина\Desktop\23-05-2016_10-22-37\20160516-BMV_21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78" y="1131590"/>
            <a:ext cx="3902075" cy="164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C:\Users\Валентина\Desktop\23-05-2016_10-22-37\20160516-BMV_22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77" y="2787068"/>
            <a:ext cx="3902075" cy="164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C:\Users\Валентина\Desktop\23-05-2016_10-22-37\20160516-BMV_22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53" y="1121556"/>
            <a:ext cx="3902075" cy="164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 descr="C:\Users\Валентина\Desktop\23-05-2016_10-22-37\20160516-BMV_22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363" y="2797102"/>
            <a:ext cx="3902075" cy="164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78" y="218494"/>
            <a:ext cx="7804150" cy="1031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44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4016" y="199106"/>
            <a:ext cx="7968035" cy="83099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indent="9525" algn="ctr">
              <a:defRPr/>
            </a:pPr>
            <a:r>
              <a:rPr lang="ru-RU" alt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  <a:sym typeface="Arial" pitchFamily="34" charset="0"/>
              </a:rPr>
              <a:t>РЕГИОНАЛЬНЫЕ ИНИЦИАТИВЫ В ОБЛАСТИ </a:t>
            </a:r>
            <a:endParaRPr lang="en-US" altLang="ru-RU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Verdana" panose="020B0604030504040204" pitchFamily="34" charset="0"/>
              <a:cs typeface="Verdana" panose="020B0604030504040204" pitchFamily="34" charset="0"/>
              <a:sym typeface="Arial" pitchFamily="34" charset="0"/>
            </a:endParaRPr>
          </a:p>
          <a:p>
            <a:pPr indent="9525" algn="ctr">
              <a:defRPr/>
            </a:pPr>
            <a:r>
              <a:rPr lang="ru-RU" altLang="ru-RU" sz="2400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  <a:sym typeface="Arial" pitchFamily="34" charset="0"/>
              </a:rPr>
              <a:t>ЭО</a:t>
            </a:r>
            <a:r>
              <a:rPr lang="ru-RU" alt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  <a:sym typeface="Arial" pitchFamily="34" charset="0"/>
              </a:rPr>
              <a:t> И ДОТ</a:t>
            </a:r>
          </a:p>
        </p:txBody>
      </p:sp>
      <p:sp>
        <p:nvSpPr>
          <p:cNvPr id="6147" name="Прямоугольник 2"/>
          <p:cNvSpPr>
            <a:spLocks noChangeArrowheads="1"/>
          </p:cNvSpPr>
          <p:nvPr/>
        </p:nvSpPr>
        <p:spPr bwMode="auto">
          <a:xfrm>
            <a:off x="323528" y="1039112"/>
            <a:ext cx="4793111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Aft>
                <a:spcPts val="900"/>
              </a:spcAft>
              <a:buFont typeface="Wingdings" pitchFamily="2" charset="2"/>
              <a:buChar char="ü"/>
            </a:pPr>
            <a:r>
              <a:rPr lang="ru-RU" altLang="ru-RU" sz="1575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Создан Совет по ЭО при Главе Республики</a:t>
            </a:r>
          </a:p>
          <a:p>
            <a:pPr>
              <a:spcAft>
                <a:spcPts val="900"/>
              </a:spcAft>
              <a:buFont typeface="Wingdings" pitchFamily="2" charset="2"/>
              <a:buChar char="ü"/>
            </a:pPr>
            <a:r>
              <a:rPr lang="ru-RU" altLang="ru-RU" sz="1575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Утверждена Концепция и Дорожная карта развития ЭО в РБ на период 2015-2020 годы</a:t>
            </a:r>
          </a:p>
          <a:p>
            <a:pPr>
              <a:spcAft>
                <a:spcPts val="900"/>
              </a:spcAft>
              <a:buFont typeface="Wingdings" pitchFamily="2" charset="2"/>
              <a:buChar char="ü"/>
            </a:pPr>
            <a:r>
              <a:rPr lang="ru-RU" altLang="ru-RU" sz="1575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Функционирует портал  «Электронное образование РБ»</a:t>
            </a:r>
          </a:p>
          <a:p>
            <a:pPr>
              <a:spcAft>
                <a:spcPts val="900"/>
              </a:spcAft>
              <a:buFont typeface="Wingdings" pitchFamily="2" charset="2"/>
              <a:buChar char="ü"/>
            </a:pPr>
            <a:r>
              <a:rPr lang="ru-RU" altLang="ru-RU" sz="1575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Создана единая электронная библиотечная система вузов</a:t>
            </a:r>
          </a:p>
          <a:p>
            <a:pPr>
              <a:spcAft>
                <a:spcPts val="900"/>
              </a:spcAft>
              <a:buFont typeface="Wingdings" pitchFamily="2" charset="2"/>
              <a:buChar char="ü"/>
            </a:pPr>
            <a:r>
              <a:rPr lang="ru-RU" altLang="ru-RU" sz="1575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Проводится мониторинг образовательных организаций РБ в области ЭО и ДОТ</a:t>
            </a:r>
          </a:p>
          <a:p>
            <a:pPr>
              <a:spcAft>
                <a:spcPts val="900"/>
              </a:spcAft>
              <a:buFont typeface="Wingdings" pitchFamily="2" charset="2"/>
              <a:buChar char="ü"/>
            </a:pPr>
            <a:r>
              <a:rPr lang="ru-RU" altLang="ru-RU" sz="1575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Выстраиваются модели взаимодействия сетевого университета</a:t>
            </a:r>
          </a:p>
          <a:p>
            <a:pPr>
              <a:spcAft>
                <a:spcPts val="900"/>
              </a:spcAft>
              <a:buFont typeface="Wingdings" pitchFamily="2" charset="2"/>
              <a:buChar char="ü"/>
            </a:pPr>
            <a:endParaRPr lang="ru-RU" altLang="ru-RU" sz="1575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96155"/>
            <a:ext cx="2160985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946" y="1602775"/>
            <a:ext cx="2110979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670565"/>
            <a:ext cx="3064669" cy="1394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01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hape 99"/>
          <p:cNvSpPr>
            <a:spLocks noChangeArrowheads="1"/>
          </p:cNvSpPr>
          <p:nvPr/>
        </p:nvSpPr>
        <p:spPr bwMode="auto">
          <a:xfrm>
            <a:off x="1187649" y="172417"/>
            <a:ext cx="6768704" cy="646331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/>
          <a:p>
            <a:pPr indent="9525" algn="ctr">
              <a:defRPr/>
            </a:pPr>
            <a:r>
              <a:rPr lang="ru-RU" altLang="ru-RU" sz="21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  <a:sym typeface="Arial" pitchFamily="34" charset="0"/>
              </a:rPr>
              <a:t>ПОРТАЛ «ЭЛЕКТРОННОЕ ОБРАЗОВАНИЕ РЕСПУБЛИКИ БАШКОРТОСТАН»</a:t>
            </a:r>
          </a:p>
        </p:txBody>
      </p:sp>
      <p:sp>
        <p:nvSpPr>
          <p:cNvPr id="12" name="Shape 100"/>
          <p:cNvSpPr>
            <a:spLocks noGrp="1"/>
          </p:cNvSpPr>
          <p:nvPr>
            <p:ph type="sldNum" sz="quarter" idx="10"/>
          </p:nvPr>
        </p:nvSpPr>
        <p:spPr>
          <a:xfrm>
            <a:off x="667942" y="234557"/>
            <a:ext cx="670322" cy="267890"/>
          </a:xfrm>
          <a:extLst>
            <a:ext uri="{C572A759-6A51-4108-AA02-DFA0A04FC94B}"/>
          </a:extLst>
        </p:spPr>
        <p:txBody>
          <a:bodyPr/>
          <a:lstStyle/>
          <a:p>
            <a:pPr>
              <a:defRPr/>
            </a:pPr>
            <a:r>
              <a:rPr lang="ru-RU" sz="2400" dirty="0">
                <a:solidFill>
                  <a:schemeClr val="bg1"/>
                </a:solidFill>
                <a:cs typeface="Journal Sans New"/>
              </a:rPr>
              <a:t>  4</a:t>
            </a:r>
            <a:endParaRPr sz="2400" dirty="0">
              <a:solidFill>
                <a:schemeClr val="bg1"/>
              </a:solidFill>
              <a:cs typeface="Journal Sans New"/>
            </a:endParaRPr>
          </a:p>
        </p:txBody>
      </p:sp>
      <p:sp>
        <p:nvSpPr>
          <p:cNvPr id="7172" name="TextBox 14"/>
          <p:cNvSpPr txBox="1">
            <a:spLocks noChangeArrowheads="1"/>
          </p:cNvSpPr>
          <p:nvPr/>
        </p:nvSpPr>
        <p:spPr bwMode="auto">
          <a:xfrm>
            <a:off x="5741196" y="840585"/>
            <a:ext cx="3082529" cy="53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188" tIns="25595" rIns="51188" bIns="25595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575" b="1" dirty="0">
                <a:solidFill>
                  <a:schemeClr val="accent4">
                    <a:lumMod val="75000"/>
                  </a:schemeClr>
                </a:solidFill>
                <a:latin typeface="+mn-lt"/>
                <a:sym typeface="Calibri" pitchFamily="34" charset="0"/>
              </a:rPr>
              <a:t>Публикуются результаты мониторинга в области ЭО</a:t>
            </a:r>
          </a:p>
        </p:txBody>
      </p:sp>
      <p:sp>
        <p:nvSpPr>
          <p:cNvPr id="7173" name="TextBox 16"/>
          <p:cNvSpPr txBox="1">
            <a:spLocks noChangeArrowheads="1"/>
          </p:cNvSpPr>
          <p:nvPr/>
        </p:nvSpPr>
        <p:spPr bwMode="auto">
          <a:xfrm>
            <a:off x="5586939" y="3435846"/>
            <a:ext cx="2881313" cy="663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188" tIns="25595" rIns="51188" bIns="25595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solidFill>
                  <a:schemeClr val="accent4">
                    <a:lumMod val="75000"/>
                  </a:schemeClr>
                </a:solidFill>
                <a:latin typeface="+mn-lt"/>
                <a:sym typeface="Calibri" pitchFamily="34" charset="0"/>
              </a:rPr>
              <a:t>529</a:t>
            </a:r>
            <a:r>
              <a:rPr lang="ru-RU" altLang="ru-RU" sz="1575" b="1" dirty="0">
                <a:solidFill>
                  <a:schemeClr val="accent4">
                    <a:lumMod val="75000"/>
                  </a:schemeClr>
                </a:solidFill>
                <a:latin typeface="+mn-lt"/>
                <a:sym typeface="Calibri" pitchFamily="34" charset="0"/>
              </a:rPr>
              <a:t> открытых электронных курсов и ссылок на курсы </a:t>
            </a:r>
          </a:p>
        </p:txBody>
      </p:sp>
      <p:sp>
        <p:nvSpPr>
          <p:cNvPr id="26" name="Стрелка вправо 25"/>
          <p:cNvSpPr/>
          <p:nvPr/>
        </p:nvSpPr>
        <p:spPr>
          <a:xfrm>
            <a:off x="4223147" y="1407321"/>
            <a:ext cx="1876425" cy="29408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68571" tIns="34285" rIns="68571" bIns="34285" anchor="ctr"/>
          <a:lstStyle/>
          <a:p>
            <a:pPr algn="ctr">
              <a:defRPr/>
            </a:pPr>
            <a:endParaRPr lang="ru-RU" sz="1350">
              <a:solidFill>
                <a:schemeClr val="bg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Стрелка вправо 26"/>
          <p:cNvSpPr/>
          <p:nvPr/>
        </p:nvSpPr>
        <p:spPr>
          <a:xfrm rot="2265690">
            <a:off x="3796905" y="2980195"/>
            <a:ext cx="1835944" cy="51792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68571" tIns="34285" rIns="68571" bIns="34285" anchor="ctr"/>
          <a:lstStyle/>
          <a:p>
            <a:pPr algn="ctr">
              <a:defRPr/>
            </a:pPr>
            <a:endParaRPr lang="ru-RU" sz="1350">
              <a:solidFill>
                <a:srgbClr val="7030A0"/>
              </a:solidFill>
              <a:cs typeface="Arial" pitchFamily="34" charset="0"/>
            </a:endParaRPr>
          </a:p>
        </p:txBody>
      </p:sp>
      <p:pic>
        <p:nvPicPr>
          <p:cNvPr id="717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4" y="1288256"/>
            <a:ext cx="3357563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7" y="1714503"/>
            <a:ext cx="4214813" cy="1446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8" name="Прямоугольник 22"/>
          <p:cNvSpPr>
            <a:spLocks noChangeArrowheads="1"/>
          </p:cNvSpPr>
          <p:nvPr/>
        </p:nvSpPr>
        <p:spPr bwMode="auto">
          <a:xfrm>
            <a:off x="2178845" y="973931"/>
            <a:ext cx="236353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ru-RU" sz="1350" b="1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https://edu.bashkortostan.ru/</a:t>
            </a:r>
            <a:endParaRPr lang="ru-RU" altLang="ru-RU" sz="1350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5183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839" y="1927495"/>
            <a:ext cx="1121591" cy="714247"/>
          </a:xfrm>
          <a:prstGeom prst="rect">
            <a:avLst/>
          </a:prstGeom>
        </p:spPr>
      </p:pic>
      <p:grpSp>
        <p:nvGrpSpPr>
          <p:cNvPr id="31746" name="Группа 46"/>
          <p:cNvGrpSpPr>
            <a:grpSpLocks/>
          </p:cNvGrpSpPr>
          <p:nvPr/>
        </p:nvGrpSpPr>
        <p:grpSpPr bwMode="auto">
          <a:xfrm>
            <a:off x="180340" y="652463"/>
            <a:ext cx="8308864" cy="3647479"/>
            <a:chOff x="0" y="1125538"/>
            <a:chExt cx="9144000" cy="5732462"/>
          </a:xfrm>
        </p:grpSpPr>
        <p:sp>
          <p:nvSpPr>
            <p:cNvPr id="48" name="Овал 47"/>
            <p:cNvSpPr/>
            <p:nvPr/>
          </p:nvSpPr>
          <p:spPr>
            <a:xfrm>
              <a:off x="1622641" y="1603601"/>
              <a:ext cx="1438183" cy="1511074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0" y="1125538"/>
              <a:ext cx="9144000" cy="5732462"/>
            </a:xfrm>
            <a:prstGeom prst="ellipse">
              <a:avLst/>
            </a:prstGeom>
            <a:noFill/>
            <a:ln w="57150">
              <a:solidFill>
                <a:schemeClr val="accent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179527" y="2923567"/>
              <a:ext cx="1440155" cy="151273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901577" y="4437958"/>
              <a:ext cx="1440155" cy="1511075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3179783" y="3967202"/>
              <a:ext cx="1440155" cy="151439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3132831" y="1268186"/>
              <a:ext cx="1440155" cy="1511074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2268738" y="5157834"/>
              <a:ext cx="1438183" cy="1511075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4572986" y="4005039"/>
              <a:ext cx="1440155" cy="151273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5796132" y="5011868"/>
              <a:ext cx="1438183" cy="151439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5940148" y="3358146"/>
              <a:ext cx="1440155" cy="151273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4067945" y="2565288"/>
              <a:ext cx="1440155" cy="151273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7234315" y="4151004"/>
              <a:ext cx="1442127" cy="1511074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7453297" y="2636612"/>
              <a:ext cx="1438183" cy="1511075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6228179" y="1772430"/>
              <a:ext cx="1440155" cy="1514391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3850936" y="5346925"/>
              <a:ext cx="1442129" cy="1511075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sp>
          <p:nvSpPr>
            <p:cNvPr id="63" name="Овал 62"/>
            <p:cNvSpPr/>
            <p:nvPr/>
          </p:nvSpPr>
          <p:spPr>
            <a:xfrm>
              <a:off x="4788024" y="1198521"/>
              <a:ext cx="1440155" cy="1511074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sp>
          <p:nvSpPr>
            <p:cNvPr id="64" name="Овал 63"/>
            <p:cNvSpPr/>
            <p:nvPr/>
          </p:nvSpPr>
          <p:spPr bwMode="auto">
            <a:xfrm>
              <a:off x="3996924" y="5346925"/>
              <a:ext cx="1223146" cy="1511075"/>
            </a:xfrm>
            <a:prstGeom prst="ellipse">
              <a:avLst/>
            </a:prstGeom>
            <a:blipFill rotWithShape="0">
              <a:blip r:embed="rId3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5" name="Овал 4"/>
            <p:cNvSpPr/>
            <p:nvPr/>
          </p:nvSpPr>
          <p:spPr bwMode="auto">
            <a:xfrm>
              <a:off x="4174477" y="5565873"/>
              <a:ext cx="866067" cy="10731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2383" tIns="12383" rIns="12383" bIns="12383" spcCol="1270" anchor="ctr"/>
            <a:lstStyle/>
            <a:p>
              <a:pPr algn="ctr" defTabSz="433388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975"/>
            </a:p>
          </p:txBody>
        </p:sp>
        <p:pic>
          <p:nvPicPr>
            <p:cNvPr id="31767" name="Picture 2" descr="http://professorrating.org/images/university/id336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2225" y="1989138"/>
              <a:ext cx="1152525" cy="1125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" name="Овал 66"/>
            <p:cNvSpPr/>
            <p:nvPr/>
          </p:nvSpPr>
          <p:spPr bwMode="auto">
            <a:xfrm>
              <a:off x="7597313" y="2923567"/>
              <a:ext cx="1223146" cy="1224119"/>
            </a:xfrm>
            <a:prstGeom prst="ellipse">
              <a:avLst/>
            </a:prstGeom>
            <a:blipFill rotWithShape="0">
              <a:blip r:embed="rId5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8" name="Овал 4"/>
            <p:cNvSpPr/>
            <p:nvPr/>
          </p:nvSpPr>
          <p:spPr bwMode="auto">
            <a:xfrm>
              <a:off x="7774866" y="3104365"/>
              <a:ext cx="866065" cy="8641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2383" tIns="12383" rIns="12383" bIns="12383" spcCol="1270" anchor="ctr"/>
            <a:lstStyle/>
            <a:p>
              <a:pPr algn="ctr" defTabSz="433388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975"/>
            </a:p>
          </p:txBody>
        </p:sp>
        <p:pic>
          <p:nvPicPr>
            <p:cNvPr id="31770" name="Picture 4" descr="http://www.rosskom.ru/freeman/dos1/s_7115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600" y="1484313"/>
              <a:ext cx="1103313" cy="993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71" name="Picture 6" descr="http://www.gorobzor.ru/public/news/images/41022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1663" y="1847586"/>
              <a:ext cx="936624" cy="93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72" name="Picture 8" descr="http://rb7.ru/system/images/image_links/292951/logo_vegu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363" y="1484313"/>
              <a:ext cx="1065212" cy="933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73" name="Рисунок 49" descr="http://www.bsu.by/Cache/Page/510253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4663" y="2924175"/>
              <a:ext cx="887412" cy="771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74" name="Рисунок 50" descr="http://www.official.festivalnauki.ru/sites/default/files/logo/logotip_bgmu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850" y="3213100"/>
              <a:ext cx="1008063" cy="935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75" name="Рисунок 51" descr="http://edikst.ru/misc/i/gallery/13352/1013446.jp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8060" y="4253755"/>
              <a:ext cx="863600" cy="93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76" name="Рисунок 52" descr="https://yt3.ggpht.com/-Cncp2A6X_5M/AAAAAAAAAAI/AAAAAAAAAAA/xjalQgrtpio/s900-c-k-no-mo-rj-c0xffffff/photo.jpg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363" y="4437063"/>
              <a:ext cx="936625" cy="849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77" name="Рисунок 53" descr="http://ufa.uralstudent.ru/i/uploads/University/logo/1849231cd.jpg?ts=1373534074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325" y="3573463"/>
              <a:ext cx="942975" cy="895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78" name="Picture 12" descr="http://www.playcast.ru/uploads/2013/03/24/4999938.jpeg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2988" y="4724400"/>
              <a:ext cx="1104900" cy="1066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79" name="Picture 14" descr="http://ufa24.net/com_logo/1249332809logo1_big.jpg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9975" y="5445125"/>
              <a:ext cx="1103313" cy="827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80" name="Picture 16" descr="http://abroo.ucoz.ru/NOVOSTI/a07f8966bf07a84ff7d6bd4c7ea521d5.jpg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4888" y="5445125"/>
              <a:ext cx="1079500" cy="72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81" name="Picture 18" descr="http://epoch-abroad.com/images/institutions/4915/slider/ptDWQFYiJEY.jpg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1725" y="4508500"/>
              <a:ext cx="1023938" cy="1008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1" name="TextBox 80"/>
          <p:cNvSpPr txBox="1"/>
          <p:nvPr/>
        </p:nvSpPr>
        <p:spPr>
          <a:xfrm>
            <a:off x="180339" y="160721"/>
            <a:ext cx="8786874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675085">
              <a:defRPr/>
            </a:pP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СЕТЕВОЙ ЭЛЕКТРОННЫЙ УНИВЕРСИТЕТ  </a:t>
            </a:r>
            <a:r>
              <a:rPr lang="ru-RU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РБ</a:t>
            </a:r>
            <a:endParaRPr lang="ru-RU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B0611E-5189-42CD-A5D3-C7489F772F81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39" name="Овал 38"/>
          <p:cNvSpPr/>
          <p:nvPr/>
        </p:nvSpPr>
        <p:spPr bwMode="auto">
          <a:xfrm>
            <a:off x="2338963" y="1742290"/>
            <a:ext cx="1157288" cy="108465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5496" y="4155926"/>
            <a:ext cx="910850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27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МСО_7-10_ноября_201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УМСО_7-10_ноября_2018</Template>
  <TotalTime>420</TotalTime>
  <Words>1410</Words>
  <Application>Microsoft Office PowerPoint</Application>
  <PresentationFormat>Экран (16:9)</PresentationFormat>
  <Paragraphs>229</Paragraphs>
  <Slides>29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8" baseType="lpstr">
      <vt:lpstr>Arial</vt:lpstr>
      <vt:lpstr>Calibri</vt:lpstr>
      <vt:lpstr>Journal Sans New</vt:lpstr>
      <vt:lpstr>Tahoma</vt:lpstr>
      <vt:lpstr>Times New Roman</vt:lpstr>
      <vt:lpstr>Trebuchet MS</vt:lpstr>
      <vt:lpstr>Verdana</vt:lpstr>
      <vt:lpstr>Wingdings</vt:lpstr>
      <vt:lpstr>УМСО_7-10_ноября_2018</vt:lpstr>
      <vt:lpstr>Презентация PowerPoint</vt:lpstr>
      <vt:lpstr>ПАНЕЛЬНАЯ ДИСКУССИЯ «Организация онлайн-курсов  в вузах: проблемы и пути решения» </vt:lpstr>
      <vt:lpstr>Региональные инициативы в области цифровизации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СЕТЕВЫЕ КУРСЫ  АССОЦИАЦИИ ЭО РБ</vt:lpstr>
      <vt:lpstr>Презентация PowerPoint</vt:lpstr>
      <vt:lpstr>Презентация PowerPoint</vt:lpstr>
      <vt:lpstr>Презентация PowerPoint</vt:lpstr>
      <vt:lpstr>Апробация модели группового  освоения МООК</vt:lpstr>
      <vt:lpstr>Презентация PowerPoint</vt:lpstr>
      <vt:lpstr>ВОПРОСЫ, ТРЕБУЮЩИЕ РЕГУЛИРОВАНИЯ ПРИ СЕТЕВОМ ВЗАИМОДЕЙСТВИИ</vt:lpstr>
      <vt:lpstr> СЕТЕВОЕ ВЗАИМОДЕЙСТВИЕ УГНТУ-БГМУ</vt:lpstr>
      <vt:lpstr>СЕТЕВОЕ ВЗАИМОДЕЙСТВИЕ УГНТУ-УГАТУ-ГАЗПРОМ трансгаз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Профессиональные образовательные организации РБ, участвующие  в пилотном проекте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Искужина Наркас Шафкатовна</dc:creator>
  <cp:lastModifiedBy>Пользователь Windows</cp:lastModifiedBy>
  <cp:revision>18</cp:revision>
  <dcterms:created xsi:type="dcterms:W3CDTF">2018-11-02T10:29:20Z</dcterms:created>
  <dcterms:modified xsi:type="dcterms:W3CDTF">2018-11-06T15:25:34Z</dcterms:modified>
</cp:coreProperties>
</file>