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61" r:id="rId3"/>
    <p:sldId id="267" r:id="rId4"/>
    <p:sldId id="268" r:id="rId5"/>
    <p:sldId id="269" r:id="rId6"/>
    <p:sldId id="270" r:id="rId7"/>
    <p:sldId id="273" r:id="rId8"/>
    <p:sldId id="275" r:id="rId9"/>
    <p:sldId id="277" r:id="rId10"/>
    <p:sldId id="276" r:id="rId11"/>
    <p:sldId id="278" r:id="rId12"/>
    <p:sldId id="27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42" y="-9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Модель</a:t>
            </a:r>
            <a:r>
              <a:rPr lang="ru-RU" baseline="0" dirty="0" smtClean="0"/>
              <a:t> ВУЗ-ВУЗ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0AF1CE-FB84-4784-A762-E12E89FA8F76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putinbsu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5541" y="662458"/>
            <a:ext cx="7512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Технические проблемы  на локальных компьютерах студентов при установке системы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прокторинга</a:t>
            </a:r>
            <a:endParaRPr lang="ru-RU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Необходимость покупки системы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прокторинга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Экзамус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 для проведения экзамена через сеть кампуса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Затянутая процедура предоставления результатов экзамена для перезачета по отдельным курсам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515541" y="164374"/>
            <a:ext cx="787288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Проблемы заключительного этапа: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85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556101" y="2332416"/>
            <a:ext cx="283232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Решение: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867584"/>
            <a:ext cx="8218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Обеспечение инструктажа, техподдержки 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Учитывать при формировании стоимости ООП и МТО ООП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Учитывать при формировании графика  обучения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182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5541" y="662458"/>
            <a:ext cx="75128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AutoNum type="arabicPeriod"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БашГУ за основную принята модель индивидуального освоения</a:t>
            </a:r>
          </a:p>
          <a:p>
            <a:pPr algn="ctr"/>
            <a:r>
              <a:rPr lang="ru-RU" dirty="0"/>
              <a:t> </a:t>
            </a:r>
            <a:r>
              <a:rPr lang="ru-RU" dirty="0"/>
              <a:t>(рекомендованы 11 курсов НПОО+ 6 курсов ЭО РБ)</a:t>
            </a:r>
          </a:p>
          <a:p>
            <a:r>
              <a:rPr lang="ru-RU" dirty="0"/>
              <a:t>2.   Планируется  разработка  востребованных программ электронной магистратуры (НПОО+ ЭО РБ+СДО БашГУ)</a:t>
            </a:r>
          </a:p>
          <a:p>
            <a:r>
              <a:rPr lang="ru-RU" dirty="0" smtClean="0"/>
              <a:t>3. Запуск </a:t>
            </a:r>
            <a:r>
              <a:rPr lang="ru-RU" dirty="0" smtClean="0"/>
              <a:t>новой ООП  должен быть обеспечен договорами на весь срок реализации </a:t>
            </a:r>
            <a:r>
              <a:rPr lang="ru-RU" dirty="0" smtClean="0"/>
              <a:t>программы.</a:t>
            </a:r>
          </a:p>
          <a:p>
            <a:r>
              <a:rPr lang="ru-RU" dirty="0" smtClean="0"/>
              <a:t>4. </a:t>
            </a:r>
            <a:r>
              <a:rPr lang="ru-RU" dirty="0" smtClean="0"/>
              <a:t>При </a:t>
            </a:r>
            <a:r>
              <a:rPr lang="ru-RU" dirty="0" smtClean="0"/>
              <a:t>разработке новых ООП должны  учитываться 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smtClean="0"/>
              <a:t>нюансы  предмета договора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/>
              <a:t>с</a:t>
            </a:r>
            <a:r>
              <a:rPr lang="ru-RU" dirty="0" smtClean="0"/>
              <a:t>роки реализации  онлайн-курсов на платформе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ru-RU" dirty="0" err="1" smtClean="0"/>
              <a:t>аккредитационные</a:t>
            </a:r>
            <a:r>
              <a:rPr lang="ru-RU" dirty="0" smtClean="0"/>
              <a:t> требования для сетевых образовательных программ и для программ с ЭО и ДОТ </a:t>
            </a:r>
          </a:p>
          <a:p>
            <a:pPr lvl="1"/>
            <a:endParaRPr lang="ru-RU" dirty="0" smtClean="0"/>
          </a:p>
          <a:p>
            <a:endParaRPr lang="ru-RU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515541" y="164374"/>
            <a:ext cx="787288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Выводы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85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7752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Добавьте в свою работу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 и в обучение студентов разнообразия)))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91630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277" y="2605252"/>
            <a:ext cx="9144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Путинцева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Анастасия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Зам. начальника отдела развития информационных образовательных технологий УККО БашГУ, </a:t>
            </a:r>
          </a:p>
          <a:p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К.ф.-м.н., доцент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кафедры программирования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и экономической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информатики</a:t>
            </a:r>
          </a:p>
          <a:p>
            <a:r>
              <a:rPr lang="en-US" sz="2000" dirty="0" err="1">
                <a:solidFill>
                  <a:schemeClr val="accent4">
                    <a:lumMod val="75000"/>
                  </a:schemeClr>
                </a:solidFill>
              </a:rPr>
              <a:t>skype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en-US" sz="2000" dirty="0" err="1" smtClean="0">
                <a:solidFill>
                  <a:schemeClr val="accent4">
                    <a:lumMod val="75000"/>
                  </a:schemeClr>
                </a:solidFill>
              </a:rPr>
              <a:t>putinbsu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-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mail: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hlinkClick r:id="rId2"/>
              </a:rPr>
              <a:t>putinbsu@gmail.com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07616" y="3795886"/>
            <a:ext cx="4427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http://sdo.bashedu.ru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реализации электронного образования в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БашГУ»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075806"/>
            <a:ext cx="7920880" cy="1008112"/>
          </a:xfrm>
        </p:spPr>
        <p:txBody>
          <a:bodyPr>
            <a:normAutofit fontScale="25000" lnSpcReduction="20000"/>
          </a:bodyPr>
          <a:lstStyle/>
          <a:p>
            <a:pPr algn="l" defTabSz="804649">
              <a:spcBef>
                <a:spcPts val="0"/>
              </a:spcBef>
              <a:defRPr/>
            </a:pPr>
            <a:r>
              <a:rPr lang="ru-RU" altLang="ru-RU" sz="8000" dirty="0">
                <a:solidFill>
                  <a:schemeClr val="accent4">
                    <a:lumMod val="75000"/>
                  </a:schemeClr>
                </a:solidFill>
              </a:rPr>
              <a:t>Заместитель начальника </a:t>
            </a:r>
          </a:p>
          <a:p>
            <a:pPr algn="l" defTabSz="804649">
              <a:spcBef>
                <a:spcPts val="0"/>
              </a:spcBef>
              <a:defRPr/>
            </a:pPr>
            <a:r>
              <a:rPr lang="ru-RU" sz="8000" dirty="0">
                <a:solidFill>
                  <a:schemeClr val="accent4">
                    <a:lumMod val="75000"/>
                  </a:schemeClr>
                </a:solidFill>
              </a:rPr>
              <a:t>отдела развития информационных образовательных технологий </a:t>
            </a:r>
          </a:p>
          <a:p>
            <a:pPr algn="l" defTabSz="804649">
              <a:spcBef>
                <a:spcPts val="0"/>
              </a:spcBef>
              <a:defRPr/>
            </a:pPr>
            <a:r>
              <a:rPr lang="ru-RU" sz="8000" dirty="0">
                <a:solidFill>
                  <a:schemeClr val="accent4">
                    <a:lumMod val="75000"/>
                  </a:schemeClr>
                </a:solidFill>
              </a:rPr>
              <a:t>Управления контроля качества образования</a:t>
            </a:r>
          </a:p>
          <a:p>
            <a:pPr algn="l" defTabSz="804649">
              <a:spcBef>
                <a:spcPts val="0"/>
              </a:spcBef>
              <a:defRPr/>
            </a:pPr>
            <a:r>
              <a:rPr lang="ru-RU" altLang="ru-RU" sz="8000" dirty="0">
                <a:solidFill>
                  <a:schemeClr val="accent4">
                    <a:lumMod val="75000"/>
                  </a:schemeClr>
                </a:solidFill>
              </a:rPr>
              <a:t>к</a:t>
            </a:r>
            <a:r>
              <a:rPr lang="ru-RU" altLang="ru-RU" sz="8000" dirty="0" smtClean="0">
                <a:solidFill>
                  <a:schemeClr val="accent4">
                    <a:lumMod val="75000"/>
                  </a:schemeClr>
                </a:solidFill>
              </a:rPr>
              <a:t>.ф</a:t>
            </a:r>
            <a:r>
              <a:rPr lang="ru-RU" altLang="ru-RU" sz="8000" dirty="0">
                <a:solidFill>
                  <a:schemeClr val="accent4">
                    <a:lumMod val="75000"/>
                  </a:schemeClr>
                </a:solidFill>
              </a:rPr>
              <a:t>.-м.н. Путинцева </a:t>
            </a:r>
            <a:r>
              <a:rPr lang="ru-RU" altLang="ru-RU" sz="8000" dirty="0" smtClean="0">
                <a:solidFill>
                  <a:schemeClr val="accent4">
                    <a:lumMod val="75000"/>
                  </a:schemeClr>
                </a:solidFill>
              </a:rPr>
              <a:t>Анастасия Андреевна</a:t>
            </a:r>
            <a:endParaRPr lang="ru-RU" sz="80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75" y="141686"/>
            <a:ext cx="8979694" cy="797719"/>
          </a:xfrm>
        </p:spPr>
        <p:txBody>
          <a:bodyPr>
            <a:noAutofit/>
          </a:bodyPr>
          <a:lstStyle/>
          <a:p>
            <a:pPr algn="r" eaLnBrk="1" hangingPunct="1"/>
            <a:r>
              <a:rPr lang="ru-RU" altLang="ru-RU" sz="32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реализации электронного обучения в БашГУ</a:t>
            </a:r>
          </a:p>
        </p:txBody>
      </p:sp>
      <p:sp>
        <p:nvSpPr>
          <p:cNvPr id="16387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034213" y="4899423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1pPr>
            <a:lvl2pPr marL="557199" indent="-214308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2pPr>
            <a:lvl3pPr marL="857228" indent="-171446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3pPr>
            <a:lvl4pPr marL="1200120" indent="-171446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4pPr>
            <a:lvl5pPr marL="1543012" indent="-171446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5pPr>
            <a:lvl6pPr marL="1885903" indent="-171446" defTabSz="342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6pPr>
            <a:lvl7pPr marL="2228795" indent="-171446" defTabSz="342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7pPr>
            <a:lvl8pPr marL="2571686" indent="-171446" defTabSz="342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8pPr>
            <a:lvl9pPr marL="2914577" indent="-171446" defTabSz="342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9pPr>
          </a:lstStyle>
          <a:p>
            <a:fld id="{D19228E7-5F09-4B65-A00C-629FF602868A}" type="slidenum">
              <a:rPr lang="ru-RU" altLang="ru-RU">
                <a:solidFill>
                  <a:srgbClr val="898989"/>
                </a:solidFill>
                <a:latin typeface="Calibri" pitchFamily="34" charset="0"/>
              </a:rPr>
              <a:pPr/>
              <a:t>3</a:t>
            </a:fld>
            <a:endParaRPr lang="ru-RU" altLang="ru-RU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6388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0" y="100513"/>
            <a:ext cx="611560" cy="52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16389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628134"/>
            <a:ext cx="7416824" cy="37787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5934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018735" y="4868466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9pPr>
          </a:lstStyle>
          <a:p>
            <a:fld id="{342264D3-71FC-47C1-9DFD-8FD759D61A02}" type="slidenum">
              <a:rPr lang="ru-RU" altLang="ru-RU">
                <a:solidFill>
                  <a:srgbClr val="898989"/>
                </a:solidFill>
                <a:latin typeface="Calibri" pitchFamily="34" charset="0"/>
              </a:rPr>
              <a:pPr/>
              <a:t>4</a:t>
            </a:fld>
            <a:endParaRPr lang="ru-RU" altLang="ru-RU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7411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85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2264" y="258366"/>
            <a:ext cx="8568928" cy="626269"/>
          </a:xfrm>
        </p:spPr>
        <p:txBody>
          <a:bodyPr>
            <a:noAutofit/>
          </a:bodyPr>
          <a:lstStyle/>
          <a:p>
            <a:pPr algn="r" eaLnBrk="1" hangingPunct="1"/>
            <a:r>
              <a:rPr lang="ru-RU" altLang="ru-RU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Организационные разновидности реализации ЭО и ДОТ по </a:t>
            </a: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дисциплине</a:t>
            </a:r>
            <a:b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БашГУ</a:t>
            </a: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3" name="Picture 9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9656" y="498487"/>
            <a:ext cx="7024688" cy="38695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267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010400" y="4868466"/>
            <a:ext cx="2133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</a:defRPr>
            </a:lvl9pPr>
          </a:lstStyle>
          <a:p>
            <a:fld id="{571CA80C-9C4E-4CA5-8105-4E0074878BE0}" type="slidenum">
              <a:rPr lang="ru-RU" altLang="ru-RU">
                <a:solidFill>
                  <a:srgbClr val="898989"/>
                </a:solidFill>
                <a:latin typeface="Calibri" pitchFamily="34" charset="0"/>
              </a:rPr>
              <a:pPr/>
              <a:t>5</a:t>
            </a:fld>
            <a:endParaRPr lang="ru-RU" altLang="ru-RU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8435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85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436" name="AutoShape 48"/>
          <p:cNvCxnSpPr>
            <a:cxnSpLocks noChangeShapeType="1"/>
          </p:cNvCxnSpPr>
          <p:nvPr/>
        </p:nvCxnSpPr>
        <p:spPr bwMode="auto">
          <a:xfrm>
            <a:off x="4466035" y="678656"/>
            <a:ext cx="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Rectangle 66"/>
          <p:cNvSpPr>
            <a:spLocks noChangeArrowheads="1"/>
          </p:cNvSpPr>
          <p:nvPr/>
        </p:nvSpPr>
        <p:spPr bwMode="auto">
          <a:xfrm>
            <a:off x="683567" y="-92546"/>
            <a:ext cx="8318897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/>
          <a:p>
            <a:pPr algn="r" defTabSz="685800"/>
            <a:r>
              <a:rPr lang="ru-RU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Модели использования онлайн-курса в ходе реализации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ООП</a:t>
            </a:r>
          </a:p>
          <a:p>
            <a:pPr algn="r" defTabSz="685800"/>
            <a:r>
              <a:rPr lang="ru-RU" altLang="en-US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</a:t>
            </a:r>
            <a:r>
              <a:rPr lang="ru-RU" altLang="en-US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БашГУ</a:t>
            </a:r>
            <a:endParaRPr lang="en-US" altLang="en-US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32" y="354212"/>
            <a:ext cx="7062192" cy="408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68671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12714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Апробация модели группового</a:t>
            </a:r>
            <a:br>
              <a:rPr lang="ru-RU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освоения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МООК в БашГУ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980" y="1233567"/>
            <a:ext cx="2827001" cy="83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http://www.bashedu.ru/sites/default/files/uploads/1/image/logobsu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354" y="1073749"/>
            <a:ext cx="1224136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5" name="Двойная стрелка влево/вправо 24"/>
          <p:cNvSpPr/>
          <p:nvPr/>
        </p:nvSpPr>
        <p:spPr>
          <a:xfrm>
            <a:off x="1532608" y="1091751"/>
            <a:ext cx="3936341" cy="1134126"/>
          </a:xfrm>
          <a:prstGeom prst="left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Договор о сотрудничестве</a:t>
            </a:r>
            <a:endParaRPr lang="ru-RU" sz="1600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1600" y="2268981"/>
            <a:ext cx="6390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Анализ инвестиционных проектов и программ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Анализ финансовых рынков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Безопасность жизнедеятельности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Маркетинг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Русский язык и культура речи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Социальная психология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Управление проектами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Эконометрика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schemeClr val="accent4">
                    <a:lumMod val="75000"/>
                  </a:schemeClr>
                </a:solidFill>
              </a:rPr>
              <a:t>Экстраординарные сделки в хозяйственных обществах</a:t>
            </a:r>
            <a:endParaRPr lang="ru-RU" alt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2643758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102 студента</a:t>
            </a:r>
          </a:p>
          <a:p>
            <a:r>
              <a:rPr lang="ru-RU" dirty="0" smtClean="0"/>
              <a:t>8 учебных подразделений </a:t>
            </a:r>
          </a:p>
          <a:p>
            <a:r>
              <a:rPr lang="ru-RU" dirty="0" smtClean="0"/>
              <a:t>9 МООК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16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/>
          <p:cNvSpPr/>
          <p:nvPr/>
        </p:nvSpPr>
        <p:spPr>
          <a:xfrm>
            <a:off x="1568392" y="1006665"/>
            <a:ext cx="3675544" cy="39386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82 студента по 7 направлениям</a:t>
            </a:r>
            <a:endParaRPr lang="ru-RU" sz="1600" dirty="0"/>
          </a:p>
        </p:txBody>
      </p:sp>
      <p:pic>
        <p:nvPicPr>
          <p:cNvPr id="4" name="Picture 2" descr="http://www.bashedu.ru/sites/default/files/uploads/1/image/logobsu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54" y="1203598"/>
            <a:ext cx="1224136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право 4"/>
          <p:cNvSpPr/>
          <p:nvPr/>
        </p:nvSpPr>
        <p:spPr>
          <a:xfrm>
            <a:off x="1571764" y="1693739"/>
            <a:ext cx="3859269" cy="42796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10 студентов по 2 направлениям</a:t>
            </a:r>
            <a:endParaRPr lang="ru-RU" sz="1600" dirty="0"/>
          </a:p>
        </p:txBody>
      </p:sp>
      <p:pic>
        <p:nvPicPr>
          <p:cNvPr id="6" name="Picture 4" descr="ÐÐÐ¡Ð¸Ð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1325354"/>
            <a:ext cx="2304256" cy="8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S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980" y="2253493"/>
            <a:ext cx="2214856" cy="74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1571764" y="2355726"/>
            <a:ext cx="3936341" cy="54493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10 студентов по 1 направлению</a:t>
            </a:r>
            <a:endParaRPr lang="ru-RU" sz="1600" dirty="0"/>
          </a:p>
        </p:txBody>
      </p:sp>
      <p:pic>
        <p:nvPicPr>
          <p:cNvPr id="9" name="Picture 10" descr="https://www.hse.ru/images/logo_hse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674" y="563881"/>
            <a:ext cx="1440160" cy="95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Договоры</a:t>
            </a:r>
            <a:endParaRPr 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32198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Результат: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55% допущены к итоговой аттестации, из них 96% успешно сдали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22% не допущены к итоговой аттестации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23%  вернулись на традиционное обучение по собственному желанию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ru-RU" sz="1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543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5541" y="699542"/>
            <a:ext cx="7512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Затянутое согласование  договоров с ВУЗами -разработчиками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Своя форма договора и предмет договора  у каждого ВУЗа разработчика 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Свой порядок  и объем оплаты  у каждого ВУЗа разработчика 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Необходимость подстраиваться под сроки  открытия и записи на платформе.</a:t>
            </a: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515541" y="164374"/>
            <a:ext cx="787288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Проблемы на подготовительном этапе: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96483" cy="42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772852" y="2186284"/>
            <a:ext cx="283232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Решение: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249" y="2677676"/>
            <a:ext cx="82182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Заключать договор необходимо как минимум за месяц до начала реализации дисциплины 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2, 3 Ввод НПОО единой обязательной формы договора/подбор ВУЗов с учетом специфики договоров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4. Учитывать сроки при формировании учебных графиков/ согласовывать возможности изменения сроков с ВУЗом-разработчиком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3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5541" y="699542"/>
            <a:ext cx="75128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Жесткий понедельный график прохождения курсов на платформе, как следствие  падение мотивации студентов.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Наличие неконтролируемой взаимопроверки в рамках дисциплины, влияющей на допуск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Невозможность при реализации дисциплин отслеживания результатов обучения преподавателями самостоятельно, только через запрос модератору портала</a:t>
            </a: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515541" y="164374"/>
            <a:ext cx="787288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Проблемы основного этапа: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6" descr="ÐÐ»Ð°Ð²Ð½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81281"/>
          <a:stretch>
            <a:fillRect/>
          </a:stretch>
        </p:blipFill>
        <p:spPr bwMode="auto">
          <a:xfrm>
            <a:off x="29766" y="48816"/>
            <a:ext cx="4857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581177" y="2577007"/>
            <a:ext cx="2832323" cy="5351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alt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Решение: </a:t>
            </a:r>
            <a:endParaRPr lang="ru-RU" altLang="ru-RU" sz="28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3112175"/>
            <a:ext cx="8218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1, 2 Учитывать при разработке ООП с МООК; не использовать в уже имеющейся ООП в групповом режиме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3.  На НПОО внедряются специальные сервисы/ учитывать при заключении договоров отсутствие подобных сервисов</a:t>
            </a:r>
          </a:p>
        </p:txBody>
      </p:sp>
    </p:spTree>
    <p:extLst>
      <p:ext uri="{BB962C8B-B14F-4D97-AF65-F5344CB8AC3E}">
        <p14:creationId xmlns:p14="http://schemas.microsoft.com/office/powerpoint/2010/main" val="157036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344</TotalTime>
  <Words>501</Words>
  <Application>Microsoft Office PowerPoint</Application>
  <PresentationFormat>Экран (16:9)</PresentationFormat>
  <Paragraphs>83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УМСО_7-10_ноября_2018</vt:lpstr>
      <vt:lpstr>Презентация PowerPoint</vt:lpstr>
      <vt:lpstr>«Опыт реализации электронного образования в БашГУ» </vt:lpstr>
      <vt:lpstr>Модели реализации электронного обучения в БашГУ</vt:lpstr>
      <vt:lpstr>Организационные разновидности реализации ЭО и ДОТ по дисциплине в БашГУ  </vt:lpstr>
      <vt:lpstr>Презентация PowerPoint</vt:lpstr>
      <vt:lpstr>Апробация модели группового  освоения МООК в БашГУ</vt:lpstr>
      <vt:lpstr>Договоры</vt:lpstr>
      <vt:lpstr>Презентация PowerPoint</vt:lpstr>
      <vt:lpstr>Презентация PowerPoint</vt:lpstr>
      <vt:lpstr>Презентация PowerPoint</vt:lpstr>
      <vt:lpstr>Презентация PowerPoint</vt:lpstr>
      <vt:lpstr>Добавьте в свою работу  и в обучение студентов разнообразия)))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Путинцева А.А.</dc:creator>
  <cp:lastModifiedBy>PC1</cp:lastModifiedBy>
  <cp:revision>22</cp:revision>
  <dcterms:created xsi:type="dcterms:W3CDTF">2018-11-02T10:29:20Z</dcterms:created>
  <dcterms:modified xsi:type="dcterms:W3CDTF">2018-11-06T07:06:12Z</dcterms:modified>
</cp:coreProperties>
</file>