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3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15.xml" ContentType="application/vnd.openxmlformats-officedocument.presentationml.notesSlid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16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notesSlides/notesSlide17.xml" ContentType="application/vnd.openxmlformats-officedocument.presentationml.notesSl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theme/themeOverride1.xml" ContentType="application/vnd.openxmlformats-officedocument.themeOverride+xml"/>
  <Override PartName="/ppt/charts/chart17.xml" ContentType="application/vnd.openxmlformats-officedocument.drawingml.chart+xml"/>
  <Override PartName="/ppt/notesSlides/notesSlide18.xml" ContentType="application/vnd.openxmlformats-officedocument.presentationml.notesSlide+xml"/>
  <Override PartName="/ppt/charts/chart18.xml" ContentType="application/vnd.openxmlformats-officedocument.drawingml.chart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9.xml" ContentType="application/vnd.openxmlformats-officedocument.drawingml.chart+xml"/>
  <Override PartName="/ppt/notesSlides/notesSlide22.xml" ContentType="application/vnd.openxmlformats-officedocument.presentationml.notesSlide+xml"/>
  <Override PartName="/ppt/charts/chart20.xml" ContentType="application/vnd.openxmlformats-officedocument.drawingml.chart+xml"/>
  <Override PartName="/ppt/notesSlides/notesSlide23.xml" ContentType="application/vnd.openxmlformats-officedocument.presentationml.notesSlide+xml"/>
  <Override PartName="/ppt/charts/chart21.xml" ContentType="application/vnd.openxmlformats-officedocument.drawingml.chart+xml"/>
  <Override PartName="/ppt/notesSlides/notesSlide24.xml" ContentType="application/vnd.openxmlformats-officedocument.presentationml.notesSlide+xml"/>
  <Override PartName="/ppt/charts/chart22.xml" ContentType="application/vnd.openxmlformats-officedocument.drawingml.chart+xml"/>
  <Override PartName="/ppt/notesSlides/notesSlide25.xml" ContentType="application/vnd.openxmlformats-officedocument.presentationml.notesSlide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theme/themeOverride2.xml" ContentType="application/vnd.openxmlformats-officedocument.themeOverride+xml"/>
  <Override PartName="/ppt/notesSlides/notesSlide26.xml" ContentType="application/vnd.openxmlformats-officedocument.presentationml.notesSlide+xml"/>
  <Override PartName="/ppt/charts/chart25.xml" ContentType="application/vnd.openxmlformats-officedocument.drawingml.chart+xml"/>
  <Override PartName="/ppt/notesSlides/notesSlide27.xml" ContentType="application/vnd.openxmlformats-officedocument.presentationml.notesSlide+xml"/>
  <Override PartName="/ppt/charts/chart26.xml" ContentType="application/vnd.openxmlformats-officedocument.drawingml.chart+xml"/>
  <Override PartName="/ppt/notesSlides/notesSlide28.xml" ContentType="application/vnd.openxmlformats-officedocument.presentationml.notesSlide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theme/themeOverride3.xml" ContentType="application/vnd.openxmlformats-officedocument.themeOverride+xml"/>
  <Override PartName="/ppt/notesSlides/notesSlide29.xml" ContentType="application/vnd.openxmlformats-officedocument.presentationml.notesSlide+xml"/>
  <Override PartName="/ppt/charts/chart29.xml" ContentType="application/vnd.openxmlformats-officedocument.drawingml.chart+xml"/>
  <Override PartName="/ppt/theme/themeOverride4.xml" ContentType="application/vnd.openxmlformats-officedocument.themeOverride+xml"/>
  <Override PartName="/ppt/notesSlides/notesSlide30.xml" ContentType="application/vnd.openxmlformats-officedocument.presentationml.notesSlide+xml"/>
  <Override PartName="/ppt/charts/chart30.xml" ContentType="application/vnd.openxmlformats-officedocument.drawingml.chart+xml"/>
  <Override PartName="/ppt/theme/themeOverride5.xml" ContentType="application/vnd.openxmlformats-officedocument.themeOverride+xml"/>
  <Override PartName="/ppt/notesSlides/notesSlide31.xml" ContentType="application/vnd.openxmlformats-officedocument.presentationml.notesSlide+xml"/>
  <Override PartName="/ppt/charts/chart31.xml" ContentType="application/vnd.openxmlformats-officedocument.drawingml.chart+xml"/>
  <Override PartName="/ppt/theme/themeOverride6.xml" ContentType="application/vnd.openxmlformats-officedocument.themeOverride+xml"/>
  <Override PartName="/ppt/charts/chart32.xml" ContentType="application/vnd.openxmlformats-officedocument.drawingml.chart+xml"/>
  <Override PartName="/ppt/theme/themeOverride7.xml" ContentType="application/vnd.openxmlformats-officedocument.themeOverride+xml"/>
  <Override PartName="/ppt/notesSlides/notesSlide32.xml" ContentType="application/vnd.openxmlformats-officedocument.presentationml.notesSlide+xml"/>
  <Override PartName="/ppt/charts/chart33.xml" ContentType="application/vnd.openxmlformats-officedocument.drawingml.chart+xml"/>
  <Override PartName="/ppt/theme/themeOverride8.xml" ContentType="application/vnd.openxmlformats-officedocument.themeOverride+xml"/>
  <Override PartName="/ppt/charts/chart34.xml" ContentType="application/vnd.openxmlformats-officedocument.drawingml.chart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notesSlides/notesSlide33.xml" ContentType="application/vnd.openxmlformats-officedocument.presentationml.notesSlide+xml"/>
  <Override PartName="/ppt/charts/chart35.xml" ContentType="application/vnd.openxmlformats-officedocument.drawingml.chart+xml"/>
  <Override PartName="/ppt/theme/themeOverride11.xml" ContentType="application/vnd.openxmlformats-officedocument.themeOverride+xml"/>
  <Override PartName="/ppt/charts/chart36.xml" ContentType="application/vnd.openxmlformats-officedocument.drawingml.chart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notesSlides/notesSlide34.xml" ContentType="application/vnd.openxmlformats-officedocument.presentationml.notesSlide+xml"/>
  <Override PartName="/ppt/charts/chart37.xml" ContentType="application/vnd.openxmlformats-officedocument.drawingml.chart+xml"/>
  <Override PartName="/ppt/theme/themeOverride14.xml" ContentType="application/vnd.openxmlformats-officedocument.themeOverride+xml"/>
  <Override PartName="/ppt/charts/chart38.xml" ContentType="application/vnd.openxmlformats-officedocument.drawingml.chart+xml"/>
  <Override PartName="/ppt/theme/themeOverride15.xml" ContentType="application/vnd.openxmlformats-officedocument.themeOverride+xml"/>
  <Override PartName="/ppt/notesSlides/notesSlide35.xml" ContentType="application/vnd.openxmlformats-officedocument.presentationml.notesSlide+xml"/>
  <Override PartName="/ppt/charts/chart39.xml" ContentType="application/vnd.openxmlformats-officedocument.drawingml.chart+xml"/>
  <Override PartName="/ppt/theme/themeOverride16.xml" ContentType="application/vnd.openxmlformats-officedocument.themeOverride+xml"/>
  <Override PartName="/ppt/charts/chart40.xml" ContentType="application/vnd.openxmlformats-officedocument.drawingml.chart+xml"/>
  <Override PartName="/ppt/theme/themeOverride17.xml" ContentType="application/vnd.openxmlformats-officedocument.themeOverride+xml"/>
  <Override PartName="/ppt/notesSlides/notesSlide36.xml" ContentType="application/vnd.openxmlformats-officedocument.presentationml.notesSlide+xml"/>
  <Override PartName="/ppt/charts/chart41.xml" ContentType="application/vnd.openxmlformats-officedocument.drawingml.chart+xml"/>
  <Override PartName="/ppt/theme/themeOverride18.xml" ContentType="application/vnd.openxmlformats-officedocument.themeOverride+xml"/>
  <Override PartName="/ppt/charts/chart42.xml" ContentType="application/vnd.openxmlformats-officedocument.drawingml.chart+xml"/>
  <Override PartName="/ppt/theme/themeOverride19.xml" ContentType="application/vnd.openxmlformats-officedocument.themeOverride+xml"/>
  <Override PartName="/ppt/notesSlides/notesSlide37.xml" ContentType="application/vnd.openxmlformats-officedocument.presentationml.notesSlide+xml"/>
  <Override PartName="/ppt/charts/chart43.xml" ContentType="application/vnd.openxmlformats-officedocument.drawingml.chart+xml"/>
  <Override PartName="/ppt/theme/themeOverride20.xml" ContentType="application/vnd.openxmlformats-officedocument.themeOverride+xml"/>
  <Override PartName="/ppt/charts/chart44.xml" ContentType="application/vnd.openxmlformats-officedocument.drawingml.chart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notesSlides/notesSlide38.xml" ContentType="application/vnd.openxmlformats-officedocument.presentationml.notesSlide+xml"/>
  <Override PartName="/ppt/charts/chart45.xml" ContentType="application/vnd.openxmlformats-officedocument.drawingml.chart+xml"/>
  <Override PartName="/ppt/theme/themeOverride23.xml" ContentType="application/vnd.openxmlformats-officedocument.themeOverride+xml"/>
  <Override PartName="/ppt/notesSlides/notesSlide39.xml" ContentType="application/vnd.openxmlformats-officedocument.presentationml.notesSlide+xml"/>
  <Override PartName="/ppt/charts/chart46.xml" ContentType="application/vnd.openxmlformats-officedocument.drawingml.chart+xml"/>
  <Override PartName="/ppt/theme/themeOverride24.xml" ContentType="application/vnd.openxmlformats-officedocument.themeOverride+xml"/>
  <Override PartName="/ppt/charts/chart47.xml" ContentType="application/vnd.openxmlformats-officedocument.drawingml.chart+xml"/>
  <Override PartName="/ppt/theme/themeOverride25.xml" ContentType="application/vnd.openxmlformats-officedocument.themeOverride+xml"/>
  <Override PartName="/ppt/notesSlides/notesSlide40.xml" ContentType="application/vnd.openxmlformats-officedocument.presentationml.notesSlide+xml"/>
  <Override PartName="/ppt/charts/chart48.xml" ContentType="application/vnd.openxmlformats-officedocument.drawingml.chart+xml"/>
  <Override PartName="/ppt/theme/themeOverride26.xml" ContentType="application/vnd.openxmlformats-officedocument.themeOverride+xml"/>
  <Override PartName="/ppt/charts/chart49.xml" ContentType="application/vnd.openxmlformats-officedocument.drawingml.chart+xml"/>
  <Override PartName="/ppt/theme/themeOverride27.xml" ContentType="application/vnd.openxmlformats-officedocument.themeOverr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43"/>
  </p:notesMasterIdLst>
  <p:handoutMasterIdLst>
    <p:handoutMasterId r:id="rId44"/>
  </p:handoutMasterIdLst>
  <p:sldIdLst>
    <p:sldId id="256" r:id="rId2"/>
    <p:sldId id="341" r:id="rId3"/>
    <p:sldId id="363" r:id="rId4"/>
    <p:sldId id="342" r:id="rId5"/>
    <p:sldId id="343" r:id="rId6"/>
    <p:sldId id="345" r:id="rId7"/>
    <p:sldId id="364" r:id="rId8"/>
    <p:sldId id="340" r:id="rId9"/>
    <p:sldId id="348" r:id="rId10"/>
    <p:sldId id="347" r:id="rId11"/>
    <p:sldId id="306" r:id="rId12"/>
    <p:sldId id="317" r:id="rId13"/>
    <p:sldId id="315" r:id="rId14"/>
    <p:sldId id="309" r:id="rId15"/>
    <p:sldId id="316" r:id="rId16"/>
    <p:sldId id="285" r:id="rId17"/>
    <p:sldId id="286" r:id="rId18"/>
    <p:sldId id="369" r:id="rId19"/>
    <p:sldId id="287" r:id="rId20"/>
    <p:sldId id="288" r:id="rId21"/>
    <p:sldId id="291" r:id="rId22"/>
    <p:sldId id="319" r:id="rId23"/>
    <p:sldId id="294" r:id="rId24"/>
    <p:sldId id="320" r:id="rId25"/>
    <p:sldId id="367" r:id="rId26"/>
    <p:sldId id="366" r:id="rId27"/>
    <p:sldId id="368" r:id="rId28"/>
    <p:sldId id="349" r:id="rId29"/>
    <p:sldId id="350" r:id="rId30"/>
    <p:sldId id="351" r:id="rId31"/>
    <p:sldId id="352" r:id="rId32"/>
    <p:sldId id="353" r:id="rId33"/>
    <p:sldId id="354" r:id="rId34"/>
    <p:sldId id="355" r:id="rId35"/>
    <p:sldId id="356" r:id="rId36"/>
    <p:sldId id="357" r:id="rId37"/>
    <p:sldId id="358" r:id="rId38"/>
    <p:sldId id="360" r:id="rId39"/>
    <p:sldId id="361" r:id="rId40"/>
    <p:sldId id="362" r:id="rId41"/>
    <p:sldId id="365" r:id="rId4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091"/>
    <a:srgbClr val="6B95C7"/>
    <a:srgbClr val="C09200"/>
    <a:srgbClr val="967200"/>
    <a:srgbClr val="69A02C"/>
    <a:srgbClr val="476D1D"/>
    <a:srgbClr val="203854"/>
    <a:srgbClr val="2B4C73"/>
    <a:srgbClr val="308298"/>
    <a:srgbClr val="1D4F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60" autoAdjust="0"/>
    <p:restoredTop sz="87626" autoAdjust="0"/>
  </p:normalViewPr>
  <p:slideViewPr>
    <p:cSldViewPr snapToGrid="0" snapToObjects="1">
      <p:cViewPr>
        <p:scale>
          <a:sx n="112" d="100"/>
          <a:sy n="112" d="100"/>
        </p:scale>
        <p:origin x="-1500" y="-414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6.xlsx"/><Relationship Id="rId1" Type="http://schemas.openxmlformats.org/officeDocument/2006/relationships/themeOverride" Target="../theme/themeOverride1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4.xlsx"/><Relationship Id="rId1" Type="http://schemas.openxmlformats.org/officeDocument/2006/relationships/themeOverride" Target="../theme/themeOverride2.xm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8.xlsx"/><Relationship Id="rId1" Type="http://schemas.openxmlformats.org/officeDocument/2006/relationships/themeOverride" Target="../theme/themeOverride3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9.xlsx"/><Relationship Id="rId1" Type="http://schemas.openxmlformats.org/officeDocument/2006/relationships/themeOverride" Target="../theme/themeOverride4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0.xlsx"/><Relationship Id="rId1" Type="http://schemas.openxmlformats.org/officeDocument/2006/relationships/themeOverride" Target="../theme/themeOverride5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1.xlsx"/><Relationship Id="rId1" Type="http://schemas.openxmlformats.org/officeDocument/2006/relationships/themeOverride" Target="../theme/themeOverride6.xml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2.xlsx"/><Relationship Id="rId1" Type="http://schemas.openxmlformats.org/officeDocument/2006/relationships/themeOverride" Target="../theme/themeOverride7.xml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3.xlsx"/><Relationship Id="rId1" Type="http://schemas.openxmlformats.org/officeDocument/2006/relationships/themeOverride" Target="../theme/themeOverride8.xml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4.xlsx"/><Relationship Id="rId1" Type="http://schemas.openxmlformats.org/officeDocument/2006/relationships/themeOverride" Target="../theme/themeOverride9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5.xlsx"/><Relationship Id="rId1" Type="http://schemas.openxmlformats.org/officeDocument/2006/relationships/themeOverride" Target="../theme/themeOverride11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6.xlsx"/><Relationship Id="rId1" Type="http://schemas.openxmlformats.org/officeDocument/2006/relationships/themeOverride" Target="../theme/themeOverride12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7.xlsx"/><Relationship Id="rId1" Type="http://schemas.openxmlformats.org/officeDocument/2006/relationships/themeOverride" Target="../theme/themeOverride14.xml"/></Relationships>
</file>

<file path=ppt/charts/_rels/chart3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8.xlsx"/><Relationship Id="rId1" Type="http://schemas.openxmlformats.org/officeDocument/2006/relationships/themeOverride" Target="../theme/themeOverride15.xml"/></Relationships>
</file>

<file path=ppt/charts/_rels/chart3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9.xlsx"/><Relationship Id="rId1" Type="http://schemas.openxmlformats.org/officeDocument/2006/relationships/themeOverride" Target="../theme/themeOverride16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0.xlsx"/><Relationship Id="rId1" Type="http://schemas.openxmlformats.org/officeDocument/2006/relationships/themeOverride" Target="../theme/themeOverride17.xml"/></Relationships>
</file>

<file path=ppt/charts/_rels/chart4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1.xlsx"/><Relationship Id="rId1" Type="http://schemas.openxmlformats.org/officeDocument/2006/relationships/themeOverride" Target="../theme/themeOverride18.xml"/></Relationships>
</file>

<file path=ppt/charts/_rels/chart4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2.xlsx"/><Relationship Id="rId1" Type="http://schemas.openxmlformats.org/officeDocument/2006/relationships/themeOverride" Target="../theme/themeOverride19.xml"/></Relationships>
</file>

<file path=ppt/charts/_rels/chart4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3.xlsx"/><Relationship Id="rId1" Type="http://schemas.openxmlformats.org/officeDocument/2006/relationships/themeOverride" Target="../theme/themeOverride20.xml"/></Relationships>
</file>

<file path=ppt/charts/_rels/chart4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4.xlsx"/><Relationship Id="rId1" Type="http://schemas.openxmlformats.org/officeDocument/2006/relationships/themeOverride" Target="../theme/themeOverride21.xml"/></Relationships>
</file>

<file path=ppt/charts/_rels/chart4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5.xlsx"/><Relationship Id="rId1" Type="http://schemas.openxmlformats.org/officeDocument/2006/relationships/themeOverride" Target="../theme/themeOverride23.xml"/></Relationships>
</file>

<file path=ppt/charts/_rels/chart4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6.xlsx"/><Relationship Id="rId1" Type="http://schemas.openxmlformats.org/officeDocument/2006/relationships/themeOverride" Target="../theme/themeOverride24.xml"/></Relationships>
</file>

<file path=ppt/charts/_rels/chart4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7.xlsx"/><Relationship Id="rId1" Type="http://schemas.openxmlformats.org/officeDocument/2006/relationships/themeOverride" Target="../theme/themeOverride25.xml"/></Relationships>
</file>

<file path=ppt/charts/_rels/chart4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8.xlsx"/><Relationship Id="rId1" Type="http://schemas.openxmlformats.org/officeDocument/2006/relationships/themeOverride" Target="../theme/themeOverride26.xml"/></Relationships>
</file>

<file path=ppt/charts/_rels/chart4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9.xlsx"/><Relationship Id="rId1" Type="http://schemas.openxmlformats.org/officeDocument/2006/relationships/themeOverride" Target="../theme/themeOverride27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6260632671897569E-2"/>
          <c:y val="8.9351578914562788E-2"/>
          <c:w val="0.62754429864741623"/>
          <c:h val="0.69641105019439387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принятых* на обучение по программам СПО</c:v>
                </c:pt>
              </c:strCache>
            </c:strRef>
          </c:tx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1"/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910255</c:v>
                </c:pt>
                <c:pt idx="1">
                  <c:v>933120</c:v>
                </c:pt>
                <c:pt idx="2">
                  <c:v>950841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B72-4146-8242-1A1599DDF98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Численность принятых на обучение по программам СПО за счет бюджетных ассигнований</c:v>
                </c:pt>
              </c:strCache>
            </c:strRef>
          </c:tx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663281</c:v>
                </c:pt>
                <c:pt idx="1">
                  <c:v>672389</c:v>
                </c:pt>
                <c:pt idx="2">
                  <c:v>672902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DB72-4146-8242-1A1599DDF98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Численность принятых на обучение по программам СПО по договорам об оказании платных услуг</c:v>
                </c:pt>
              </c:strCache>
            </c:strRef>
          </c:tx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3"/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246974</c:v>
                </c:pt>
                <c:pt idx="1">
                  <c:v>260731</c:v>
                </c:pt>
                <c:pt idx="2">
                  <c:v>277939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DB72-4146-8242-1A1599DDF98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5203072"/>
        <c:axId val="117975872"/>
      </c:lineChart>
      <c:catAx>
        <c:axId val="352030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17975872"/>
        <c:crosses val="autoZero"/>
        <c:auto val="1"/>
        <c:lblAlgn val="ctr"/>
        <c:lblOffset val="100"/>
        <c:noMultiLvlLbl val="0"/>
      </c:catAx>
      <c:valAx>
        <c:axId val="117975872"/>
        <c:scaling>
          <c:orientation val="minMax"/>
          <c:max val="1200000"/>
          <c:min val="2000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35203072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2.9778697475786333E-3"/>
                <c:y val="8.6616299997662599E-2"/>
              </c:manualLayout>
            </c:layout>
            <c:tx>
              <c:rich>
                <a:bodyPr/>
                <a:lstStyle/>
                <a:p>
                  <a:pPr>
                    <a:defRPr sz="1100"/>
                  </a:pPr>
                  <a:r>
                    <a:rPr lang="ru-RU" sz="1100" dirty="0" smtClean="0"/>
                    <a:t>тыс. чел.</a:t>
                  </a:r>
                  <a:endParaRPr lang="ru-RU" sz="1100" dirty="0"/>
                </a:p>
              </c:rich>
            </c:tx>
          </c:dispUnitsLbl>
        </c:dispUnits>
      </c:valAx>
      <c:spPr>
        <a:pattFill prst="ltDnDiag">
          <a:fgClr>
            <a:schemeClr val="bg1">
              <a:lumMod val="95000"/>
            </a:schemeClr>
          </a:fgClr>
          <a:bgClr>
            <a:schemeClr val="bg1"/>
          </a:bgClr>
        </a:pattFill>
      </c:spPr>
    </c:plotArea>
    <c:legend>
      <c:legendPos val="r"/>
      <c:layout>
        <c:manualLayout>
          <c:xMode val="edge"/>
          <c:yMode val="edge"/>
          <c:x val="0.72107836500541456"/>
          <c:y val="6.3875982682453647E-2"/>
          <c:w val="0.27019351457126489"/>
          <c:h val="0.87224803463509271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принятых на обучение по программам СПО</c:v>
                </c:pt>
              </c:strCache>
            </c:strRef>
          </c:tx>
          <c:spPr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38A-42D2-90D9-FA5F67EFAFC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38A-42D2-90D9-FA5F67EFAFCC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38A-42D2-90D9-FA5F67EFAFCC}"/>
              </c:ext>
            </c:extLst>
          </c:dPt>
          <c:dLbls>
            <c:dLbl>
              <c:idx val="0"/>
              <c:layout>
                <c:manualLayout>
                  <c:x val="7.6039016277857821E-2"/>
                  <c:y val="-1.17579528200570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38A-42D2-90D9-FA5F67EFAFCC}"/>
                </c:ext>
              </c:extLst>
            </c:dLbl>
            <c:dLbl>
              <c:idx val="1"/>
              <c:layout>
                <c:manualLayout>
                  <c:x val="-0.16829259466713289"/>
                  <c:y val="7.8386352133712825E-3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38A-42D2-90D9-FA5F67EFAFCC}"/>
                </c:ext>
              </c:extLst>
            </c:dLbl>
            <c:dLbl>
              <c:idx val="4"/>
              <c:layout>
                <c:manualLayout>
                  <c:x val="0.17714671913797855"/>
                  <c:y val="3.5273858460171094E-2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738A-42D2-90D9-FA5F67EFAFCC}"/>
                </c:ext>
              </c:extLst>
            </c:dLbl>
            <c:dLbl>
              <c:idx val="5"/>
              <c:layout>
                <c:manualLayout>
                  <c:x val="-3.649872781337176E-2"/>
                  <c:y val="2.743522324679972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38A-42D2-90D9-FA5F67EFAFCC}"/>
                </c:ext>
              </c:extLst>
            </c:dLbl>
            <c:dLbl>
              <c:idx val="6"/>
              <c:layout>
                <c:manualLayout>
                  <c:x val="-6.0831213022286253E-3"/>
                  <c:y val="-3.135454085348541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738A-42D2-90D9-FA5F67EFAFCC}"/>
                </c:ext>
              </c:extLst>
            </c:dLbl>
            <c:dLbl>
              <c:idx val="7"/>
              <c:layout>
                <c:manualLayout>
                  <c:x val="1.8249363906685849E-2"/>
                  <c:y val="-1.959658803342839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738A-42D2-90D9-FA5F67EFAFC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>
                        <a:lumMod val="50000"/>
                        <a:lumOff val="50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Лист1!$A$2:$A$9</c:f>
              <c:strCache>
                <c:ptCount val="8"/>
                <c:pt idx="0">
                  <c:v>Математические и естественные науки</c:v>
                </c:pt>
                <c:pt idx="1">
                  <c:v>Инженерное дело, технологии и технические науки</c:v>
                </c:pt>
                <c:pt idx="2">
                  <c:v>Здравоохранение и медицинские науки</c:v>
                </c:pt>
                <c:pt idx="3">
                  <c:v>Сельское хозяйство и сельскохозяйственные науки</c:v>
                </c:pt>
                <c:pt idx="4">
                  <c:v>Науки об обществе</c:v>
                </c:pt>
                <c:pt idx="5">
                  <c:v>Образование и педагогические науки</c:v>
                </c:pt>
                <c:pt idx="6">
                  <c:v>Гуманитарные науки</c:v>
                </c:pt>
                <c:pt idx="7">
                  <c:v>Искусство и культура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521</c:v>
                </c:pt>
                <c:pt idx="1">
                  <c:v>463684</c:v>
                </c:pt>
                <c:pt idx="2">
                  <c:v>93813</c:v>
                </c:pt>
                <c:pt idx="3">
                  <c:v>55836</c:v>
                </c:pt>
                <c:pt idx="4">
                  <c:v>230537</c:v>
                </c:pt>
                <c:pt idx="5">
                  <c:v>49079</c:v>
                </c:pt>
                <c:pt idx="6">
                  <c:v>19764</c:v>
                </c:pt>
                <c:pt idx="7">
                  <c:v>37607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738A-42D2-90D9-FA5F67EFAFC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102873890272023"/>
          <c:y val="0.10169302176301398"/>
          <c:w val="0.58770381484529743"/>
          <c:h val="0.7770173684405437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принятых на обучение по программам СПО</c:v>
                </c:pt>
              </c:strCache>
            </c:strRef>
          </c:tx>
          <c:spPr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D35-4810-969E-906827345C3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D35-4810-969E-906827345C3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D35-4810-969E-906827345C34}"/>
              </c:ext>
            </c:extLst>
          </c:dPt>
          <c:dLbls>
            <c:dLbl>
              <c:idx val="0"/>
              <c:layout>
                <c:manualLayout>
                  <c:x val="5.8255128923238295E-2"/>
                  <c:y val="0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D35-4810-969E-906827345C34}"/>
                </c:ext>
              </c:extLst>
            </c:dLbl>
            <c:dLbl>
              <c:idx val="1"/>
              <c:layout>
                <c:manualLayout>
                  <c:x val="-0.11789761255303832"/>
                  <c:y val="-7.0547716920342257E-2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D35-4810-969E-906827345C34}"/>
                </c:ext>
              </c:extLst>
            </c:dLbl>
            <c:dLbl>
              <c:idx val="4"/>
              <c:layout>
                <c:manualLayout>
                  <c:x val="0.17579837158200043"/>
                  <c:y val="6.2709081706970829E-2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D35-4810-969E-906827345C34}"/>
                </c:ext>
              </c:extLst>
            </c:dLbl>
            <c:dLbl>
              <c:idx val="5"/>
              <c:layout>
                <c:manualLayout>
                  <c:x val="-2.9644098093487819E-3"/>
                  <c:y val="2.743522324679972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D35-4810-969E-906827345C34}"/>
                </c:ext>
              </c:extLst>
            </c:dLbl>
            <c:dLbl>
              <c:idx val="6"/>
              <c:layout>
                <c:manualLayout>
                  <c:x val="-5.0394966758929058E-2"/>
                  <c:y val="-2.743522324679973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D35-4810-969E-906827345C34}"/>
                </c:ext>
              </c:extLst>
            </c:dLbl>
            <c:dLbl>
              <c:idx val="7"/>
              <c:layout>
                <c:manualLayout>
                  <c:x val="2.964409809348768E-3"/>
                  <c:y val="-2.743522324679973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FD35-4810-969E-906827345C34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>
                        <a:lumMod val="50000"/>
                        <a:lumOff val="50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Лист1!$A$2:$A$9</c:f>
              <c:strCache>
                <c:ptCount val="8"/>
                <c:pt idx="0">
                  <c:v>Математические и естественные науки</c:v>
                </c:pt>
                <c:pt idx="1">
                  <c:v>Инженерное дело, технологии и технические науки</c:v>
                </c:pt>
                <c:pt idx="2">
                  <c:v>Здравоохранение и медицинские науки</c:v>
                </c:pt>
                <c:pt idx="3">
                  <c:v>Сельское хозяйство и сельскохозяйственные науки</c:v>
                </c:pt>
                <c:pt idx="4">
                  <c:v>Науки об обществе</c:v>
                </c:pt>
                <c:pt idx="5">
                  <c:v>Образование и педагогические науки</c:v>
                </c:pt>
                <c:pt idx="6">
                  <c:v>Гуманитарные науки</c:v>
                </c:pt>
                <c:pt idx="7">
                  <c:v>Искусство и культура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0</c:v>
                </c:pt>
                <c:pt idx="1">
                  <c:v>110042</c:v>
                </c:pt>
                <c:pt idx="2">
                  <c:v>16878</c:v>
                </c:pt>
                <c:pt idx="3">
                  <c:v>13837</c:v>
                </c:pt>
                <c:pt idx="4">
                  <c:v>40928</c:v>
                </c:pt>
                <c:pt idx="5">
                  <c:v>10089</c:v>
                </c:pt>
                <c:pt idx="6">
                  <c:v>3843</c:v>
                </c:pt>
                <c:pt idx="7">
                  <c:v>7331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FD35-4810-969E-906827345C3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принятых на обучение по программам СПО</c:v>
                </c:pt>
              </c:strCache>
            </c:strRef>
          </c:tx>
          <c:spPr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C04-4C94-920C-559A0C2E822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C04-4C94-920C-559A0C2E822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C04-4C94-920C-559A0C2E822F}"/>
              </c:ext>
            </c:extLst>
          </c:dPt>
          <c:dLbls>
            <c:dLbl>
              <c:idx val="0"/>
              <c:layout>
                <c:manualLayout>
                  <c:x val="7.6039016277857821E-2"/>
                  <c:y val="-1.17579528200570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C04-4C94-920C-559A0C2E822F}"/>
                </c:ext>
              </c:extLst>
            </c:dLbl>
            <c:dLbl>
              <c:idx val="1"/>
              <c:layout>
                <c:manualLayout>
                  <c:x val="-0.15308486097912388"/>
                  <c:y val="-2.7435223246799739E-2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C04-4C94-920C-559A0C2E822F}"/>
                </c:ext>
              </c:extLst>
            </c:dLbl>
            <c:dLbl>
              <c:idx val="4"/>
              <c:layout>
                <c:manualLayout>
                  <c:x val="0.14673111262683552"/>
                  <c:y val="5.0951128886913728E-2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CC04-4C94-920C-559A0C2E822F}"/>
                </c:ext>
              </c:extLst>
            </c:dLbl>
            <c:dLbl>
              <c:idx val="5"/>
              <c:layout>
                <c:manualLayout>
                  <c:x val="-3.649872781337176E-2"/>
                  <c:y val="2.743522324679972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C04-4C94-920C-559A0C2E822F}"/>
                </c:ext>
              </c:extLst>
            </c:dLbl>
            <c:dLbl>
              <c:idx val="6"/>
              <c:layout>
                <c:manualLayout>
                  <c:x val="-6.0831213022286253E-3"/>
                  <c:y val="-3.135454085348541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C04-4C94-920C-559A0C2E822F}"/>
                </c:ext>
              </c:extLst>
            </c:dLbl>
            <c:dLbl>
              <c:idx val="7"/>
              <c:layout>
                <c:manualLayout>
                  <c:x val="1.8249363906685849E-2"/>
                  <c:y val="-1.9596588033428394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CC04-4C94-920C-559A0C2E822F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>
                        <a:lumMod val="50000"/>
                        <a:lumOff val="50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Лист1!$A$2:$A$9</c:f>
              <c:strCache>
                <c:ptCount val="8"/>
                <c:pt idx="0">
                  <c:v>Математические и естественные науки</c:v>
                </c:pt>
                <c:pt idx="1">
                  <c:v>Инженерное дело, технологии и технические науки</c:v>
                </c:pt>
                <c:pt idx="2">
                  <c:v>Здравоохранение и медицинские науки</c:v>
                </c:pt>
                <c:pt idx="3">
                  <c:v>Сельское хозяйство и сельскохозяйственные науки</c:v>
                </c:pt>
                <c:pt idx="4">
                  <c:v>Науки об обществе</c:v>
                </c:pt>
                <c:pt idx="5">
                  <c:v>Образование и педагогические науки</c:v>
                </c:pt>
                <c:pt idx="6">
                  <c:v>Гуманитарные науки</c:v>
                </c:pt>
                <c:pt idx="7">
                  <c:v>Искусство и культура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0</c:v>
                </c:pt>
                <c:pt idx="1">
                  <c:v>99097</c:v>
                </c:pt>
                <c:pt idx="2">
                  <c:v>18090</c:v>
                </c:pt>
                <c:pt idx="3">
                  <c:v>12807</c:v>
                </c:pt>
                <c:pt idx="4">
                  <c:v>40852</c:v>
                </c:pt>
                <c:pt idx="5">
                  <c:v>10105</c:v>
                </c:pt>
                <c:pt idx="6">
                  <c:v>3855</c:v>
                </c:pt>
                <c:pt idx="7">
                  <c:v>7092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CC04-4C94-920C-559A0C2E822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l"/>
      <c:layout>
        <c:manualLayout>
          <c:xMode val="edge"/>
          <c:yMode val="edge"/>
          <c:x val="1.6482210522139374E-2"/>
          <c:y val="0.1694503079904702"/>
          <c:w val="0.34039713784282166"/>
          <c:h val="0.83054969200952977"/>
        </c:manualLayout>
      </c:layout>
      <c:overlay val="0"/>
      <c:txPr>
        <a:bodyPr/>
        <a:lstStyle/>
        <a:p>
          <a:pPr>
            <a:defRPr sz="9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Прием на программы СПО</c:v>
                </c:pt>
              </c:strCache>
            </c:strRef>
          </c:tx>
          <c:spPr>
            <a:solidFill>
              <a:srgbClr val="92D050"/>
            </a:solidFill>
          </c:spPr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C88-4651-9E96-11973990F505}"/>
              </c:ext>
            </c:extLst>
          </c:dPt>
          <c:dLbls>
            <c:dLbl>
              <c:idx val="0"/>
              <c:layout>
                <c:manualLayout>
                  <c:x val="-3.8794051531331836E-2"/>
                  <c:y val="0.145823659227848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C88-4651-9E96-11973990F505}"/>
                </c:ext>
              </c:extLst>
            </c:dLbl>
            <c:dLbl>
              <c:idx val="1"/>
              <c:layout>
                <c:manualLayout>
                  <c:x val="3.8066288256868724E-2"/>
                  <c:y val="-0.2507598784194529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C88-4651-9E96-11973990F5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Профессии и специальности из ТОП-50</c:v>
                </c:pt>
                <c:pt idx="1">
                  <c:v>Прочие профессии и специальности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87670</c:v>
                </c:pt>
                <c:pt idx="1">
                  <c:v>863171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C88-4651-9E96-11973990F50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1574302394178548"/>
          <c:y val="0.22554660854511183"/>
          <c:w val="0.36360313564328378"/>
          <c:h val="0.54890678290977624"/>
        </c:manualLayout>
      </c:layout>
      <c:overlay val="0"/>
      <c:txPr>
        <a:bodyPr anchor="ctr"/>
        <a:lstStyle/>
        <a:p>
          <a:pPr>
            <a:defRPr sz="1100">
              <a:latin typeface="Calibri" panose="020F050202020403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Прием на программы СПО</c:v>
                </c:pt>
              </c:strCache>
            </c:strRef>
          </c:tx>
          <c:spPr>
            <a:solidFill>
              <a:srgbClr val="92D050"/>
            </a:solidFill>
          </c:spPr>
          <c:dPt>
            <c:idx val="1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F73-41FF-9A1F-D3BE277DF148}"/>
              </c:ext>
            </c:extLst>
          </c:dPt>
          <c:dLbls>
            <c:dLbl>
              <c:idx val="0"/>
              <c:layout>
                <c:manualLayout>
                  <c:x val="-7.4320921196745646E-2"/>
                  <c:y val="0.15829203487269475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F73-41FF-9A1F-D3BE277DF148}"/>
                </c:ext>
              </c:extLst>
            </c:dLbl>
            <c:dLbl>
              <c:idx val="1"/>
              <c:layout>
                <c:manualLayout>
                  <c:x val="0.11035470001770252"/>
                  <c:y val="-0.1969304546969528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F73-41FF-9A1F-D3BE277DF14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Профессии и специальности из ТОП-50</c:v>
                </c:pt>
                <c:pt idx="1">
                  <c:v>Прочие профессии и специальности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20373</c:v>
                </c:pt>
                <c:pt idx="1">
                  <c:v>186823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F73-41FF-9A1F-D3BE277DF148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Прием на программы СПО</c:v>
                </c:pt>
              </c:strCache>
            </c:strRef>
          </c:tx>
          <c:spPr>
            <a:solidFill>
              <a:srgbClr val="92D050"/>
            </a:solidFill>
          </c:spPr>
          <c:dPt>
            <c:idx val="1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F3B-4FCD-9839-6F48CA8CB150}"/>
              </c:ext>
            </c:extLst>
          </c:dPt>
          <c:dLbls>
            <c:dLbl>
              <c:idx val="0"/>
              <c:layout>
                <c:manualLayout>
                  <c:x val="9.8878158281204567E-2"/>
                  <c:y val="0.29843856037319433"/>
                </c:manualLayout>
              </c:layout>
              <c:numFmt formatCode="0.00%" sourceLinked="0"/>
              <c:spPr/>
              <c:txPr>
                <a:bodyPr/>
                <a:lstStyle/>
                <a:p>
                  <a:pPr>
                    <a:defRPr sz="1050" b="1">
                      <a:solidFill>
                        <a:schemeClr val="bg1"/>
                      </a:solidFill>
                      <a:latin typeface="Calibri" panose="020F0502020204030204" pitchFamily="34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F3B-4FCD-9839-6F48CA8CB150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F3B-4FCD-9839-6F48CA8CB150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numRef>
              <c:f>Лист1!$A$2:$A$3</c:f>
              <c:numCache>
                <c:formatCode>General</c:formatCode>
                <c:ptCount val="2"/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0.45</c:v>
                </c:pt>
                <c:pt idx="1">
                  <c:v>99.55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F3B-4FCD-9839-6F48CA8CB15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4F81BD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20385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DD1-4B73-8B72-0AF2D46D8B99}"/>
              </c:ext>
            </c:extLst>
          </c:dPt>
          <c:dPt>
            <c:idx val="1"/>
            <c:invertIfNegative val="0"/>
            <c:bubble3D val="0"/>
            <c:spPr>
              <a:solidFill>
                <a:srgbClr val="37609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DD1-4B73-8B72-0AF2D46D8B99}"/>
              </c:ext>
            </c:extLst>
          </c:dPt>
          <c:dPt>
            <c:idx val="2"/>
            <c:invertIfNegative val="0"/>
            <c:bubble3D val="0"/>
            <c:spPr>
              <a:solidFill>
                <a:srgbClr val="6B95C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DD1-4B73-8B72-0AF2D46D8B99}"/>
              </c:ext>
            </c:extLst>
          </c:dPt>
          <c:dPt>
            <c:idx val="7"/>
            <c:invertIfNegative val="0"/>
            <c:bubble3D val="0"/>
            <c:spPr>
              <a:solidFill>
                <a:srgbClr val="6B95C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DD1-4B73-8B72-0AF2D46D8B99}"/>
              </c:ext>
            </c:extLst>
          </c:dPt>
          <c:dPt>
            <c:idx val="9"/>
            <c:invertIfNegative val="0"/>
            <c:bubble3D val="0"/>
            <c:spPr>
              <a:solidFill>
                <a:srgbClr val="6B95C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DD1-4B73-8B72-0AF2D46D8B99}"/>
              </c:ext>
            </c:extLst>
          </c:dPt>
          <c:dLbls>
            <c:dLbl>
              <c:idx val="1"/>
              <c:layout>
                <c:manualLayout>
                  <c:x val="-1.4458105646630237E-3"/>
                  <c:y val="-4.598630722067858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458105646630237E-3"/>
                  <c:y val="-1.590486012100993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0602488326678944E-16"/>
                  <c:y val="-2.385635095509941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9942851592146295E-3"/>
                  <c:y val="-3.265353230942750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6DD1-4B73-8B72-0AF2D46D8B99}"/>
                </c:ext>
              </c:extLst>
            </c:dLbl>
            <c:dLbl>
              <c:idx val="9"/>
              <c:layout>
                <c:manualLayout>
                  <c:x val="2.9940493887296521E-3"/>
                  <c:y val="-3.628170256603055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6DD1-4B73-8B72-0AF2D46D8B99}"/>
                </c:ext>
              </c:extLst>
            </c:dLbl>
            <c:dLbl>
              <c:idx val="14"/>
              <c:layout>
                <c:manualLayout>
                  <c:x val="1.4458105646629176E-3"/>
                  <c:y val="1.92578402407988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>
                    <a:latin typeface="Calibri" panose="020F050202020403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Лист1!$B$2:$B$17</c:f>
              <c:numCache>
                <c:formatCode>General</c:formatCode>
                <c:ptCount val="16"/>
                <c:pt idx="0">
                  <c:v>0.45</c:v>
                </c:pt>
                <c:pt idx="1">
                  <c:v>0.21</c:v>
                </c:pt>
                <c:pt idx="2">
                  <c:v>0.04</c:v>
                </c:pt>
                <c:pt idx="3">
                  <c:v>0</c:v>
                </c:pt>
                <c:pt idx="4">
                  <c:v>0</c:v>
                </c:pt>
                <c:pt idx="5">
                  <c:v>0.02</c:v>
                </c:pt>
                <c:pt idx="6">
                  <c:v>0.15</c:v>
                </c:pt>
                <c:pt idx="7">
                  <c:v>0.06</c:v>
                </c:pt>
                <c:pt idx="8">
                  <c:v>0</c:v>
                </c:pt>
                <c:pt idx="9">
                  <c:v>0.01</c:v>
                </c:pt>
                <c:pt idx="10">
                  <c:v>0.8</c:v>
                </c:pt>
                <c:pt idx="11">
                  <c:v>0.41</c:v>
                </c:pt>
                <c:pt idx="12">
                  <c:v>0.11</c:v>
                </c:pt>
                <c:pt idx="13">
                  <c:v>0.11</c:v>
                </c:pt>
                <c:pt idx="14">
                  <c:v>0.27</c:v>
                </c:pt>
                <c:pt idx="15">
                  <c:v>0.22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6DD1-4B73-8B72-0AF2D46D8B9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18951168"/>
        <c:axId val="36433856"/>
      </c:barChart>
      <c:catAx>
        <c:axId val="2189511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 baseline="0">
                <a:latin typeface="Calibri" panose="020F0502020204030204" pitchFamily="34" charset="0"/>
              </a:defRPr>
            </a:pPr>
            <a:endParaRPr lang="ru-RU"/>
          </a:p>
        </c:txPr>
        <c:crossAx val="36433856"/>
        <c:crosses val="autoZero"/>
        <c:auto val="1"/>
        <c:lblAlgn val="ctr"/>
        <c:lblOffset val="100"/>
        <c:noMultiLvlLbl val="0"/>
      </c:catAx>
      <c:valAx>
        <c:axId val="3643385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1895116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900"/>
      </a:pPr>
      <a:endParaRPr lang="ru-RU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Прием на программы СПО</c:v>
                </c:pt>
              </c:strCache>
            </c:strRef>
          </c:tx>
          <c:spPr>
            <a:solidFill>
              <a:srgbClr val="92D050"/>
            </a:solidFill>
          </c:spPr>
          <c:dPt>
            <c:idx val="1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F3B-4FCD-9839-6F48CA8CB150}"/>
              </c:ext>
            </c:extLst>
          </c:dPt>
          <c:dLbls>
            <c:dLbl>
              <c:idx val="0"/>
              <c:layout>
                <c:manualLayout>
                  <c:x val="9.8878158281204567E-2"/>
                  <c:y val="0.29843856037319433"/>
                </c:manualLayout>
              </c:layout>
              <c:numFmt formatCode="0.00%" sourceLinked="0"/>
              <c:spPr/>
              <c:txPr>
                <a:bodyPr/>
                <a:lstStyle/>
                <a:p>
                  <a:pPr>
                    <a:defRPr sz="1050" b="1">
                      <a:solidFill>
                        <a:schemeClr val="bg1"/>
                      </a:solidFill>
                      <a:latin typeface="Calibri" panose="020F0502020204030204" pitchFamily="34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F3B-4FCD-9839-6F48CA8CB150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F3B-4FCD-9839-6F48CA8CB150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numRef>
              <c:f>Лист1!$A$2:$A$3</c:f>
              <c:numCache>
                <c:formatCode>General</c:formatCode>
                <c:ptCount val="2"/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0.21</c:v>
                </c:pt>
                <c:pt idx="1">
                  <c:v>99.79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F3B-4FCD-9839-6F48CA8CB150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5903916211293261E-2"/>
          <c:y val="2.3097131318103575E-2"/>
          <c:w val="0.96819216757741344"/>
          <c:h val="0.849740430073434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DD1-4B73-8B72-0AF2D46D8B99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6DD1-4B73-8B72-0AF2D46D8B99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6DD1-4B73-8B72-0AF2D46D8B99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6DD1-4B73-8B72-0AF2D46D8B99}"/>
              </c:ext>
            </c:extLst>
          </c:dPt>
          <c:dPt>
            <c:idx val="9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6DD1-4B73-8B72-0AF2D46D8B99}"/>
              </c:ext>
            </c:extLst>
          </c:dPt>
          <c:dLbls>
            <c:txPr>
              <a:bodyPr/>
              <a:lstStyle/>
              <a:p>
                <a:pPr>
                  <a:defRPr sz="1100" b="1">
                    <a:solidFill>
                      <a:schemeClr val="accent6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0</c:v>
                </c:pt>
                <c:pt idx="1">
                  <c:v>25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17</c:v>
                </c:pt>
                <c:pt idx="7">
                  <c:v>35</c:v>
                </c:pt>
                <c:pt idx="8">
                  <c:v>0</c:v>
                </c:pt>
                <c:pt idx="9">
                  <c:v>0</c:v>
                </c:pt>
                <c:pt idx="10">
                  <c:v>41</c:v>
                </c:pt>
                <c:pt idx="11">
                  <c:v>0</c:v>
                </c:pt>
                <c:pt idx="12">
                  <c:v>0</c:v>
                </c:pt>
                <c:pt idx="13">
                  <c:v>101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6DD1-4B73-8B72-0AF2D46D8B9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Pt>
            <c:idx val="11"/>
            <c:invertIfNegative val="0"/>
            <c:bubble3D val="0"/>
            <c:spPr>
              <a:pattFill prst="dkDnDiag">
                <a:fgClr>
                  <a:srgbClr val="7030A0"/>
                </a:fgClr>
                <a:bgClr>
                  <a:schemeClr val="bg1"/>
                </a:bgClr>
              </a:pattFill>
            </c:spPr>
          </c:dPt>
          <c:dLbls>
            <c:dLbl>
              <c:idx val="11"/>
              <c:spPr/>
              <c:txPr>
                <a:bodyPr/>
                <a:lstStyle/>
                <a:p>
                  <a:pPr>
                    <a:defRPr sz="1100" b="1"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a:defRPr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1">
                    <a:solidFill>
                      <a:srgbClr val="7030A0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Лист1!$A$2:$A$15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0">
                  <c:v>25</c:v>
                </c:pt>
                <c:pt idx="1">
                  <c:v>41</c:v>
                </c:pt>
                <c:pt idx="2">
                  <c:v>0</c:v>
                </c:pt>
                <c:pt idx="3">
                  <c:v>25</c:v>
                </c:pt>
                <c:pt idx="4">
                  <c:v>44</c:v>
                </c:pt>
                <c:pt idx="5">
                  <c:v>447</c:v>
                </c:pt>
                <c:pt idx="6">
                  <c:v>0</c:v>
                </c:pt>
                <c:pt idx="7">
                  <c:v>129</c:v>
                </c:pt>
                <c:pt idx="8">
                  <c:v>166</c:v>
                </c:pt>
                <c:pt idx="9">
                  <c:v>26</c:v>
                </c:pt>
                <c:pt idx="10">
                  <c:v>85</c:v>
                </c:pt>
                <c:pt idx="11">
                  <c:v>18</c:v>
                </c:pt>
                <c:pt idx="12">
                  <c:v>24</c:v>
                </c:pt>
                <c:pt idx="13">
                  <c:v>268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32032256"/>
        <c:axId val="121282560"/>
      </c:barChart>
      <c:catAx>
        <c:axId val="2320322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ru-RU"/>
          </a:p>
        </c:txPr>
        <c:crossAx val="121282560"/>
        <c:crosses val="autoZero"/>
        <c:auto val="1"/>
        <c:lblAlgn val="ctr"/>
        <c:lblOffset val="100"/>
        <c:noMultiLvlLbl val="0"/>
      </c:catAx>
      <c:valAx>
        <c:axId val="1212825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32032256"/>
        <c:crosses val="autoZero"/>
        <c:crossBetween val="between"/>
      </c:valAx>
    </c:plotArea>
    <c:legend>
      <c:legendPos val="l"/>
      <c:legendEntry>
        <c:idx val="0"/>
        <c:txPr>
          <a:bodyPr/>
          <a:lstStyle/>
          <a:p>
            <a:pPr>
              <a:defRPr sz="1200" b="1">
                <a:solidFill>
                  <a:srgbClr val="FFC000"/>
                </a:solidFill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 b="1">
                <a:solidFill>
                  <a:srgbClr val="7030A0"/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6.0724043715846991E-2"/>
          <c:y val="0.23083662861059709"/>
          <c:w val="6.2900045537340618E-2"/>
          <c:h val="0.1504952452067731"/>
        </c:manualLayout>
      </c:layout>
      <c:overlay val="1"/>
      <c:spPr>
        <a:pattFill prst="ltDnDiag">
          <a:fgClr>
            <a:schemeClr val="bg1">
              <a:lumMod val="95000"/>
            </a:schemeClr>
          </a:fgClr>
          <a:bgClr>
            <a:schemeClr val="bg1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Прием на программы СПО</c:v>
                </c:pt>
              </c:strCache>
            </c:strRef>
          </c:tx>
          <c:spPr>
            <a:solidFill>
              <a:srgbClr val="92D050"/>
            </a:solidFill>
          </c:spPr>
          <c:dPt>
            <c:idx val="1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399-4FCC-B109-A0B84B3950FC}"/>
              </c:ext>
            </c:extLst>
          </c:dPt>
          <c:dLbls>
            <c:dLbl>
              <c:idx val="0"/>
              <c:layout>
                <c:manualLayout>
                  <c:x val="-0.21015427553399449"/>
                  <c:y val="8.8402603034179197E-2"/>
                </c:manualLayout>
              </c:layout>
              <c:numFmt formatCode="0.00%" sourceLinked="0"/>
              <c:spPr/>
              <c:txPr>
                <a:bodyPr/>
                <a:lstStyle/>
                <a:p>
                  <a:pPr>
                    <a:defRPr sz="1800" b="1">
                      <a:solidFill>
                        <a:schemeClr val="bg1"/>
                      </a:solidFill>
                      <a:latin typeface="Calibri" panose="020F0502020204030204" pitchFamily="34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399-4FCC-B109-A0B84B3950FC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399-4FCC-B109-A0B84B3950FC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Профессии и специальности из ТОП-50</c:v>
                </c:pt>
                <c:pt idx="1">
                  <c:v>Прочие профессии и специальности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9626</c:v>
                </c:pt>
                <c:pt idx="1">
                  <c:v>14571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399-4FCC-B109-A0B84B3950F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17520491803278E-2"/>
          <c:y val="0.11324874947826351"/>
          <c:w val="0.62221197632058289"/>
          <c:h val="0.615215877116406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Оценочная численность населения в возрасте 15-19 лет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pPr>
              <a:solidFill>
                <a:schemeClr val="accent6"/>
              </a:solidFill>
              <a:ln>
                <a:solidFill>
                  <a:schemeClr val="accent6">
                    <a:lumMod val="75000"/>
                  </a:schemeClr>
                </a:solidFill>
              </a:ln>
            </c:spPr>
          </c:marker>
          <c:dLbls>
            <c:numFmt formatCode="#,##0.00" sourceLinked="0"/>
            <c:spPr>
              <a:noFill/>
            </c:spPr>
            <c:txPr>
              <a:bodyPr/>
              <a:lstStyle/>
              <a:p>
                <a:pPr>
                  <a:defRPr sz="1400" b="1">
                    <a:solidFill>
                      <a:schemeClr val="accent6"/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Лист1!$A$2:$A$4</c:f>
              <c:numCache>
                <c:formatCode>m/d/yyyy</c:formatCode>
                <c:ptCount val="3"/>
                <c:pt idx="0">
                  <c:v>42370</c:v>
                </c:pt>
                <c:pt idx="1">
                  <c:v>42736</c:v>
                </c:pt>
                <c:pt idx="2">
                  <c:v>43101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6730886</c:v>
                </c:pt>
                <c:pt idx="1">
                  <c:v>6689989</c:v>
                </c:pt>
                <c:pt idx="2">
                  <c:v>6815936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687A-4E87-9E24-7CF7937AB6F3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5692032"/>
        <c:axId val="55747136"/>
      </c:lineChart>
      <c:dateAx>
        <c:axId val="35692032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55747136"/>
        <c:crosses val="autoZero"/>
        <c:auto val="1"/>
        <c:lblOffset val="100"/>
        <c:baseTimeUnit val="years"/>
      </c:dateAx>
      <c:valAx>
        <c:axId val="55747136"/>
        <c:scaling>
          <c:orientation val="minMax"/>
          <c:max val="7500000"/>
          <c:min val="60000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35692032"/>
        <c:crosses val="autoZero"/>
        <c:crossBetween val="between"/>
        <c:majorUnit val="500000"/>
        <c:dispUnits>
          <c:builtInUnit val="millions"/>
          <c:dispUnitsLbl>
            <c:layout>
              <c:manualLayout>
                <c:xMode val="edge"/>
                <c:yMode val="edge"/>
                <c:x val="1.8979426643689786E-2"/>
                <c:y val="8.6616226314989955E-2"/>
              </c:manualLayout>
            </c:layout>
            <c:tx>
              <c:rich>
                <a:bodyPr/>
                <a:lstStyle/>
                <a:p>
                  <a:pPr>
                    <a:defRPr sz="1100"/>
                  </a:pPr>
                  <a:r>
                    <a:rPr lang="ru-RU" sz="1100" dirty="0" smtClean="0"/>
                    <a:t>млн. чел.</a:t>
                  </a:r>
                  <a:endParaRPr lang="ru-RU" sz="1100" dirty="0"/>
                </a:p>
              </c:rich>
            </c:tx>
          </c:dispUnitsLbl>
        </c:dispUnits>
      </c:valAx>
      <c:spPr>
        <a:pattFill prst="ltDnDiag">
          <a:fgClr>
            <a:schemeClr val="bg1">
              <a:lumMod val="95000"/>
            </a:schemeClr>
          </a:fgClr>
          <a:bgClr>
            <a:schemeClr val="bg1"/>
          </a:bgClr>
        </a:pattFill>
      </c:spPr>
    </c:plotArea>
    <c:legend>
      <c:legendPos val="r"/>
      <c:layout>
        <c:manualLayout>
          <c:xMode val="edge"/>
          <c:yMode val="edge"/>
          <c:x val="0.71561623406193087"/>
          <c:y val="0.30191459190001624"/>
          <c:w val="0.27570890255009106"/>
          <c:h val="0.26239560332489337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Прием на программы СПО</c:v>
                </c:pt>
              </c:strCache>
            </c:strRef>
          </c:tx>
          <c:spPr>
            <a:solidFill>
              <a:srgbClr val="92D050"/>
            </a:solidFill>
          </c:spPr>
          <c:dPt>
            <c:idx val="1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372-4231-A5A0-991DDBDC1111}"/>
              </c:ext>
            </c:extLst>
          </c:dPt>
          <c:dLbls>
            <c:dLbl>
              <c:idx val="0"/>
              <c:layout>
                <c:manualLayout>
                  <c:x val="-0.20417543945551583"/>
                  <c:y val="0.10320669937815025"/>
                </c:manualLayout>
              </c:layout>
              <c:numFmt formatCode="0.00%" sourceLinked="0"/>
              <c:spPr/>
              <c:txPr>
                <a:bodyPr/>
                <a:lstStyle/>
                <a:p>
                  <a:pPr>
                    <a:defRPr sz="1800" b="1">
                      <a:solidFill>
                        <a:schemeClr val="bg1"/>
                      </a:solidFill>
                      <a:latin typeface="Calibri" panose="020F0502020204030204" pitchFamily="34" charset="0"/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372-4231-A5A0-991DDBDC1111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372-4231-A5A0-991DDBDC1111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Calibri" panose="020F0502020204030204" pitchFamily="34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Профессии и специальности из ТОП-50</c:v>
                </c:pt>
                <c:pt idx="1">
                  <c:v>Прочие профессии и специальности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2173</c:v>
                </c:pt>
                <c:pt idx="1">
                  <c:v>3181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8372-4231-A5A0-991DDBDC111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9662805210312917E-2"/>
          <c:y val="5.5894473718670019E-2"/>
          <c:w val="0.69084809415654036"/>
          <c:h val="0.81008791582280104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Российская Федерация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7"/>
            <c:spPr>
              <a:solidFill>
                <a:schemeClr val="accent3"/>
              </a:solidFill>
              <a:ln>
                <a:noFill/>
              </a:ln>
            </c:spPr>
          </c:marker>
          <c:dLbls>
            <c:dLbl>
              <c:idx val="2"/>
              <c:layout>
                <c:manualLayout>
                  <c:x val="-3.9070147964889154E-2"/>
                  <c:y val="-8.4409197677543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accent3"/>
                    </a:solidFill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23.59</c:v>
                </c:pt>
                <c:pt idx="1">
                  <c:v>37.96</c:v>
                </c:pt>
                <c:pt idx="2">
                  <c:v>36.840000000000003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1D05-41BE-91F6-8555D8A6505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Приволжский федеральный округ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pPr>
              <a:solidFill>
                <a:schemeClr val="accent6"/>
              </a:solidFill>
              <a:ln>
                <a:noFill/>
              </a:ln>
            </c:spPr>
          </c:marker>
          <c:dLbls>
            <c:dLbl>
              <c:idx val="2"/>
              <c:layout>
                <c:manualLayout>
                  <c:x val="-3.7595526719034017E-2"/>
                  <c:y val="6.79031700969877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accent6"/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Лист1!$C$2:$C$4</c:f>
              <c:numCache>
                <c:formatCode>0.00</c:formatCode>
                <c:ptCount val="3"/>
                <c:pt idx="0">
                  <c:v>23.106130389521436</c:v>
                </c:pt>
                <c:pt idx="1">
                  <c:v>40.984029999999997</c:v>
                </c:pt>
                <c:pt idx="2" formatCode="General">
                  <c:v>36.28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1D05-41BE-91F6-8555D8A65052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35742720"/>
        <c:axId val="35449664"/>
      </c:lineChart>
      <c:catAx>
        <c:axId val="235742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5449664"/>
        <c:crosses val="autoZero"/>
        <c:auto val="1"/>
        <c:lblAlgn val="ctr"/>
        <c:lblOffset val="100"/>
        <c:noMultiLvlLbl val="0"/>
      </c:catAx>
      <c:valAx>
        <c:axId val="35449664"/>
        <c:scaling>
          <c:orientation val="minMax"/>
          <c:min val="1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35742720"/>
        <c:crosses val="autoZero"/>
        <c:crossBetween val="between"/>
      </c:valAx>
      <c:spPr>
        <a:pattFill prst="ltDnDiag">
          <a:fgClr>
            <a:schemeClr val="bg1">
              <a:lumMod val="95000"/>
            </a:schemeClr>
          </a:fgClr>
          <a:bgClr>
            <a:schemeClr val="bg1"/>
          </a:bgClr>
        </a:pattFill>
      </c:spPr>
    </c:plotArea>
    <c:legend>
      <c:legendPos val="r"/>
      <c:layout>
        <c:manualLayout>
          <c:xMode val="edge"/>
          <c:yMode val="edge"/>
          <c:x val="0.73313779313757721"/>
          <c:y val="0.3356050146818807"/>
          <c:w val="0.25801447938729138"/>
          <c:h val="0.328789645708039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/>
      </a:pPr>
      <a:endParaRPr lang="ru-RU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9452011841242989E-2"/>
          <c:y val="5.8427473863690398E-2"/>
          <c:w val="0.69737023894615002"/>
          <c:h val="0.80148156702375539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РФ (внебюджетные расходы)</c:v>
                </c:pt>
              </c:strCache>
            </c:strRef>
          </c:tx>
          <c:spPr>
            <a:ln>
              <a:solidFill>
                <a:schemeClr val="accent1">
                  <a:lumMod val="60000"/>
                  <a:lumOff val="40000"/>
                </a:schemeClr>
              </a:solidFill>
            </a:ln>
          </c:spPr>
          <c:marker>
            <c:symbol val="square"/>
            <c:size val="7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c:spPr>
          </c:marker>
          <c:dLbls>
            <c:dLbl>
              <c:idx val="0"/>
              <c:layout>
                <c:manualLayout>
                  <c:x val="-3.274648267902399E-2"/>
                  <c:y val="4.5487028646346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274648267902399E-2"/>
                  <c:y val="4.5487028646346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accent1">
                        <a:lumMod val="60000"/>
                        <a:lumOff val="40000"/>
                      </a:schemeClr>
                    </a:solidFill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1.85</c:v>
                </c:pt>
                <c:pt idx="1">
                  <c:v>1.26</c:v>
                </c:pt>
                <c:pt idx="2">
                  <c:v>2.82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EEC-40D0-AA92-C8BA8796566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РФ (бюджетные расходы)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</c:spPr>
          <c:marker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</c:spPr>
          </c:marker>
          <c:dLbls>
            <c:dLbl>
              <c:idx val="0"/>
              <c:layout>
                <c:manualLayout>
                  <c:x val="-3.274648267902399E-2"/>
                  <c:y val="4.94124000570617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9762416651746337E-2"/>
                  <c:y val="-3.68594990795399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Лист1!$C$2:$C$4</c:f>
              <c:numCache>
                <c:formatCode>0.00</c:formatCode>
                <c:ptCount val="3"/>
                <c:pt idx="0">
                  <c:v>1.4706840000000001</c:v>
                </c:pt>
                <c:pt idx="1">
                  <c:v>2.691398</c:v>
                </c:pt>
                <c:pt idx="2" formatCode="General">
                  <c:v>2.84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EEC-40D0-AA92-C8BA8796566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ПФО (внебюджетные расходы)</c:v>
                </c:pt>
              </c:strCache>
            </c:strRef>
          </c:tx>
          <c:spPr>
            <a:ln>
              <a:solidFill>
                <a:schemeClr val="accent6">
                  <a:lumMod val="60000"/>
                  <a:lumOff val="40000"/>
                </a:schemeClr>
              </a:solidFill>
            </a:ln>
          </c:spPr>
          <c:marker>
            <c:symbol val="circle"/>
            <c:size val="7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c:spPr>
          </c:marker>
          <c:dLbls>
            <c:dLbl>
              <c:idx val="1"/>
              <c:layout>
                <c:manualLayout>
                  <c:x val="-3.274648267902399E-2"/>
                  <c:y val="6.66667798843821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274648267902399E-2"/>
                  <c:y val="-4.54866889932001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chemeClr val="accent6">
                        <a:lumMod val="60000"/>
                        <a:lumOff val="40000"/>
                      </a:schemeClr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Лист1!$D$2:$D$4</c:f>
              <c:numCache>
                <c:formatCode>0.00</c:formatCode>
                <c:ptCount val="3"/>
                <c:pt idx="0">
                  <c:v>2.1338754342886301</c:v>
                </c:pt>
                <c:pt idx="1">
                  <c:v>2.4981550000000001</c:v>
                </c:pt>
                <c:pt idx="2" formatCode="General">
                  <c:v>2.29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ПФО (бюджетные расходы)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ymbol val="circle"/>
            <c:size val="7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</c:spPr>
          </c:marker>
          <c:dLbls>
            <c:dLbl>
              <c:idx val="1"/>
              <c:layout>
                <c:manualLayout>
                  <c:x val="-3.274648267902399E-2"/>
                  <c:y val="-7.529363014489605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chemeClr val="accent6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Лист1!$E$2:$E$4</c:f>
              <c:numCache>
                <c:formatCode>0.00</c:formatCode>
                <c:ptCount val="3"/>
                <c:pt idx="0">
                  <c:v>1.024662</c:v>
                </c:pt>
                <c:pt idx="1">
                  <c:v>2.9657300000000002</c:v>
                </c:pt>
                <c:pt idx="2" formatCode="General">
                  <c:v>2.0099999999999998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240859136"/>
        <c:axId val="241759296"/>
      </c:lineChart>
      <c:catAx>
        <c:axId val="240859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1759296"/>
        <c:crosses val="autoZero"/>
        <c:auto val="1"/>
        <c:lblAlgn val="ctr"/>
        <c:lblOffset val="100"/>
        <c:noMultiLvlLbl val="0"/>
      </c:catAx>
      <c:valAx>
        <c:axId val="241759296"/>
        <c:scaling>
          <c:orientation val="minMax"/>
          <c:min val="0.5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0859136"/>
        <c:crosses val="autoZero"/>
        <c:crossBetween val="between"/>
      </c:valAx>
      <c:spPr>
        <a:pattFill prst="ltDnDiag">
          <a:fgClr>
            <a:schemeClr val="bg1">
              <a:lumMod val="95000"/>
            </a:schemeClr>
          </a:fgClr>
          <a:bgClr>
            <a:schemeClr val="bg1"/>
          </a:bgClr>
        </a:pattFill>
      </c:spPr>
    </c:plotArea>
    <c:legend>
      <c:legendPos val="r"/>
      <c:layout>
        <c:manualLayout>
          <c:xMode val="edge"/>
          <c:yMode val="edge"/>
          <c:x val="0.75108530716377919"/>
          <c:y val="0.17286578945580774"/>
          <c:w val="0.24891469283622084"/>
          <c:h val="0.6197596614337439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/>
      </a:pPr>
      <a:endParaRPr lang="ru-RU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lang="ru-RU" sz="1000" b="1" i="0" u="none" strike="noStrike" kern="1200" baseline="0" dirty="0">
                <a:solidFill>
                  <a:prstClr val="black"/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ru-RU" sz="1000" b="1" i="0" u="none" strike="noStrike" kern="1200" baseline="0" dirty="0" smtClean="0">
                <a:solidFill>
                  <a:prstClr val="black"/>
                </a:solidFill>
                <a:effectLst/>
                <a:latin typeface="+mn-lt"/>
                <a:ea typeface="+mn-ea"/>
                <a:cs typeface="+mn-cs"/>
              </a:rPr>
              <a:t>Доля трудоустроенных выпускников профессиональных образовательных организаций</a:t>
            </a:r>
            <a:endParaRPr lang="ru-RU" sz="1000" b="1" i="0" u="none" strike="noStrike" kern="1200" baseline="0" dirty="0">
              <a:solidFill>
                <a:prstClr val="black"/>
              </a:solidFill>
              <a:effectLst/>
              <a:latin typeface="+mn-lt"/>
              <a:ea typeface="+mn-ea"/>
              <a:cs typeface="+mn-cs"/>
            </a:endParaRPr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1.5903916211293261E-2"/>
          <c:y val="4.0179515371928778E-2"/>
          <c:w val="0.96819216757741344"/>
          <c:h val="0.772116441831944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2.8916211293260473E-3"/>
                  <c:y val="1.342665031505041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7832422586520946E-3"/>
                  <c:y val="2.01389182560155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458105646629972E-3"/>
                  <c:y val="-6.713325157525328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4458105646630237E-3"/>
                  <c:y val="-6.713325157525267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-2.86148041185911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-2.19012844154828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"/>
                  <c:y val="1.173816870772108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1.0602488326678944E-16"/>
                  <c:y val="2.01399754725758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1.0602488326678944E-16"/>
                  <c:y val="-2.013997547257586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0"/>
                  <c:y val="-2.01399754725758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2.8916211293260473E-3"/>
                  <c:y val="-1.342665031505041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1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Лист1!$B$2:$B$17</c:f>
              <c:numCache>
                <c:formatCode>0.00</c:formatCode>
                <c:ptCount val="16"/>
                <c:pt idx="0">
                  <c:v>60.74</c:v>
                </c:pt>
                <c:pt idx="1">
                  <c:v>55.87</c:v>
                </c:pt>
                <c:pt idx="2">
                  <c:v>67.69</c:v>
                </c:pt>
                <c:pt idx="3">
                  <c:v>65.14</c:v>
                </c:pt>
                <c:pt idx="4">
                  <c:v>56.93</c:v>
                </c:pt>
                <c:pt idx="5">
                  <c:v>42.91</c:v>
                </c:pt>
                <c:pt idx="6">
                  <c:v>63.2</c:v>
                </c:pt>
                <c:pt idx="7">
                  <c:v>61.68</c:v>
                </c:pt>
                <c:pt idx="8">
                  <c:v>54.18</c:v>
                </c:pt>
                <c:pt idx="9">
                  <c:v>61</c:v>
                </c:pt>
                <c:pt idx="10">
                  <c:v>71.44</c:v>
                </c:pt>
                <c:pt idx="11">
                  <c:v>68.62</c:v>
                </c:pt>
                <c:pt idx="12">
                  <c:v>58.48</c:v>
                </c:pt>
                <c:pt idx="13">
                  <c:v>67.16</c:v>
                </c:pt>
                <c:pt idx="14">
                  <c:v>61.19</c:v>
                </c:pt>
                <c:pt idx="15">
                  <c:v>60.52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BC1-4488-9FC1-78500329CF4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3"/>
              <c:layout>
                <c:manualLayout>
                  <c:x val="1.4458105646630237E-3"/>
                  <c:y val="2.19012844154828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1.4458105646631297E-3"/>
                  <c:y val="-2.920171255397721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3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Лист1!$C$2:$C$17</c:f>
              <c:numCache>
                <c:formatCode>0.00</c:formatCode>
                <c:ptCount val="16"/>
                <c:pt idx="0">
                  <c:v>55.51</c:v>
                </c:pt>
                <c:pt idx="1">
                  <c:v>50.93</c:v>
                </c:pt>
                <c:pt idx="2">
                  <c:v>63.24</c:v>
                </c:pt>
                <c:pt idx="3">
                  <c:v>62.01</c:v>
                </c:pt>
                <c:pt idx="4">
                  <c:v>50.86</c:v>
                </c:pt>
                <c:pt idx="5">
                  <c:v>42.35</c:v>
                </c:pt>
                <c:pt idx="6">
                  <c:v>58.15</c:v>
                </c:pt>
                <c:pt idx="7">
                  <c:v>55.51</c:v>
                </c:pt>
                <c:pt idx="8">
                  <c:v>52.58</c:v>
                </c:pt>
                <c:pt idx="9">
                  <c:v>58.6</c:v>
                </c:pt>
                <c:pt idx="10">
                  <c:v>65.27</c:v>
                </c:pt>
                <c:pt idx="11">
                  <c:v>62.21</c:v>
                </c:pt>
                <c:pt idx="12">
                  <c:v>51.87</c:v>
                </c:pt>
                <c:pt idx="13">
                  <c:v>61.28</c:v>
                </c:pt>
                <c:pt idx="14">
                  <c:v>56.7</c:v>
                </c:pt>
                <c:pt idx="15">
                  <c:v>51.8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272B-496B-9092-E59BEEB5BA3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5188992"/>
        <c:axId val="235490112"/>
      </c:barChart>
      <c:catAx>
        <c:axId val="551889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600"/>
            </a:pPr>
            <a:endParaRPr lang="ru-RU"/>
          </a:p>
        </c:txPr>
        <c:crossAx val="235490112"/>
        <c:crosses val="autoZero"/>
        <c:auto val="1"/>
        <c:lblAlgn val="ctr"/>
        <c:lblOffset val="100"/>
        <c:noMultiLvlLbl val="0"/>
      </c:catAx>
      <c:valAx>
        <c:axId val="235490112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55188992"/>
        <c:crosses val="autoZero"/>
        <c:crossBetween val="between"/>
      </c:valAx>
      <c:spPr>
        <a:solidFill>
          <a:schemeClr val="bg1"/>
        </a:solidFill>
      </c:spPr>
    </c:plotArea>
    <c:legend>
      <c:legendPos val="r"/>
      <c:layout>
        <c:manualLayout>
          <c:xMode val="edge"/>
          <c:yMode val="edge"/>
          <c:x val="3.5242941712204004E-2"/>
          <c:y val="0.39366955158126121"/>
          <c:w val="4.6036771402550088E-2"/>
          <c:h val="0.21675833398481512"/>
        </c:manualLayout>
      </c:layout>
      <c:overlay val="1"/>
      <c:spPr>
        <a:pattFill prst="ltDnDiag">
          <a:fgClr>
            <a:schemeClr val="bg1">
              <a:lumMod val="95000"/>
            </a:schemeClr>
          </a:fgClr>
          <a:bgClr>
            <a:schemeClr val="bg1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800">
              <a:latin typeface="Calibri (Основной текст)"/>
            </a:defRPr>
          </a:pPr>
          <a:endParaRPr lang="ru-RU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latin typeface="Calibri (Основной текст)"/>
              </a:defRPr>
            </a:pPr>
            <a:r>
              <a:rPr lang="ru-RU" sz="800" b="1" i="0" baseline="0" dirty="0" smtClean="0">
                <a:effectLst/>
                <a:latin typeface="Calibri (Основной текст)"/>
              </a:rPr>
              <a:t>Доля выпускников профессиональных образовательных организаций, продолживших обучение</a:t>
            </a:r>
            <a:endParaRPr lang="ru-RU" sz="800" dirty="0">
              <a:solidFill>
                <a:srgbClr val="00B050"/>
              </a:solidFill>
              <a:effectLst/>
              <a:latin typeface="Calibri (Основной текст)"/>
            </a:endParaRPr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1.3122838262109119E-2"/>
          <c:y val="0.14582124695561194"/>
          <c:w val="0.96792195091484434"/>
          <c:h val="0.609140105750250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dLbl>
              <c:idx val="3"/>
              <c:layout>
                <c:manualLayout>
                  <c:x val="-7.290465701171733E-3"/>
                  <c:y val="1.751471281847126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374279420703040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4.374279420703093E-3"/>
                  <c:y val="5.838237606157074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"/>
                  <c:y val="2.91911880307854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1.4580931402343466E-3"/>
                  <c:y val="-2.33529504246283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2.9161862804688E-3"/>
                  <c:y val="2.335295042462824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1.1481048348301941E-7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rgbClr val="7030A0"/>
                    </a:solidFill>
                    <a:latin typeface="Calibri (Основной текст)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Лист1!$B$2:$B$17</c:f>
              <c:numCache>
                <c:formatCode>0.00</c:formatCode>
                <c:ptCount val="16"/>
                <c:pt idx="0">
                  <c:v>18.874798757049895</c:v>
                </c:pt>
                <c:pt idx="1">
                  <c:v>16.60014328113806</c:v>
                </c:pt>
                <c:pt idx="2">
                  <c:v>19.47</c:v>
                </c:pt>
                <c:pt idx="3">
                  <c:v>24.86</c:v>
                </c:pt>
                <c:pt idx="4">
                  <c:v>20.25</c:v>
                </c:pt>
                <c:pt idx="5">
                  <c:v>15.86</c:v>
                </c:pt>
                <c:pt idx="6">
                  <c:v>19.98</c:v>
                </c:pt>
                <c:pt idx="7">
                  <c:v>18.13</c:v>
                </c:pt>
                <c:pt idx="8">
                  <c:v>21.67</c:v>
                </c:pt>
                <c:pt idx="9">
                  <c:v>25.92</c:v>
                </c:pt>
                <c:pt idx="10">
                  <c:v>16.86</c:v>
                </c:pt>
                <c:pt idx="11">
                  <c:v>18.78</c:v>
                </c:pt>
                <c:pt idx="12">
                  <c:v>14.48</c:v>
                </c:pt>
                <c:pt idx="13">
                  <c:v>29.04</c:v>
                </c:pt>
                <c:pt idx="14">
                  <c:v>18.66</c:v>
                </c:pt>
                <c:pt idx="15">
                  <c:v>23.99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9AF-4E3F-B450-15A0BA303A2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5.8323725609373865E-3"/>
                  <c:y val="2.33529504246283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3742794207030262E-3"/>
                  <c:y val="1.751471281847126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8323725609373865E-3"/>
                  <c:y val="1.75147128184713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9161862804686933E-3"/>
                  <c:y val="2.33529504246283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8323725609373865E-3"/>
                  <c:y val="5.838237606157088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9160714699852102E-3"/>
                  <c:y val="2.919072832703692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4.3742794207030401E-3"/>
                  <c:y val="1.751471281847125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4.3742794207030401E-3"/>
                  <c:y val="1.751471281847126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5.8323725609373865E-3"/>
                  <c:y val="5.83777790240862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5.8323725609373865E-3"/>
                  <c:y val="1.751471281847126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4.3742794207030401E-3"/>
                  <c:y val="2.33529504246283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2.916186280468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0"/>
                  <c:y val="-1.75147128184713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7.290465701171626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2.9160714699852102E-3"/>
                  <c:y val="5.838237606157088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6"/>
                    </a:solidFill>
                    <a:latin typeface="Calibri (Основной текст)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Лист1!$C$2:$C$17</c:f>
              <c:numCache>
                <c:formatCode>0.00</c:formatCode>
                <c:ptCount val="16"/>
                <c:pt idx="0">
                  <c:v>18.101140525940355</c:v>
                </c:pt>
                <c:pt idx="1">
                  <c:v>16.205148205928239</c:v>
                </c:pt>
                <c:pt idx="2">
                  <c:v>17.71</c:v>
                </c:pt>
                <c:pt idx="3">
                  <c:v>20.440000000000001</c:v>
                </c:pt>
                <c:pt idx="4">
                  <c:v>19.190000000000001</c:v>
                </c:pt>
                <c:pt idx="5">
                  <c:v>19.7</c:v>
                </c:pt>
                <c:pt idx="6">
                  <c:v>17.649999999999999</c:v>
                </c:pt>
                <c:pt idx="7">
                  <c:v>17.16</c:v>
                </c:pt>
                <c:pt idx="8">
                  <c:v>23.6</c:v>
                </c:pt>
                <c:pt idx="9">
                  <c:v>24.75</c:v>
                </c:pt>
                <c:pt idx="10">
                  <c:v>18.03</c:v>
                </c:pt>
                <c:pt idx="11">
                  <c:v>19.809999999999999</c:v>
                </c:pt>
                <c:pt idx="12">
                  <c:v>13.45</c:v>
                </c:pt>
                <c:pt idx="13">
                  <c:v>25.02</c:v>
                </c:pt>
                <c:pt idx="14">
                  <c:v>22.38</c:v>
                </c:pt>
                <c:pt idx="15">
                  <c:v>28.08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9083-4E91-ABF0-8E26B875AA8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41789440"/>
        <c:axId val="235492992"/>
      </c:barChart>
      <c:catAx>
        <c:axId val="2417894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ru-RU"/>
          </a:p>
        </c:txPr>
        <c:crossAx val="235492992"/>
        <c:crosses val="autoZero"/>
        <c:auto val="1"/>
        <c:lblAlgn val="ctr"/>
        <c:lblOffset val="100"/>
        <c:noMultiLvlLbl val="0"/>
      </c:catAx>
      <c:valAx>
        <c:axId val="235492992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241789440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2.7746708785275236E-2"/>
          <c:y val="0.48103538155870823"/>
          <c:w val="4.9766211412483524E-2"/>
          <c:h val="0.20045060161429565"/>
        </c:manualLayout>
      </c:layout>
      <c:overlay val="1"/>
      <c:spPr>
        <a:pattFill prst="ltDnDiag">
          <a:fgClr>
            <a:sysClr val="window" lastClr="FFFFFF">
              <a:lumMod val="95000"/>
            </a:sysClr>
          </a:fgClr>
          <a:bgClr>
            <a:sysClr val="window" lastClr="FFFFFF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lang="ru-RU" sz="800" b="0" i="0" u="none" strike="noStrike" kern="1200" baseline="0">
              <a:solidFill>
                <a:prstClr val="black"/>
              </a:solidFill>
              <a:latin typeface="Calibri (Основной текст)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000"/>
      </a:pPr>
      <a:endParaRPr lang="ru-RU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lang="ru-RU" sz="1000" b="1" i="0" u="none" strike="noStrike" kern="1200" baseline="0" dirty="0">
                <a:solidFill>
                  <a:prstClr val="black"/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ru-RU" sz="1000" b="1" i="0" u="none" strike="noStrike" kern="1200" baseline="0" dirty="0" smtClean="0">
                <a:solidFill>
                  <a:prstClr val="black"/>
                </a:solidFill>
                <a:effectLst/>
                <a:latin typeface="+mn-lt"/>
                <a:ea typeface="+mn-ea"/>
                <a:cs typeface="+mn-cs"/>
              </a:rPr>
              <a:t>Численность и доля трудоустроившихся выпускников ПОО по УГС с наибольшим уровнем трудоустройства</a:t>
            </a:r>
            <a:endParaRPr lang="ru-RU" sz="1000" b="1" i="0" u="none" strike="noStrike" kern="1200" baseline="0" dirty="0">
              <a:solidFill>
                <a:prstClr val="black"/>
              </a:solidFill>
              <a:effectLst/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18942543260473588"/>
          <c:y val="3.734427669427416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5903916211293261E-2"/>
          <c:y val="0.1459171637089394"/>
          <c:w val="0.96819216757741344"/>
          <c:h val="0.724021638966618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трудоустроенных в 2017 году (выпуск 2016), чел.</c:v>
                </c:pt>
              </c:strCache>
            </c:strRef>
          </c:tx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accent1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34.00.00 - Сестринское дело</c:v>
                </c:pt>
                <c:pt idx="1">
                  <c:v>33.00.00 - Фармация</c:v>
                </c:pt>
                <c:pt idx="2">
                  <c:v>44.00.00 - Образование и педагогические науки</c:v>
                </c:pt>
                <c:pt idx="3">
                  <c:v>51.00.00 - Культуроведение и социокультурные проекты</c:v>
                </c:pt>
                <c:pt idx="4">
                  <c:v>31.00.00 - Клиническая медицина</c:v>
                </c:pt>
                <c:pt idx="5">
                  <c:v>32.00.00 - Науки о здоровье и профилактическая медицина</c:v>
                </c:pt>
                <c:pt idx="6">
                  <c:v>52.00.00 - Сценические искусства и литературное творчество</c:v>
                </c:pt>
                <c:pt idx="7">
                  <c:v>18.00.00 - Химические технологии</c:v>
                </c:pt>
                <c:pt idx="8">
                  <c:v>39.00.00 - Социология и социальная работа</c:v>
                </c:pt>
                <c:pt idx="9">
                  <c:v>55.00.00 - Экранные искусства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15643</c:v>
                </c:pt>
                <c:pt idx="1">
                  <c:v>4195</c:v>
                </c:pt>
                <c:pt idx="2">
                  <c:v>12495</c:v>
                </c:pt>
                <c:pt idx="3">
                  <c:v>1820</c:v>
                </c:pt>
                <c:pt idx="4">
                  <c:v>8640</c:v>
                </c:pt>
                <c:pt idx="5">
                  <c:v>97</c:v>
                </c:pt>
                <c:pt idx="6">
                  <c:v>152</c:v>
                </c:pt>
                <c:pt idx="7">
                  <c:v>2029</c:v>
                </c:pt>
                <c:pt idx="8">
                  <c:v>1283</c:v>
                </c:pt>
                <c:pt idx="9">
                  <c:v>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BC1-4488-9FC1-78500329CF4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41787392"/>
        <c:axId val="81990720"/>
      </c:barChart>
      <c:lineChart>
        <c:grouping val="standar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Доля трудоустроенных, %</c:v>
                </c:pt>
              </c:strCache>
            </c:strRef>
          </c:tx>
          <c:spPr>
            <a:ln>
              <a:noFill/>
            </a:ln>
          </c:spPr>
          <c:marker>
            <c:spPr>
              <a:noFill/>
              <a:ln>
                <a:noFill/>
              </a:ln>
            </c:spPr>
          </c:marker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34.00.00 - Сестринское дело</c:v>
                </c:pt>
                <c:pt idx="1">
                  <c:v>33.00.00 - Фармация</c:v>
                </c:pt>
                <c:pt idx="2">
                  <c:v>44.00.00 - Образование и педагогические науки</c:v>
                </c:pt>
                <c:pt idx="3">
                  <c:v>51.00.00 - Культуроведение и социокультурные проекты</c:v>
                </c:pt>
                <c:pt idx="4">
                  <c:v>31.00.00 - Клиническая медицина</c:v>
                </c:pt>
                <c:pt idx="5">
                  <c:v>32.00.00 - Науки о здоровье и профилактическая медицина</c:v>
                </c:pt>
                <c:pt idx="6">
                  <c:v>52.00.00 - Сценические искусства и литературное творчество</c:v>
                </c:pt>
                <c:pt idx="7">
                  <c:v>18.00.00 - Химические технологии</c:v>
                </c:pt>
                <c:pt idx="8">
                  <c:v>39.00.00 - Социология и социальная работа</c:v>
                </c:pt>
                <c:pt idx="9">
                  <c:v>55.00.00 - Экранные искусства</c:v>
                </c:pt>
              </c:strCache>
            </c:strRef>
          </c:cat>
          <c:val>
            <c:numRef>
              <c:f>Лист1!$C$2:$C$11</c:f>
              <c:numCache>
                <c:formatCode>0.00</c:formatCode>
                <c:ptCount val="10"/>
                <c:pt idx="0">
                  <c:v>79.494867364569572</c:v>
                </c:pt>
                <c:pt idx="1">
                  <c:v>78.572766435662118</c:v>
                </c:pt>
                <c:pt idx="2">
                  <c:v>78.225755963187879</c:v>
                </c:pt>
                <c:pt idx="3">
                  <c:v>76.40638119227539</c:v>
                </c:pt>
                <c:pt idx="4">
                  <c:v>76.230809952355756</c:v>
                </c:pt>
                <c:pt idx="5">
                  <c:v>71.32352941176471</c:v>
                </c:pt>
                <c:pt idx="6">
                  <c:v>66.960352422907491</c:v>
                </c:pt>
                <c:pt idx="7">
                  <c:v>66.242246163891608</c:v>
                </c:pt>
                <c:pt idx="8">
                  <c:v>63.926258096661684</c:v>
                </c:pt>
                <c:pt idx="9">
                  <c:v>61.643835616438359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272B-496B-9092-E59BEEB5BA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1787392"/>
        <c:axId val="81990720"/>
      </c:lineChart>
      <c:catAx>
        <c:axId val="2417873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>
                <a:latin typeface="Calibri (Основной текст)"/>
              </a:defRPr>
            </a:pPr>
            <a:endParaRPr lang="ru-RU"/>
          </a:p>
        </c:txPr>
        <c:crossAx val="81990720"/>
        <c:crosses val="autoZero"/>
        <c:auto val="1"/>
        <c:lblAlgn val="ctr"/>
        <c:lblOffset val="100"/>
        <c:noMultiLvlLbl val="0"/>
      </c:catAx>
      <c:valAx>
        <c:axId val="81990720"/>
        <c:scaling>
          <c:logBase val="1000"/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41787392"/>
        <c:crosses val="autoZero"/>
        <c:crossBetween val="between"/>
      </c:valAx>
      <c:spPr>
        <a:solidFill>
          <a:schemeClr val="bg1"/>
        </a:solidFill>
      </c:spPr>
    </c:plotArea>
    <c:legend>
      <c:legendPos val="r"/>
      <c:layout>
        <c:manualLayout>
          <c:xMode val="edge"/>
          <c:yMode val="edge"/>
          <c:x val="0.64682081056466301"/>
          <c:y val="0.12795736205754926"/>
          <c:w val="0.3326037112932605"/>
          <c:h val="0.15385451587843652"/>
        </c:manualLayout>
      </c:layout>
      <c:overlay val="1"/>
      <c:spPr>
        <a:pattFill prst="ltDnDiag">
          <a:fgClr>
            <a:schemeClr val="bg1">
              <a:lumMod val="95000"/>
            </a:schemeClr>
          </a:fgClr>
          <a:bgClr>
            <a:schemeClr val="bg1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800">
              <a:latin typeface="Calibri (Основной текст)"/>
            </a:defRPr>
          </a:pPr>
          <a:endParaRPr lang="ru-RU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lang="ru-RU" sz="1000" b="1" i="0" u="none" strike="noStrike" kern="1200" baseline="0" dirty="0">
                <a:solidFill>
                  <a:prstClr val="black"/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ru-RU" sz="1000" b="1" i="0" u="none" strike="noStrike" kern="1200" baseline="0" dirty="0" smtClean="0">
                <a:solidFill>
                  <a:prstClr val="black"/>
                </a:solidFill>
                <a:effectLst/>
                <a:latin typeface="+mn-lt"/>
                <a:ea typeface="+mn-ea"/>
                <a:cs typeface="+mn-cs"/>
              </a:rPr>
              <a:t>Численность и доля трудоустроившихся выпускников ПОО по УГС с наименьшим уровнем трудоустройства</a:t>
            </a:r>
            <a:endParaRPr lang="ru-RU" sz="1000" b="1" i="0" u="none" strike="noStrike" kern="1200" baseline="0" dirty="0">
              <a:solidFill>
                <a:prstClr val="black"/>
              </a:solidFill>
              <a:effectLst/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18942543260473588"/>
          <c:y val="3.734427669427416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5577185792349731E-3"/>
          <c:y val="0.15253856862060156"/>
          <c:w val="0.96819216757741344"/>
          <c:h val="0.667739219294998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трудоустроенных в 2017 году (выпуск 2016), чел.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14.00.00 - Ядерная энергетика и технологии</c:v>
                </c:pt>
                <c:pt idx="1">
                  <c:v>20.00.00 - Техносферная безопасность и природообустройство</c:v>
                </c:pt>
                <c:pt idx="2">
                  <c:v>29.00.00 - Технологии легкой промышленности</c:v>
                </c:pt>
                <c:pt idx="3">
                  <c:v>43.00.00 - Сервис и туризм</c:v>
                </c:pt>
                <c:pt idx="4">
                  <c:v>09.00.00 - Информатика и вычислительная техника</c:v>
                </c:pt>
                <c:pt idx="5">
                  <c:v>40.00.00 - Юриспруденция</c:v>
                </c:pt>
                <c:pt idx="6">
                  <c:v>54.00.00 - Изобразительное и прикладные виды искусств</c:v>
                </c:pt>
                <c:pt idx="7">
                  <c:v>23.00.00 - Техника и технологии наземного транспорта</c:v>
                </c:pt>
                <c:pt idx="8">
                  <c:v>42.00.00 - Средства массовой информации и информационно-библиотечное дело</c:v>
                </c:pt>
                <c:pt idx="9">
                  <c:v>19.00.00 - Промышленная экология и биотехнологии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15</c:v>
                </c:pt>
                <c:pt idx="1">
                  <c:v>1188</c:v>
                </c:pt>
                <c:pt idx="2">
                  <c:v>2806</c:v>
                </c:pt>
                <c:pt idx="3">
                  <c:v>8416</c:v>
                </c:pt>
                <c:pt idx="4">
                  <c:v>8606</c:v>
                </c:pt>
                <c:pt idx="5">
                  <c:v>6370</c:v>
                </c:pt>
                <c:pt idx="6">
                  <c:v>2484</c:v>
                </c:pt>
                <c:pt idx="7">
                  <c:v>24072</c:v>
                </c:pt>
                <c:pt idx="8">
                  <c:v>541</c:v>
                </c:pt>
                <c:pt idx="9">
                  <c:v>17460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BC1-4488-9FC1-78500329CF4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3904640"/>
        <c:axId val="235494720"/>
      </c:barChart>
      <c:lineChart>
        <c:grouping val="standard"/>
        <c:varyColors val="0"/>
        <c:ser>
          <c:idx val="1"/>
          <c:order val="1"/>
          <c:tx>
            <c:strRef>
              <c:f>Лист1!$C$1</c:f>
              <c:strCache>
                <c:ptCount val="1"/>
                <c:pt idx="0">
                  <c:v>Доля трудоустроенных, %</c:v>
                </c:pt>
              </c:strCache>
            </c:strRef>
          </c:tx>
          <c:spPr>
            <a:ln>
              <a:noFill/>
            </a:ln>
          </c:spPr>
          <c:marker>
            <c:spPr>
              <a:noFill/>
              <a:ln>
                <a:noFill/>
              </a:ln>
            </c:spPr>
          </c:marker>
          <c:dLbls>
            <c:dLbl>
              <c:idx val="0"/>
              <c:layout>
                <c:manualLayout>
                  <c:x val="-3.0103014849378808E-2"/>
                  <c:y val="7.45721913122393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Лист1!$A$2:$A$11</c:f>
              <c:strCache>
                <c:ptCount val="10"/>
                <c:pt idx="0">
                  <c:v>14.00.00 - Ядерная энергетика и технологии</c:v>
                </c:pt>
                <c:pt idx="1">
                  <c:v>20.00.00 - Техносферная безопасность и природообустройство</c:v>
                </c:pt>
                <c:pt idx="2">
                  <c:v>29.00.00 - Технологии легкой промышленности</c:v>
                </c:pt>
                <c:pt idx="3">
                  <c:v>43.00.00 - Сервис и туризм</c:v>
                </c:pt>
                <c:pt idx="4">
                  <c:v>09.00.00 - Информатика и вычислительная техника</c:v>
                </c:pt>
                <c:pt idx="5">
                  <c:v>40.00.00 - Юриспруденция</c:v>
                </c:pt>
                <c:pt idx="6">
                  <c:v>54.00.00 - Изобразительное и прикладные виды искусств</c:v>
                </c:pt>
                <c:pt idx="7">
                  <c:v>23.00.00 - Техника и технологии наземного транспорта</c:v>
                </c:pt>
                <c:pt idx="8">
                  <c:v>42.00.00 - Средства массовой информации и информационно-библиотечное дело</c:v>
                </c:pt>
                <c:pt idx="9">
                  <c:v>19.00.00 - Промышленная экология и биотехнологии</c:v>
                </c:pt>
              </c:strCache>
            </c:strRef>
          </c:cat>
          <c:val>
            <c:numRef>
              <c:f>Лист1!$C$2:$C$11</c:f>
              <c:numCache>
                <c:formatCode>0.00</c:formatCode>
                <c:ptCount val="10"/>
                <c:pt idx="0">
                  <c:v>45.454545454545453</c:v>
                </c:pt>
                <c:pt idx="1">
                  <c:v>45.499808502489472</c:v>
                </c:pt>
                <c:pt idx="2">
                  <c:v>46.588079030383525</c:v>
                </c:pt>
                <c:pt idx="3">
                  <c:v>46.623455764223586</c:v>
                </c:pt>
                <c:pt idx="4">
                  <c:v>47.361179902041719</c:v>
                </c:pt>
                <c:pt idx="5">
                  <c:v>47.779777977797778</c:v>
                </c:pt>
                <c:pt idx="6">
                  <c:v>47.83362218370884</c:v>
                </c:pt>
                <c:pt idx="7">
                  <c:v>48.938765552573798</c:v>
                </c:pt>
                <c:pt idx="8">
                  <c:v>49.092558983666059</c:v>
                </c:pt>
                <c:pt idx="9">
                  <c:v>49.105636179547759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8-272B-496B-9092-E59BEEB5BA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3904640"/>
        <c:axId val="235494720"/>
      </c:lineChart>
      <c:catAx>
        <c:axId val="153904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650">
                <a:latin typeface="Calibri (Основной текст)"/>
              </a:defRPr>
            </a:pPr>
            <a:endParaRPr lang="ru-RU"/>
          </a:p>
        </c:txPr>
        <c:crossAx val="235494720"/>
        <c:crosses val="autoZero"/>
        <c:auto val="1"/>
        <c:lblAlgn val="ctr"/>
        <c:lblOffset val="100"/>
        <c:noMultiLvlLbl val="0"/>
      </c:catAx>
      <c:valAx>
        <c:axId val="235494720"/>
        <c:scaling>
          <c:logBase val="1000"/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3904640"/>
        <c:crosses val="autoZero"/>
        <c:crossBetween val="between"/>
      </c:valAx>
      <c:spPr>
        <a:solidFill>
          <a:schemeClr val="bg1"/>
        </a:solidFill>
      </c:spPr>
    </c:plotArea>
    <c:legend>
      <c:legendPos val="r"/>
      <c:layout>
        <c:manualLayout>
          <c:xMode val="edge"/>
          <c:yMode val="edge"/>
          <c:x val="1.789321493624773E-2"/>
          <c:y val="0.1147144696847253"/>
          <c:w val="0.3326037112932605"/>
          <c:h val="0.15385451587843652"/>
        </c:manualLayout>
      </c:layout>
      <c:overlay val="1"/>
      <c:spPr>
        <a:pattFill prst="ltDnDiag">
          <a:fgClr>
            <a:schemeClr val="bg1">
              <a:lumMod val="95000"/>
            </a:schemeClr>
          </a:fgClr>
          <a:bgClr>
            <a:schemeClr val="bg1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800">
              <a:latin typeface="Calibri (Основной текст)"/>
            </a:defRPr>
          </a:pPr>
          <a:endParaRPr lang="ru-RU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 rtl="0">
              <a:defRPr lang="ru-RU" sz="1000" b="1" i="0" u="none" strike="noStrike" kern="1200" baseline="0" dirty="0">
                <a:solidFill>
                  <a:prstClr val="black"/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ru-RU" sz="1000" b="1" i="0" u="none" strike="noStrike" kern="1200" baseline="0" dirty="0" smtClean="0">
                <a:solidFill>
                  <a:prstClr val="black"/>
                </a:solidFill>
                <a:effectLst/>
                <a:latin typeface="+mn-lt"/>
                <a:ea typeface="+mn-ea"/>
                <a:cs typeface="+mn-cs"/>
              </a:rPr>
              <a:t>Контингент обучающихся по программам СПО, человек</a:t>
            </a:r>
            <a:endParaRPr lang="ru-RU" sz="1000" b="1" i="0" u="none" strike="noStrike" kern="1200" baseline="0" dirty="0">
              <a:solidFill>
                <a:prstClr val="black"/>
              </a:solidFill>
              <a:effectLst/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33689811020036431"/>
          <c:y val="7.384657673277794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5903916211293261E-2"/>
          <c:y val="4.0179515371928778E-2"/>
          <c:w val="0.96819216757741344"/>
          <c:h val="0.772116441831944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2.8916211293260473E-3"/>
                  <c:y val="1.342665031505041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7832422586520946E-3"/>
                  <c:y val="2.01389182560155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458105646629972E-3"/>
                  <c:y val="-6.713325157525328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4458105646630237E-3"/>
                  <c:y val="-6.713325157525267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5.3012441633394722E-17"/>
                  <c:y val="-6.713325157525267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"/>
                  <c:y val="-1.34266503150505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1.0602488326678944E-16"/>
                  <c:y val="2.01399754725758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1.0602488326678944E-16"/>
                  <c:y val="-2.013997547257586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0"/>
                  <c:y val="-2.01399754725758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2.8916211293260473E-3"/>
                  <c:y val="-1.342665031505041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1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26537</c:v>
                </c:pt>
                <c:pt idx="1">
                  <c:v>66238</c:v>
                </c:pt>
                <c:pt idx="2">
                  <c:v>47780</c:v>
                </c:pt>
                <c:pt idx="3">
                  <c:v>25403</c:v>
                </c:pt>
                <c:pt idx="4">
                  <c:v>67149</c:v>
                </c:pt>
                <c:pt idx="5">
                  <c:v>102139</c:v>
                </c:pt>
                <c:pt idx="6">
                  <c:v>14533</c:v>
                </c:pt>
                <c:pt idx="7">
                  <c:v>16362</c:v>
                </c:pt>
                <c:pt idx="8">
                  <c:v>87613</c:v>
                </c:pt>
                <c:pt idx="9">
                  <c:v>68047</c:v>
                </c:pt>
                <c:pt idx="10">
                  <c:v>53571</c:v>
                </c:pt>
                <c:pt idx="11">
                  <c:v>37258</c:v>
                </c:pt>
                <c:pt idx="12">
                  <c:v>23199</c:v>
                </c:pt>
                <c:pt idx="13">
                  <c:v>27087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BC1-4488-9FC1-78500329CF4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8.6748633879781423E-3"/>
                  <c:y val="2.68527720218209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22905282331510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6748633879781423E-3"/>
                  <c:y val="1.342665031505047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8916211293260473E-3"/>
                  <c:y val="4.02799509451516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8916211293259944E-3"/>
                  <c:y val="4.027942233687142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4458105646629707E-3"/>
                  <c:y val="2.68533006301010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5.7832422586520946E-3"/>
                  <c:y val="2.68533006301010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4458105646630237E-3"/>
                  <c:y val="3.356662578762633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"/>
                  <c:y val="2.68527720218209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5.7832422586520946E-3"/>
                  <c:y val="2.685330063010113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8.674749544626594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2.68533006301010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0"/>
                  <c:y val="2.013997547257568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4.3374316939890712E-3"/>
                  <c:y val="2.01399754725758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0">
                  <c:v>26312</c:v>
                </c:pt>
                <c:pt idx="1">
                  <c:v>66413</c:v>
                </c:pt>
                <c:pt idx="2">
                  <c:v>47551</c:v>
                </c:pt>
                <c:pt idx="3">
                  <c:v>25155</c:v>
                </c:pt>
                <c:pt idx="4">
                  <c:v>67023</c:v>
                </c:pt>
                <c:pt idx="5">
                  <c:v>101231</c:v>
                </c:pt>
                <c:pt idx="6">
                  <c:v>14403</c:v>
                </c:pt>
                <c:pt idx="7">
                  <c:v>15887</c:v>
                </c:pt>
                <c:pt idx="8">
                  <c:v>87559</c:v>
                </c:pt>
                <c:pt idx="9">
                  <c:v>67339</c:v>
                </c:pt>
                <c:pt idx="10">
                  <c:v>53609</c:v>
                </c:pt>
                <c:pt idx="11">
                  <c:v>36497</c:v>
                </c:pt>
                <c:pt idx="12">
                  <c:v>23167</c:v>
                </c:pt>
                <c:pt idx="13">
                  <c:v>26853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272B-496B-9092-E59BEEB5BA3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4287616"/>
        <c:axId val="241756992"/>
      </c:barChart>
      <c:catAx>
        <c:axId val="1542876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600"/>
            </a:pPr>
            <a:endParaRPr lang="ru-RU"/>
          </a:p>
        </c:txPr>
        <c:crossAx val="241756992"/>
        <c:crosses val="autoZero"/>
        <c:auto val="1"/>
        <c:lblAlgn val="ctr"/>
        <c:lblOffset val="100"/>
        <c:noMultiLvlLbl val="0"/>
      </c:catAx>
      <c:valAx>
        <c:axId val="2417569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4287616"/>
        <c:crosses val="autoZero"/>
        <c:crossBetween val="between"/>
      </c:valAx>
      <c:spPr>
        <a:solidFill>
          <a:schemeClr val="bg1"/>
        </a:solidFill>
      </c:spPr>
    </c:plotArea>
    <c:legend>
      <c:legendPos val="r"/>
      <c:layout>
        <c:manualLayout>
          <c:xMode val="edge"/>
          <c:yMode val="edge"/>
          <c:x val="3.0905510018214937E-2"/>
          <c:y val="0.23306021905527127"/>
          <c:w val="4.934050546448087E-2"/>
          <c:h val="0.22657630989131816"/>
        </c:manualLayout>
      </c:layout>
      <c:overlay val="1"/>
      <c:spPr>
        <a:pattFill prst="ltDnDiag">
          <a:fgClr>
            <a:schemeClr val="bg1">
              <a:lumMod val="95000"/>
            </a:schemeClr>
          </a:fgClr>
          <a:bgClr>
            <a:schemeClr val="bg1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900"/>
          </a:pPr>
          <a:endParaRPr lang="ru-RU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>
                <a:latin typeface="+mn-lt"/>
              </a:defRPr>
            </a:pPr>
            <a:r>
              <a:rPr lang="ru-RU" sz="800" b="1" i="0" baseline="0" dirty="0" smtClean="0">
                <a:effectLst/>
                <a:latin typeface="+mn-lt"/>
              </a:rPr>
              <a:t>Средний балл аттестата студентов, принятых по очной форме обучения в профессиональные образовательные организации</a:t>
            </a:r>
            <a:endParaRPr lang="ru-RU" sz="800" dirty="0">
              <a:solidFill>
                <a:srgbClr val="00B050"/>
              </a:solidFill>
              <a:effectLst/>
              <a:latin typeface="+mn-lt"/>
            </a:endParaRPr>
          </a:p>
        </c:rich>
      </c:tx>
      <c:layout>
        <c:manualLayout>
          <c:xMode val="edge"/>
          <c:yMode val="edge"/>
          <c:x val="0.12544503413660105"/>
          <c:y val="0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1.3122838262109119E-2"/>
          <c:y val="0.14582124695561194"/>
          <c:w val="0.96792195091484434"/>
          <c:h val="0.609140105750250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C0504D"/>
            </a:solidFill>
          </c:spPr>
          <c:invertIfNegative val="0"/>
          <c:dLbls>
            <c:dLbl>
              <c:idx val="3"/>
              <c:layout>
                <c:manualLayout>
                  <c:x val="-7.290465701171733E-3"/>
                  <c:y val="1.751471281847126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374279420703040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4.374279420703093E-3"/>
                  <c:y val="5.838237606157074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"/>
                  <c:y val="2.91911880307854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1.4580931402343466E-3"/>
                  <c:y val="-2.33529504246283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2.9161862804688E-3"/>
                  <c:y val="2.335295042462824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1.1481048348301941E-7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Лист1!$B$2:$B$17</c:f>
              <c:numCache>
                <c:formatCode>0.00</c:formatCode>
                <c:ptCount val="16"/>
                <c:pt idx="0">
                  <c:v>3.7922782437272939</c:v>
                </c:pt>
                <c:pt idx="1">
                  <c:v>3.8208869124403244</c:v>
                </c:pt>
                <c:pt idx="2">
                  <c:v>3.7687644671576721</c:v>
                </c:pt>
                <c:pt idx="3">
                  <c:v>3.7582260363802229</c:v>
                </c:pt>
                <c:pt idx="4">
                  <c:v>3.7754878144964104</c:v>
                </c:pt>
                <c:pt idx="5">
                  <c:v>3.8573563393128594</c:v>
                </c:pt>
                <c:pt idx="6">
                  <c:v>3.72643485033938</c:v>
                </c:pt>
                <c:pt idx="7">
                  <c:v>3.9046267835654085</c:v>
                </c:pt>
                <c:pt idx="8">
                  <c:v>3.7551137440758291</c:v>
                </c:pt>
                <c:pt idx="9">
                  <c:v>3.8161862575626624</c:v>
                </c:pt>
                <c:pt idx="10">
                  <c:v>3.924076481194176</c:v>
                </c:pt>
                <c:pt idx="11">
                  <c:v>3.7739565569179065</c:v>
                </c:pt>
                <c:pt idx="12">
                  <c:v>3.8015565604465538</c:v>
                </c:pt>
                <c:pt idx="13">
                  <c:v>3.7366716626698628</c:v>
                </c:pt>
                <c:pt idx="14">
                  <c:v>3.8359450112398399</c:v>
                </c:pt>
                <c:pt idx="15">
                  <c:v>3.909178391292806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9AF-4E3F-B450-15A0BA303A2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5.8323725609373865E-3"/>
                  <c:y val="2.33529504246283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3742794207030262E-3"/>
                  <c:y val="1.751471281847126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8323725609373865E-3"/>
                  <c:y val="1.75147128184713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9161862804686933E-3"/>
                  <c:y val="2.33529504246283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8323725609373865E-3"/>
                  <c:y val="5.838237606157088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9160714699852102E-3"/>
                  <c:y val="2.919072832703692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4.3742794207030401E-3"/>
                  <c:y val="1.751471281847125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4.3742794207030401E-3"/>
                  <c:y val="1.751471281847126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8.7485588414059727E-3"/>
                  <c:y val="5.838237606157088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1.0206651981640426E-2"/>
                  <c:y val="1.751471281847126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4.3742794207029326E-3"/>
                  <c:y val="1.167647521231417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2.916186280468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0"/>
                  <c:y val="-1.75147128184713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7.290465701171626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2.9160714699852102E-3"/>
                  <c:y val="5.838237606157088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6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Лист1!$C$2:$C$17</c:f>
              <c:numCache>
                <c:formatCode>0.00</c:formatCode>
                <c:ptCount val="16"/>
                <c:pt idx="0">
                  <c:v>3.78</c:v>
                </c:pt>
                <c:pt idx="1">
                  <c:v>3.8</c:v>
                </c:pt>
                <c:pt idx="2">
                  <c:v>3.74</c:v>
                </c:pt>
                <c:pt idx="3">
                  <c:v>3.82</c:v>
                </c:pt>
                <c:pt idx="4">
                  <c:v>3.76</c:v>
                </c:pt>
                <c:pt idx="5">
                  <c:v>3.79</c:v>
                </c:pt>
                <c:pt idx="6">
                  <c:v>3.72</c:v>
                </c:pt>
                <c:pt idx="7">
                  <c:v>3.89</c:v>
                </c:pt>
                <c:pt idx="8">
                  <c:v>3.73</c:v>
                </c:pt>
                <c:pt idx="9">
                  <c:v>3.73</c:v>
                </c:pt>
                <c:pt idx="10">
                  <c:v>3.91</c:v>
                </c:pt>
                <c:pt idx="11">
                  <c:v>3.77</c:v>
                </c:pt>
                <c:pt idx="12">
                  <c:v>3.74</c:v>
                </c:pt>
                <c:pt idx="13">
                  <c:v>3.75</c:v>
                </c:pt>
                <c:pt idx="14">
                  <c:v>3.76</c:v>
                </c:pt>
                <c:pt idx="15">
                  <c:v>3.85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9083-4E91-ABF0-8E26B875AA8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4556416"/>
        <c:axId val="81997760"/>
      </c:barChart>
      <c:catAx>
        <c:axId val="1545564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ru-RU"/>
          </a:p>
        </c:txPr>
        <c:crossAx val="81997760"/>
        <c:crosses val="autoZero"/>
        <c:auto val="1"/>
        <c:lblAlgn val="ctr"/>
        <c:lblOffset val="100"/>
        <c:noMultiLvlLbl val="0"/>
      </c:catAx>
      <c:valAx>
        <c:axId val="81997760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154556416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2.3372429364572195E-2"/>
          <c:y val="0.4810351757335139"/>
          <c:w val="5.2682448838255527E-2"/>
          <c:h val="0.24131806831774308"/>
        </c:manualLayout>
      </c:layout>
      <c:overlay val="1"/>
      <c:spPr>
        <a:pattFill prst="ltDnDiag">
          <a:fgClr>
            <a:sysClr val="window" lastClr="FFFFFF">
              <a:lumMod val="95000"/>
            </a:sysClr>
          </a:fgClr>
          <a:bgClr>
            <a:sysClr val="window" lastClr="FFFFFF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lang="ru-RU" sz="800" b="0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000"/>
      </a:pPr>
      <a:endParaRPr lang="ru-RU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/>
            </a:pPr>
            <a:r>
              <a:rPr lang="ru-RU" sz="900" b="1" i="0" baseline="0" dirty="0" smtClean="0">
                <a:effectLst/>
                <a:latin typeface="+mn-lt"/>
              </a:rPr>
              <a:t>Средняя численность обучающихся головных профессиональных образовательных организаций, человек</a:t>
            </a:r>
            <a:endParaRPr lang="ru-RU" sz="900" dirty="0">
              <a:effectLst/>
              <a:latin typeface="+mn-lt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4BACC6"/>
            </a:solidFill>
          </c:spPr>
          <c:invertIfNegative val="0"/>
          <c:dLbls>
            <c:dLbl>
              <c:idx val="0"/>
              <c:layout>
                <c:manualLayout>
                  <c:x val="-1.4458105646630237E-3"/>
                  <c:y val="3.609378814537895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>
                    <a:solidFill>
                      <a:schemeClr val="accent5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Лист1!$A$2:$A$16</c:f>
              <c:strCache>
                <c:ptCount val="15"/>
                <c:pt idx="0">
                  <c:v>ПФО</c:v>
                </c:pt>
                <c:pt idx="1">
                  <c:v>Кировская область</c:v>
                </c:pt>
                <c:pt idx="2">
                  <c:v>Нижегородская область</c:v>
                </c:pt>
                <c:pt idx="3">
                  <c:v>Оренбургская область</c:v>
                </c:pt>
                <c:pt idx="4">
                  <c:v>Пензенская область</c:v>
                </c:pt>
                <c:pt idx="5">
                  <c:v>Пермский край</c:v>
                </c:pt>
                <c:pt idx="6">
                  <c:v>Республика Башкортостан</c:v>
                </c:pt>
                <c:pt idx="7">
                  <c:v>Республика Марий Эл</c:v>
                </c:pt>
                <c:pt idx="8">
                  <c:v>Республика Мордовия</c:v>
                </c:pt>
                <c:pt idx="9">
                  <c:v>Республика Татарстан</c:v>
                </c:pt>
                <c:pt idx="10">
                  <c:v>Самарская область</c:v>
                </c:pt>
                <c:pt idx="11">
                  <c:v>Саратовская область</c:v>
                </c:pt>
                <c:pt idx="12">
                  <c:v>Удмуртская Республика</c:v>
                </c:pt>
                <c:pt idx="13">
                  <c:v>Ульяновская область</c:v>
                </c:pt>
                <c:pt idx="14">
                  <c:v>Чувашская Республика</c:v>
                </c:pt>
              </c:strCache>
            </c:strRef>
          </c:cat>
          <c:val>
            <c:numRef>
              <c:f>Лист1!$B$2:$B$16</c:f>
              <c:numCache>
                <c:formatCode>0</c:formatCode>
                <c:ptCount val="15"/>
                <c:pt idx="0">
                  <c:v>685.34482758620686</c:v>
                </c:pt>
                <c:pt idx="1">
                  <c:v>444.49019607843138</c:v>
                </c:pt>
                <c:pt idx="2">
                  <c:v>697.0526315789474</c:v>
                </c:pt>
                <c:pt idx="3">
                  <c:v>779.2</c:v>
                </c:pt>
                <c:pt idx="4">
                  <c:v>725.96</c:v>
                </c:pt>
                <c:pt idx="5">
                  <c:v>789.54794520547944</c:v>
                </c:pt>
                <c:pt idx="6">
                  <c:v>781.92452830188677</c:v>
                </c:pt>
                <c:pt idx="7">
                  <c:v>496.75</c:v>
                </c:pt>
                <c:pt idx="8">
                  <c:v>460.35714285714283</c:v>
                </c:pt>
                <c:pt idx="9">
                  <c:v>735.13333333333333</c:v>
                </c:pt>
                <c:pt idx="10">
                  <c:v>765.231884057971</c:v>
                </c:pt>
                <c:pt idx="11">
                  <c:v>594.56603773584902</c:v>
                </c:pt>
                <c:pt idx="12">
                  <c:v>614.5</c:v>
                </c:pt>
                <c:pt idx="13">
                  <c:v>454.94736842105266</c:v>
                </c:pt>
                <c:pt idx="14">
                  <c:v>951.75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581-48DF-AF4A-7C2C220CA91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8916211293260473E-3"/>
                  <c:y val="-7.218757629075824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8916211293260473E-3"/>
                  <c:y val="-2.52656517017652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6506220816697361E-17"/>
                  <c:y val="1.443751525815158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0602488326678944E-16"/>
                  <c:y val="1.8046894072689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1.0602488326678944E-16"/>
                  <c:y val="-1.082813644361372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0"/>
                  <c:y val="-1.8046894072689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1.0602488326678944E-16"/>
                  <c:y val="-3.24844093308410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Лист1!$A$2:$A$16</c:f>
              <c:strCache>
                <c:ptCount val="15"/>
                <c:pt idx="0">
                  <c:v>ПФО</c:v>
                </c:pt>
                <c:pt idx="1">
                  <c:v>Кировская область</c:v>
                </c:pt>
                <c:pt idx="2">
                  <c:v>Нижегородская область</c:v>
                </c:pt>
                <c:pt idx="3">
                  <c:v>Оренбургская область</c:v>
                </c:pt>
                <c:pt idx="4">
                  <c:v>Пензенская область</c:v>
                </c:pt>
                <c:pt idx="5">
                  <c:v>Пермский край</c:v>
                </c:pt>
                <c:pt idx="6">
                  <c:v>Республика Башкортостан</c:v>
                </c:pt>
                <c:pt idx="7">
                  <c:v>Республика Марий Эл</c:v>
                </c:pt>
                <c:pt idx="8">
                  <c:v>Республика Мордовия</c:v>
                </c:pt>
                <c:pt idx="9">
                  <c:v>Республика Татарстан</c:v>
                </c:pt>
                <c:pt idx="10">
                  <c:v>Самарская область</c:v>
                </c:pt>
                <c:pt idx="11">
                  <c:v>Саратовская область</c:v>
                </c:pt>
                <c:pt idx="12">
                  <c:v>Удмуртская Республика</c:v>
                </c:pt>
                <c:pt idx="13">
                  <c:v>Ульяновская область</c:v>
                </c:pt>
                <c:pt idx="14">
                  <c:v>Чувашская Республика</c:v>
                </c:pt>
              </c:strCache>
            </c:strRef>
          </c:cat>
          <c:val>
            <c:numRef>
              <c:f>Лист1!$C$2:$C$16</c:f>
              <c:numCache>
                <c:formatCode>0</c:formatCode>
                <c:ptCount val="15"/>
                <c:pt idx="0">
                  <c:v>698.31043593130778</c:v>
                </c:pt>
                <c:pt idx="1">
                  <c:v>446.94117647058823</c:v>
                </c:pt>
                <c:pt idx="2">
                  <c:v>716.55844155844159</c:v>
                </c:pt>
                <c:pt idx="3">
                  <c:v>770.82222222222219</c:v>
                </c:pt>
                <c:pt idx="4">
                  <c:v>762.88</c:v>
                </c:pt>
                <c:pt idx="5">
                  <c:v>807.15277777777783</c:v>
                </c:pt>
                <c:pt idx="6">
                  <c:v>805.54807692307691</c:v>
                </c:pt>
                <c:pt idx="7">
                  <c:v>511.95833333333331</c:v>
                </c:pt>
                <c:pt idx="8">
                  <c:v>455.82142857142856</c:v>
                </c:pt>
                <c:pt idx="9">
                  <c:v>744.81521739130437</c:v>
                </c:pt>
                <c:pt idx="10">
                  <c:v>799.37142857142862</c:v>
                </c:pt>
                <c:pt idx="11">
                  <c:v>611.27272727272725</c:v>
                </c:pt>
                <c:pt idx="12">
                  <c:v>622.0612244897959</c:v>
                </c:pt>
                <c:pt idx="13">
                  <c:v>457.02564102564105</c:v>
                </c:pt>
                <c:pt idx="14">
                  <c:v>905.65384615384619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F18-4DF1-B7FE-8793B56BE0D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4555904"/>
        <c:axId val="82001216"/>
      </c:barChart>
      <c:catAx>
        <c:axId val="1545559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ru-RU"/>
          </a:p>
        </c:txPr>
        <c:crossAx val="82001216"/>
        <c:crosses val="autoZero"/>
        <c:auto val="1"/>
        <c:lblAlgn val="ctr"/>
        <c:lblOffset val="100"/>
        <c:noMultiLvlLbl val="0"/>
      </c:catAx>
      <c:valAx>
        <c:axId val="82001216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54555904"/>
        <c:crosses val="autoZero"/>
        <c:crossBetween val="between"/>
      </c:valAx>
      <c:spPr>
        <a:noFill/>
      </c:spPr>
    </c:plotArea>
    <c:legend>
      <c:legendPos val="l"/>
      <c:layout>
        <c:manualLayout>
          <c:xMode val="edge"/>
          <c:yMode val="edge"/>
          <c:x val="3.3253642987249546E-2"/>
          <c:y val="8.5656527533165799E-2"/>
          <c:w val="5.3936703096539161E-2"/>
          <c:h val="0.13117960467923279"/>
        </c:manualLayout>
      </c:layout>
      <c:overlay val="1"/>
      <c:spPr>
        <a:pattFill prst="ltDnDiag">
          <a:fgClr>
            <a:sysClr val="window" lastClr="FFFFFF">
              <a:lumMod val="95000"/>
            </a:sysClr>
          </a:fgClr>
          <a:bgClr>
            <a:sysClr val="window" lastClr="FFFFFF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000"/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7209471766848817E-2"/>
          <c:y val="0.13650417508227197"/>
          <c:w val="0.62227049180327865"/>
          <c:h val="0.8308693322814703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принятых* на обучение по программам СПО</c:v>
                </c:pt>
              </c:strCache>
            </c:strRef>
          </c:tx>
          <c:dLbls>
            <c:dLbl>
              <c:idx val="0"/>
              <c:layout>
                <c:manualLayout>
                  <c:x val="-4.0625524179230633E-2"/>
                  <c:y val="-6.94841874803593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84E-4908-8066-4E8EC1BCDDEC}"/>
                </c:ext>
              </c:extLst>
            </c:dLbl>
            <c:dLbl>
              <c:idx val="1"/>
              <c:layout>
                <c:manualLayout>
                  <c:x val="-3.3709081343903026E-2"/>
                  <c:y val="-8.50289448191500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84E-4908-8066-4E8EC1BCDDEC}"/>
                </c:ext>
              </c:extLst>
            </c:dLbl>
            <c:dLbl>
              <c:idx val="2"/>
              <c:layout>
                <c:manualLayout>
                  <c:x val="-4.4083745596894465E-2"/>
                  <c:y val="-5.81238978503699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84E-4908-8066-4E8EC1BCDDEC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1"/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202948</c:v>
                </c:pt>
                <c:pt idx="1">
                  <c:v>203805</c:v>
                </c:pt>
                <c:pt idx="2">
                  <c:v>207196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884E-4908-8066-4E8EC1BCDDE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Численность принятых на обучение по программам СПО за счет бюджетных ассигнований</c:v>
                </c:pt>
              </c:strCache>
            </c:strRef>
          </c:tx>
          <c:dLbls>
            <c:dLbl>
              <c:idx val="0"/>
              <c:layout>
                <c:manualLayout>
                  <c:x val="-7.8665959773532787E-2"/>
                  <c:y val="-1.01915889913594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84E-4908-8066-4E8EC1BCDDEC}"/>
                </c:ext>
              </c:extLst>
            </c:dLbl>
            <c:dLbl>
              <c:idx val="1"/>
              <c:layout>
                <c:manualLayout>
                  <c:x val="8.7313283273542401E-4"/>
                  <c:y val="-3.65782522990938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84E-4908-8066-4E8EC1BCDDEC}"/>
                </c:ext>
              </c:extLst>
            </c:dLbl>
            <c:dLbl>
              <c:idx val="2"/>
              <c:layout>
                <c:manualLayout>
                  <c:x val="-4.3141992937603879E-3"/>
                  <c:y val="-3.5949231644257914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884E-4908-8066-4E8EC1BCDDEC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151639</c:v>
                </c:pt>
                <c:pt idx="1">
                  <c:v>153467</c:v>
                </c:pt>
                <c:pt idx="2">
                  <c:v>152266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7-884E-4908-8066-4E8EC1BCDDE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Численность принятых на обучение по программам СПО по договорам об оказании платных услуг</c:v>
                </c:pt>
              </c:strCache>
            </c:strRef>
          </c:tx>
          <c:dLbls>
            <c:dLbl>
              <c:idx val="0"/>
              <c:layout>
                <c:manualLayout>
                  <c:x val="-4.4083745596894465E-2"/>
                  <c:y val="-6.29649156068283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884E-4908-8066-4E8EC1BCDDEC}"/>
                </c:ext>
              </c:extLst>
            </c:dLbl>
            <c:dLbl>
              <c:idx val="1"/>
              <c:layout>
                <c:manualLayout>
                  <c:x val="-4.4083745596894465E-2"/>
                  <c:y val="-5.63682497798947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84E-4908-8066-4E8EC1BCDDEC}"/>
                </c:ext>
              </c:extLst>
            </c:dLbl>
            <c:dLbl>
              <c:idx val="2"/>
              <c:layout>
                <c:manualLayout>
                  <c:x val="-5.445840984988596E-2"/>
                  <c:y val="-5.63682497798947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884E-4908-8066-4E8EC1BCDDEC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3"/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51309</c:v>
                </c:pt>
                <c:pt idx="1">
                  <c:v>50338</c:v>
                </c:pt>
                <c:pt idx="2">
                  <c:v>54930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B-884E-4908-8066-4E8EC1BCDDEC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5698688"/>
        <c:axId val="55750016"/>
      </c:lineChart>
      <c:catAx>
        <c:axId val="35698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400"/>
            </a:pPr>
            <a:endParaRPr lang="ru-RU"/>
          </a:p>
        </c:txPr>
        <c:crossAx val="55750016"/>
        <c:crossesAt val="9.999999999999999E+90"/>
        <c:auto val="1"/>
        <c:lblAlgn val="ctr"/>
        <c:lblOffset val="100"/>
        <c:noMultiLvlLbl val="0"/>
      </c:catAx>
      <c:valAx>
        <c:axId val="557500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35698688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1.8979426643689786E-2"/>
                <c:y val="8.6616226314989955E-2"/>
              </c:manualLayout>
            </c:layout>
            <c:tx>
              <c:rich>
                <a:bodyPr/>
                <a:lstStyle/>
                <a:p>
                  <a:pPr>
                    <a:defRPr sz="1100"/>
                  </a:pPr>
                  <a:r>
                    <a:rPr lang="ru-RU" sz="1100" dirty="0" smtClean="0"/>
                    <a:t>тыс. чел.</a:t>
                  </a:r>
                  <a:endParaRPr lang="ru-RU" sz="1100" dirty="0"/>
                </a:p>
              </c:rich>
            </c:tx>
          </c:dispUnitsLbl>
        </c:dispUnits>
      </c:valAx>
      <c:spPr>
        <a:pattFill prst="ltDnDiag">
          <a:fgClr>
            <a:schemeClr val="bg1">
              <a:lumMod val="95000"/>
            </a:schemeClr>
          </a:fgClr>
          <a:bgClr>
            <a:schemeClr val="bg1"/>
          </a:bgClr>
        </a:pattFill>
      </c:spPr>
    </c:plotArea>
    <c:legend>
      <c:legendPos val="r"/>
      <c:layout>
        <c:manualLayout>
          <c:xMode val="edge"/>
          <c:yMode val="edge"/>
          <c:x val="0.71555122950819672"/>
          <c:y val="3.6493078339165937E-2"/>
          <c:w val="0.27577390710382516"/>
          <c:h val="0.91978004702537186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900" spc="0">
                <a:latin typeface="+mj-lt"/>
              </a:defRPr>
            </a:pPr>
            <a:r>
              <a:rPr lang="ru-RU" sz="900" b="1" i="0" spc="0" baseline="0" dirty="0" smtClean="0">
                <a:effectLst/>
                <a:latin typeface="+mj-lt"/>
              </a:rPr>
              <a:t>Охват молодежи СПО, %</a:t>
            </a:r>
            <a:endParaRPr lang="ru-RU" sz="900" spc="0" dirty="0">
              <a:effectLst/>
              <a:latin typeface="+mj-lt"/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6.0100068306010931E-2"/>
          <c:y val="0.1659237026178145"/>
          <c:w val="0.93653745446265935"/>
          <c:h val="0.521730661641570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9BBB59"/>
            </a:solidFill>
          </c:spPr>
          <c:invertIfNegative val="0"/>
          <c:dLbls>
            <c:dLbl>
              <c:idx val="4"/>
              <c:layout>
                <c:manualLayout>
                  <c:x val="0"/>
                  <c:y val="-1.35919477876563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1.019396084074223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-2.37859086283985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"/>
                  <c:y val="-1.69899347345703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0"/>
                  <c:y val="-2.038792168148447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-1.35919477876563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3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Республика Башкортостан</c:v>
                </c:pt>
                <c:pt idx="3">
                  <c:v>Республика Марий Эл</c:v>
                </c:pt>
                <c:pt idx="4">
                  <c:v>Республика Мордовия</c:v>
                </c:pt>
                <c:pt idx="5">
                  <c:v>Республика Татарстан</c:v>
                </c:pt>
                <c:pt idx="6">
                  <c:v>Удмуртская Республика</c:v>
                </c:pt>
                <c:pt idx="7">
                  <c:v>Чувашская Республика</c:v>
                </c:pt>
                <c:pt idx="8">
                  <c:v>Пермский край</c:v>
                </c:pt>
                <c:pt idx="9">
                  <c:v>Кировская область</c:v>
                </c:pt>
                <c:pt idx="10">
                  <c:v>Нижегородская область</c:v>
                </c:pt>
                <c:pt idx="11">
                  <c:v>Оренбургская область</c:v>
                </c:pt>
                <c:pt idx="12">
                  <c:v>Пензенская область</c:v>
                </c:pt>
                <c:pt idx="13">
                  <c:v>Самарская область</c:v>
                </c:pt>
                <c:pt idx="14">
                  <c:v>Саратовская область</c:v>
                </c:pt>
                <c:pt idx="15">
                  <c:v>Ульяновская область</c:v>
                </c:pt>
              </c:strCache>
            </c:strRef>
          </c:cat>
          <c:val>
            <c:numRef>
              <c:f>Лист1!$B$2:$B$17</c:f>
              <c:numCache>
                <c:formatCode>0.0</c:formatCode>
                <c:ptCount val="16"/>
                <c:pt idx="0">
                  <c:v>34.700000000000003</c:v>
                </c:pt>
                <c:pt idx="1">
                  <c:v>40.4</c:v>
                </c:pt>
                <c:pt idx="2">
                  <c:v>44.4</c:v>
                </c:pt>
                <c:pt idx="3">
                  <c:v>39.200000000000003</c:v>
                </c:pt>
                <c:pt idx="4">
                  <c:v>37.700000000000003</c:v>
                </c:pt>
                <c:pt idx="5">
                  <c:v>36.299999999999997</c:v>
                </c:pt>
                <c:pt idx="6">
                  <c:v>44.9</c:v>
                </c:pt>
                <c:pt idx="7">
                  <c:v>40.799999999999997</c:v>
                </c:pt>
                <c:pt idx="8">
                  <c:v>47.8</c:v>
                </c:pt>
                <c:pt idx="9">
                  <c:v>44.8</c:v>
                </c:pt>
                <c:pt idx="10">
                  <c:v>40.9</c:v>
                </c:pt>
                <c:pt idx="11">
                  <c:v>40.4</c:v>
                </c:pt>
                <c:pt idx="12">
                  <c:v>34.6</c:v>
                </c:pt>
                <c:pt idx="13">
                  <c:v>42.5</c:v>
                </c:pt>
                <c:pt idx="14">
                  <c:v>29.6</c:v>
                </c:pt>
                <c:pt idx="15">
                  <c:v>33.799999999999997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AF5-4F05-8231-B66991D713A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325311040834868E-17"/>
                  <c:y val="-2.378590862839855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6506220816697361E-17"/>
                  <c:y val="-3.058188252222674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458105646630237E-3"/>
                  <c:y val="-2.038792168148447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-2.038792168148453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3012441633394722E-17"/>
                  <c:y val="1.69899347345703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0602488326678944E-16"/>
                  <c:y val="-2.038792168148447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"/>
                  <c:y val="-1.01939608407422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0"/>
                  <c:y val="-1.69899347345703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0"/>
                  <c:y val="-1.699020229259774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1.0602488326678944E-16"/>
                  <c:y val="-1.35919477876563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2.8917349726775956E-3"/>
                  <c:y val="-1.35919477876563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Республика Башкортостан</c:v>
                </c:pt>
                <c:pt idx="3">
                  <c:v>Республика Марий Эл</c:v>
                </c:pt>
                <c:pt idx="4">
                  <c:v>Республика Мордовия</c:v>
                </c:pt>
                <c:pt idx="5">
                  <c:v>Республика Татарстан</c:v>
                </c:pt>
                <c:pt idx="6">
                  <c:v>Удмуртская Республика</c:v>
                </c:pt>
                <c:pt idx="7">
                  <c:v>Чувашская Республика</c:v>
                </c:pt>
                <c:pt idx="8">
                  <c:v>Пермский край</c:v>
                </c:pt>
                <c:pt idx="9">
                  <c:v>Кировская область</c:v>
                </c:pt>
                <c:pt idx="10">
                  <c:v>Нижегородская область</c:v>
                </c:pt>
                <c:pt idx="11">
                  <c:v>Оренбургская область</c:v>
                </c:pt>
                <c:pt idx="12">
                  <c:v>Пензенская область</c:v>
                </c:pt>
                <c:pt idx="13">
                  <c:v>Самарская область</c:v>
                </c:pt>
                <c:pt idx="14">
                  <c:v>Саратовская область</c:v>
                </c:pt>
                <c:pt idx="15">
                  <c:v>Ульяновская область</c:v>
                </c:pt>
              </c:strCache>
            </c:strRef>
          </c:cat>
          <c:val>
            <c:numRef>
              <c:f>Лист1!$C$2:$C$17</c:f>
              <c:numCache>
                <c:formatCode>0.0</c:formatCode>
                <c:ptCount val="16"/>
                <c:pt idx="0">
                  <c:v>35.299999999999997</c:v>
                </c:pt>
                <c:pt idx="1">
                  <c:v>40.700000000000003</c:v>
                </c:pt>
                <c:pt idx="2">
                  <c:v>44.7</c:v>
                </c:pt>
                <c:pt idx="3">
                  <c:v>39.5</c:v>
                </c:pt>
                <c:pt idx="4">
                  <c:v>37.299999999999997</c:v>
                </c:pt>
                <c:pt idx="5">
                  <c:v>37.5</c:v>
                </c:pt>
                <c:pt idx="6">
                  <c:v>43.1</c:v>
                </c:pt>
                <c:pt idx="7">
                  <c:v>41.8</c:v>
                </c:pt>
                <c:pt idx="8">
                  <c:v>46.7</c:v>
                </c:pt>
                <c:pt idx="9">
                  <c:v>44</c:v>
                </c:pt>
                <c:pt idx="10">
                  <c:v>42.1</c:v>
                </c:pt>
                <c:pt idx="11">
                  <c:v>39.200000000000003</c:v>
                </c:pt>
                <c:pt idx="12">
                  <c:v>35.799999999999997</c:v>
                </c:pt>
                <c:pt idx="13">
                  <c:v>43.1</c:v>
                </c:pt>
                <c:pt idx="14">
                  <c:v>31.3</c:v>
                </c:pt>
                <c:pt idx="15">
                  <c:v>35.200000000000003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F8BD-409D-B481-3E6F905AB7E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5314688"/>
        <c:axId val="154984448"/>
      </c:barChart>
      <c:catAx>
        <c:axId val="1553146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 baseline="0"/>
            </a:pPr>
            <a:endParaRPr lang="ru-RU"/>
          </a:p>
        </c:txPr>
        <c:crossAx val="154984448"/>
        <c:crosses val="autoZero"/>
        <c:auto val="1"/>
        <c:lblAlgn val="ctr"/>
        <c:lblOffset val="100"/>
        <c:noMultiLvlLbl val="0"/>
      </c:catAx>
      <c:valAx>
        <c:axId val="154984448"/>
        <c:scaling>
          <c:orientation val="minMax"/>
        </c:scaling>
        <c:delete val="1"/>
        <c:axPos val="l"/>
        <c:numFmt formatCode="0.0" sourceLinked="1"/>
        <c:majorTickMark val="out"/>
        <c:minorTickMark val="none"/>
        <c:tickLblPos val="nextTo"/>
        <c:crossAx val="155314688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5.7832422586520944E-2"/>
          <c:y val="2.4724188901758939E-2"/>
          <c:w val="5.3936703096539161E-2"/>
          <c:h val="0.13181417334347706"/>
        </c:manualLayout>
      </c:layout>
      <c:overlay val="1"/>
      <c:spPr>
        <a:pattFill prst="ltDnDiag">
          <a:fgClr>
            <a:sysClr val="window" lastClr="FFFFFF">
              <a:lumMod val="95000"/>
            </a:sysClr>
          </a:fgClr>
          <a:bgClr>
            <a:sysClr val="window" lastClr="FFFFFF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900"/>
      </a:pPr>
      <a:endParaRPr lang="ru-RU"/>
    </a:p>
  </c:txPr>
  <c:externalData r:id="rId2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800" b="1" i="0" baseline="0" dirty="0" smtClean="0">
                <a:effectLst/>
              </a:rPr>
              <a:t>Наличие бюджетных мест в образовательных организациях СПО (на 1000 человек населения в возрасте 15-19 лет), человек</a:t>
            </a:r>
            <a:endParaRPr lang="ru-RU" sz="800" dirty="0">
              <a:effectLst/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6.5263560804899381E-2"/>
          <c:y val="0.22831722047148978"/>
          <c:w val="0.91873490813648295"/>
          <c:h val="0.564351524807238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8064A2"/>
            </a:solidFill>
          </c:spPr>
          <c:invertIfNegative val="0"/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260B-4945-BF07-95D8EBC76FD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4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Республика Башкортостан</c:v>
                </c:pt>
                <c:pt idx="1">
                  <c:v>Республика Марий Эл</c:v>
                </c:pt>
                <c:pt idx="2">
                  <c:v>Республика Мордовия</c:v>
                </c:pt>
                <c:pt idx="3">
                  <c:v>Республика Татарстан</c:v>
                </c:pt>
                <c:pt idx="4">
                  <c:v>Удмуртская Республика</c:v>
                </c:pt>
                <c:pt idx="5">
                  <c:v>Чувашская Республика</c:v>
                </c:pt>
                <c:pt idx="6">
                  <c:v>Пермский край</c:v>
                </c:pt>
                <c:pt idx="7">
                  <c:v>Кировская область</c:v>
                </c:pt>
                <c:pt idx="8">
                  <c:v>Нижегородская область</c:v>
                </c:pt>
                <c:pt idx="9">
                  <c:v>Оренбургская область</c:v>
                </c:pt>
                <c:pt idx="10">
                  <c:v>Пензенская область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Ульяновская область</c:v>
                </c:pt>
              </c:strCache>
            </c:strRef>
          </c:cat>
          <c:val>
            <c:numRef>
              <c:f>Лист1!$B$2:$B$15</c:f>
              <c:numCache>
                <c:formatCode>0</c:formatCode>
                <c:ptCount val="14"/>
                <c:pt idx="0">
                  <c:v>338.66687711475669</c:v>
                </c:pt>
                <c:pt idx="1">
                  <c:v>348.95023328149301</c:v>
                </c:pt>
                <c:pt idx="2">
                  <c:v>310.71438888407431</c:v>
                </c:pt>
                <c:pt idx="3">
                  <c:v>289.47267686351279</c:v>
                </c:pt>
                <c:pt idx="4">
                  <c:v>329.81938006754444</c:v>
                </c:pt>
                <c:pt idx="5">
                  <c:v>307.16539138619208</c:v>
                </c:pt>
                <c:pt idx="6">
                  <c:v>389.9459085477074</c:v>
                </c:pt>
                <c:pt idx="7">
                  <c:v>391.76398959428792</c:v>
                </c:pt>
                <c:pt idx="8">
                  <c:v>349.77940582720981</c:v>
                </c:pt>
                <c:pt idx="9">
                  <c:v>329.72215541310692</c:v>
                </c:pt>
                <c:pt idx="10">
                  <c:v>324.94316631808675</c:v>
                </c:pt>
                <c:pt idx="11">
                  <c:v>349.65284364684902</c:v>
                </c:pt>
                <c:pt idx="12">
                  <c:v>245.65195853260917</c:v>
                </c:pt>
                <c:pt idx="13">
                  <c:v>256.03939664197912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60B-4945-BF07-95D8EBC76FD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3888888888888761E-3"/>
                  <c:y val="-4.24183821896235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2.827892145974901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2.120919109481176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0925337632079971E-17"/>
                  <c:y val="-3.53486518246862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2.827892145974901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388888888888838E-3"/>
                  <c:y val="-3.53486518246862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1.413946072987454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2.8278921459749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"/>
                  <c:y val="-5.65578429194980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1.0185067526415994E-16"/>
                  <c:y val="2.120919109481176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1.0185067526415994E-16"/>
                  <c:y val="-5.655784291949807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1.0185067526415994E-16"/>
                  <c:y val="-4.948811255456081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0"/>
                  <c:y val="-4.94881125545607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1.3888888888888889E-3"/>
                  <c:y val="-5.655784291949803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Республика Башкортостан</c:v>
                </c:pt>
                <c:pt idx="1">
                  <c:v>Республика Марий Эл</c:v>
                </c:pt>
                <c:pt idx="2">
                  <c:v>Республика Мордовия</c:v>
                </c:pt>
                <c:pt idx="3">
                  <c:v>Республика Татарстан</c:v>
                </c:pt>
                <c:pt idx="4">
                  <c:v>Удмуртская Республика</c:v>
                </c:pt>
                <c:pt idx="5">
                  <c:v>Чувашская Республика</c:v>
                </c:pt>
                <c:pt idx="6">
                  <c:v>Пермский край</c:v>
                </c:pt>
                <c:pt idx="7">
                  <c:v>Кировская область</c:v>
                </c:pt>
                <c:pt idx="8">
                  <c:v>Нижегородская область</c:v>
                </c:pt>
                <c:pt idx="9">
                  <c:v>Оренбургская область</c:v>
                </c:pt>
                <c:pt idx="10">
                  <c:v>Пензенская область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Ульяновская область</c:v>
                </c:pt>
              </c:strCache>
            </c:strRef>
          </c:cat>
          <c:val>
            <c:numRef>
              <c:f>Лист1!$C$2:$C$15</c:f>
              <c:numCache>
                <c:formatCode>0</c:formatCode>
                <c:ptCount val="14"/>
                <c:pt idx="0">
                  <c:v>344.56633527596847</c:v>
                </c:pt>
                <c:pt idx="1">
                  <c:v>341.45801019277644</c:v>
                </c:pt>
                <c:pt idx="2">
                  <c:v>306.07936140675611</c:v>
                </c:pt>
                <c:pt idx="3">
                  <c:v>296.69192909098831</c:v>
                </c:pt>
                <c:pt idx="4">
                  <c:v>324.23851967960042</c:v>
                </c:pt>
                <c:pt idx="5">
                  <c:v>323.96935425027362</c:v>
                </c:pt>
                <c:pt idx="6">
                  <c:v>378.70642651473378</c:v>
                </c:pt>
                <c:pt idx="7">
                  <c:v>383.59563178006772</c:v>
                </c:pt>
                <c:pt idx="8">
                  <c:v>352.02165749716181</c:v>
                </c:pt>
                <c:pt idx="9">
                  <c:v>307.14175377169045</c:v>
                </c:pt>
                <c:pt idx="10">
                  <c:v>332.78379651436649</c:v>
                </c:pt>
                <c:pt idx="11">
                  <c:v>352.02828433196873</c:v>
                </c:pt>
                <c:pt idx="12">
                  <c:v>254.04553916654731</c:v>
                </c:pt>
                <c:pt idx="13">
                  <c:v>264.54683929931457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A1D-449D-9674-CC4D44CBD26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5375616"/>
        <c:axId val="154987904"/>
      </c:barChart>
      <c:catAx>
        <c:axId val="1553756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600" baseline="0"/>
            </a:pPr>
            <a:endParaRPr lang="ru-RU"/>
          </a:p>
        </c:txPr>
        <c:crossAx val="154987904"/>
        <c:crosses val="autoZero"/>
        <c:auto val="1"/>
        <c:lblAlgn val="ctr"/>
        <c:lblOffset val="100"/>
        <c:noMultiLvlLbl val="0"/>
      </c:catAx>
      <c:valAx>
        <c:axId val="1549879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55375616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1.4546867372201188E-2"/>
          <c:y val="0.19569013650146322"/>
          <c:w val="5.4267833256704562E-2"/>
          <c:h val="0.25694294838929832"/>
        </c:manualLayout>
      </c:layout>
      <c:overlay val="1"/>
      <c:spPr>
        <a:pattFill prst="ltDnDiag">
          <a:fgClr>
            <a:sysClr val="window" lastClr="FFFFFF">
              <a:lumMod val="95000"/>
            </a:sysClr>
          </a:fgClr>
          <a:bgClr>
            <a:sysClr val="window" lastClr="FFFFFF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 anchor="ctr"/>
        <a:lstStyle/>
        <a:p>
          <a:pPr>
            <a:defRPr sz="800"/>
          </a:pPr>
          <a:endParaRPr lang="ru-RU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900"/>
      </a:pPr>
      <a:endParaRPr lang="ru-RU"/>
    </a:p>
  </c:txPr>
  <c:externalData r:id="rId2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8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800" b="1" i="0" baseline="0" dirty="0" smtClean="0">
                <a:effectLst/>
              </a:rPr>
              <a:t>Конкурс на бюджетные места (число поданных заявлений в расчете на 100 бюджетных мест) в профессиональных образовательных организациях</a:t>
            </a:r>
            <a:endParaRPr lang="ru-RU" sz="800" dirty="0" smtClean="0">
              <a:solidFill>
                <a:srgbClr val="00B050"/>
              </a:solidFill>
              <a:effectLst/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7.6294181977252837E-2"/>
          <c:y val="0.20122047935870221"/>
          <c:w val="0.91575111664647035"/>
          <c:h val="0.54639626162898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79646"/>
            </a:solidFill>
          </c:spPr>
          <c:invertIfNegative val="0"/>
          <c:dLbls>
            <c:dLbl>
              <c:idx val="0"/>
              <c:layout>
                <c:manualLayout>
                  <c:x val="-1.3888888888888889E-3"/>
                  <c:y val="6.031162589695707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2.412465035878293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-1.809348776908726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5.0925337632079971E-17"/>
                  <c:y val="1.80934877690872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5.5555555555556061E-3"/>
                  <c:y val="6.031162589695734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3888888888888889E-3"/>
                  <c:y val="2.412465035878291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166666666666768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2.7777777777777779E-3"/>
                  <c:y val="2.412465035878293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6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Лист1!$B$2:$B$17</c:f>
              <c:numCache>
                <c:formatCode>0</c:formatCode>
                <c:ptCount val="16"/>
                <c:pt idx="0">
                  <c:v>186.45364338304239</c:v>
                </c:pt>
                <c:pt idx="1">
                  <c:v>183.77553433118143</c:v>
                </c:pt>
                <c:pt idx="2">
                  <c:v>140.84633315402547</c:v>
                </c:pt>
                <c:pt idx="3">
                  <c:v>199.51518416268266</c:v>
                </c:pt>
                <c:pt idx="4">
                  <c:v>162.08040593286495</c:v>
                </c:pt>
                <c:pt idx="5">
                  <c:v>145.43100258971512</c:v>
                </c:pt>
                <c:pt idx="6">
                  <c:v>225.04289296555365</c:v>
                </c:pt>
                <c:pt idx="7">
                  <c:v>208.94360536447095</c:v>
                </c:pt>
                <c:pt idx="8">
                  <c:v>163.10991957104557</c:v>
                </c:pt>
                <c:pt idx="9">
                  <c:v>120.70393374741202</c:v>
                </c:pt>
                <c:pt idx="10">
                  <c:v>177.41219098825317</c:v>
                </c:pt>
                <c:pt idx="11">
                  <c:v>149.87365761212888</c:v>
                </c:pt>
                <c:pt idx="12">
                  <c:v>157.40086376128778</c:v>
                </c:pt>
                <c:pt idx="13">
                  <c:v>194.33625891387823</c:v>
                </c:pt>
                <c:pt idx="14">
                  <c:v>182.56578947368419</c:v>
                </c:pt>
                <c:pt idx="15">
                  <c:v>225.52011095700414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431-4E29-887E-8EB6ED6A0DA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1666666666666536E-3"/>
                  <c:y val="1.80934877690872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5555555555555297E-3"/>
                  <c:y val="6.031162589695734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5462668816039986E-17"/>
                  <c:y val="2.412465035878293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1.80934877690872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-1.80934877690872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5.0925337632079971E-17"/>
                  <c:y val="2.412465035878293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4.166666666666666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3888888888888889E-3"/>
                  <c:y val="1.80934877690872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3888888888888889E-3"/>
                  <c:y val="6.031162589695734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"/>
                  <c:y val="2.412465035878288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2.777777777777676E-3"/>
                  <c:y val="1.206232517939141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0"/>
                  <c:y val="1.80934877690871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1.3888888888889906E-3"/>
                  <c:y val="1.206232517939146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1.3888888888888889E-3"/>
                  <c:y val="6.031162589695734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Лист1!$C$2:$C$17</c:f>
              <c:numCache>
                <c:formatCode>0</c:formatCode>
                <c:ptCount val="16"/>
                <c:pt idx="0">
                  <c:v>177.95</c:v>
                </c:pt>
                <c:pt idx="1">
                  <c:v>179.14</c:v>
                </c:pt>
                <c:pt idx="2">
                  <c:v>134.87</c:v>
                </c:pt>
                <c:pt idx="3">
                  <c:v>205.92</c:v>
                </c:pt>
                <c:pt idx="4">
                  <c:v>159.16</c:v>
                </c:pt>
                <c:pt idx="5">
                  <c:v>148.4</c:v>
                </c:pt>
                <c:pt idx="6">
                  <c:v>222.35</c:v>
                </c:pt>
                <c:pt idx="7">
                  <c:v>210.91</c:v>
                </c:pt>
                <c:pt idx="8">
                  <c:v>128.85</c:v>
                </c:pt>
                <c:pt idx="9">
                  <c:v>109.88</c:v>
                </c:pt>
                <c:pt idx="10">
                  <c:v>168.86</c:v>
                </c:pt>
                <c:pt idx="11">
                  <c:v>158.47</c:v>
                </c:pt>
                <c:pt idx="12">
                  <c:v>125.69</c:v>
                </c:pt>
                <c:pt idx="13">
                  <c:v>187.15</c:v>
                </c:pt>
                <c:pt idx="14">
                  <c:v>147.88</c:v>
                </c:pt>
                <c:pt idx="15">
                  <c:v>204.51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32AA-41B2-8331-595DCE5B47A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5377152"/>
        <c:axId val="154986752"/>
      </c:barChart>
      <c:catAx>
        <c:axId val="155377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 baseline="0"/>
            </a:pPr>
            <a:endParaRPr lang="ru-RU"/>
          </a:p>
        </c:txPr>
        <c:crossAx val="154986752"/>
        <c:crosses val="autoZero"/>
        <c:auto val="1"/>
        <c:lblAlgn val="ctr"/>
        <c:lblOffset val="100"/>
        <c:noMultiLvlLbl val="0"/>
      </c:catAx>
      <c:valAx>
        <c:axId val="154986752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55377152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1.6164081744202769E-2"/>
          <c:y val="0.21592686772423691"/>
          <c:w val="5.4819031129337066E-2"/>
          <c:h val="0.23720812151436602"/>
        </c:manualLayout>
      </c:layout>
      <c:overlay val="1"/>
      <c:spPr>
        <a:pattFill prst="ltDnDiag">
          <a:fgClr>
            <a:sysClr val="window" lastClr="FFFFFF">
              <a:lumMod val="95000"/>
            </a:sysClr>
          </a:fgClr>
          <a:bgClr>
            <a:sysClr val="window" lastClr="FFFFFF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lang="ru-RU" sz="800" b="0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900"/>
      </a:pPr>
      <a:endParaRPr lang="ru-RU"/>
    </a:p>
  </c:txPr>
  <c:externalData r:id="rId2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800" b="1" i="0" baseline="0" dirty="0" smtClean="0">
                <a:effectLst/>
                <a:latin typeface="+mn-lt"/>
              </a:rPr>
              <a:t>Удельный вес студентов профессиональных образовательных организаций, обучающихся по программам СПО на основе договоров о целевом обучении, в общей численности студентов СПО, %</a:t>
            </a:r>
            <a:endParaRPr lang="ru-RU" sz="800" dirty="0">
              <a:solidFill>
                <a:srgbClr val="00B050"/>
              </a:solidFill>
              <a:effectLst/>
              <a:latin typeface="+mn-lt"/>
            </a:endParaRPr>
          </a:p>
        </c:rich>
      </c:tx>
      <c:layout>
        <c:manualLayout>
          <c:xMode val="edge"/>
          <c:yMode val="edge"/>
          <c:x val="0.12891870471840594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6465190173574875E-2"/>
          <c:y val="0.1289461976830476"/>
          <c:w val="0.92760873054669901"/>
          <c:h val="0.552560790137762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1"/>
              <c:layout>
                <c:manualLayout>
                  <c:x val="0"/>
                  <c:y val="-5.972496418853525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3434761671980677E-3"/>
                  <c:y val="-1.194499283770705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6543158837374508E-17"/>
                  <c:y val="-1.791748925656057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3434761671980677E-3"/>
                  <c:y val="5.972496418853525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5.7913015562640908E-3"/>
                  <c:y val="-1.194499283770705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0"/>
                  <c:y val="-1.791748925656063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4.3435901691972071E-3"/>
                  <c:y val="2.98624820942676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4.3434761671980677E-3"/>
                  <c:y val="-5.972496418853525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4.343476167198067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2.8956507781321516E-3"/>
                  <c:y val="5.972496418853525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8.6869523343961353E-3"/>
                  <c:y val="5.972496418853525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4.3434761671981743E-3"/>
                  <c:y val="-1.194499283770705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3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Лист1!$B$2:$B$17</c:f>
              <c:numCache>
                <c:formatCode>0.00</c:formatCode>
                <c:ptCount val="16"/>
                <c:pt idx="0">
                  <c:v>2.2413733713390114</c:v>
                </c:pt>
                <c:pt idx="1">
                  <c:v>1.9948477198576848</c:v>
                </c:pt>
                <c:pt idx="2">
                  <c:v>1.0576566936910983</c:v>
                </c:pt>
                <c:pt idx="3">
                  <c:v>1.0014306151645207</c:v>
                </c:pt>
                <c:pt idx="4">
                  <c:v>0.28717046542312369</c:v>
                </c:pt>
                <c:pt idx="5">
                  <c:v>0.33634643682993487</c:v>
                </c:pt>
                <c:pt idx="6">
                  <c:v>2.8598681072902794</c:v>
                </c:pt>
                <c:pt idx="7">
                  <c:v>1.209583365729582</c:v>
                </c:pt>
                <c:pt idx="8">
                  <c:v>2.2963819593589956</c:v>
                </c:pt>
                <c:pt idx="9">
                  <c:v>2.3882424984690753</c:v>
                </c:pt>
                <c:pt idx="10">
                  <c:v>8.2366466486151246</c:v>
                </c:pt>
                <c:pt idx="11">
                  <c:v>0.58873902804538647</c:v>
                </c:pt>
                <c:pt idx="12">
                  <c:v>1.3392585377731783</c:v>
                </c:pt>
                <c:pt idx="13">
                  <c:v>8.523073176671131E-2</c:v>
                </c:pt>
                <c:pt idx="14">
                  <c:v>0.25272831705916143</c:v>
                </c:pt>
                <c:pt idx="15">
                  <c:v>0.51255766273705783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831-4E8A-9E43-B7A309006DD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7913015562640908E-3"/>
                  <c:y val="-1.0949450278914154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3434761671980416E-3"/>
                  <c:y val="1.791748925656057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3434761671980416E-3"/>
                  <c:y val="-1.0949450278914154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8956507781320454E-3"/>
                  <c:y val="2.98624820942676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7913015562640908E-3"/>
                  <c:y val="2.388998567541410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7.2390129433309745E-3"/>
                  <c:y val="5.972496418853525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5.7913015562640908E-3"/>
                  <c:y val="1.791748925656057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5.7913015562640908E-3"/>
                  <c:y val="5.97249641885341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2.8956507781320454E-3"/>
                  <c:y val="1.791748925656057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4.3433621651989291E-3"/>
                  <c:y val="1.194499283770705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1.4478253890660227E-3"/>
                  <c:y val="1.194499283770705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1.0617263534949803E-16"/>
                  <c:y val="2.986248209426762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0"/>
                  <c:y val="1.791748925656057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1.4478253890659164E-3"/>
                  <c:y val="2.388998567541399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1.0617263534949803E-16"/>
                  <c:y val="1.791748925656057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Лист1!$C$2:$C$17</c:f>
              <c:numCache>
                <c:formatCode>General</c:formatCode>
                <c:ptCount val="16"/>
                <c:pt idx="0">
                  <c:v>1.1599999999999999</c:v>
                </c:pt>
                <c:pt idx="1">
                  <c:v>1.41</c:v>
                </c:pt>
                <c:pt idx="2">
                  <c:v>0.01</c:v>
                </c:pt>
                <c:pt idx="3">
                  <c:v>0.49</c:v>
                </c:pt>
                <c:pt idx="4">
                  <c:v>0</c:v>
                </c:pt>
                <c:pt idx="5">
                  <c:v>0.59</c:v>
                </c:pt>
                <c:pt idx="6">
                  <c:v>1.77</c:v>
                </c:pt>
                <c:pt idx="7">
                  <c:v>0.14000000000000001</c:v>
                </c:pt>
                <c:pt idx="8">
                  <c:v>0.44</c:v>
                </c:pt>
                <c:pt idx="9">
                  <c:v>2.16</c:v>
                </c:pt>
                <c:pt idx="10">
                  <c:v>8.2899999999999991</c:v>
                </c:pt>
                <c:pt idx="11">
                  <c:v>0.22</c:v>
                </c:pt>
                <c:pt idx="12">
                  <c:v>1.01</c:v>
                </c:pt>
                <c:pt idx="13">
                  <c:v>0</c:v>
                </c:pt>
                <c:pt idx="14">
                  <c:v>7.0000000000000007E-2</c:v>
                </c:pt>
                <c:pt idx="15">
                  <c:v>0.17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789A-44FB-8D0B-81092A0DF6E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5961344"/>
        <c:axId val="154853952"/>
      </c:barChart>
      <c:catAx>
        <c:axId val="155961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 baseline="0"/>
            </a:pPr>
            <a:endParaRPr lang="ru-RU"/>
          </a:p>
        </c:txPr>
        <c:crossAx val="154853952"/>
        <c:crosses val="autoZero"/>
        <c:auto val="1"/>
        <c:lblAlgn val="ctr"/>
        <c:lblOffset val="100"/>
        <c:noMultiLvlLbl val="0"/>
      </c:catAx>
      <c:valAx>
        <c:axId val="154853952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155961344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7.239126945330113E-3"/>
          <c:y val="0.14824018276779596"/>
          <c:w val="5.9660438205444366E-2"/>
          <c:h val="0.23521571998679464"/>
        </c:manualLayout>
      </c:layout>
      <c:overlay val="1"/>
      <c:spPr>
        <a:pattFill prst="ltDnDiag">
          <a:fgClr>
            <a:sysClr val="window" lastClr="FFFFFF">
              <a:lumMod val="95000"/>
            </a:sysClr>
          </a:fgClr>
          <a:bgClr>
            <a:sysClr val="window" lastClr="FFFFFF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900"/>
      </a:pPr>
      <a:endParaRPr lang="ru-RU"/>
    </a:p>
  </c:txPr>
  <c:externalData r:id="rId2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Удельный </a:t>
            </a:r>
            <a:r>
              <a:rPr lang="ru-RU" dirty="0"/>
              <a:t>вес </a:t>
            </a:r>
            <a:r>
              <a:rPr lang="ru-RU" dirty="0" smtClean="0"/>
              <a:t>студентов</a:t>
            </a:r>
            <a:r>
              <a:rPr lang="ru-RU" sz="720" b="1" i="0" u="none" strike="noStrike" baseline="0" dirty="0" smtClean="0">
                <a:effectLst/>
              </a:rPr>
              <a:t> профессиональных образовательных организаций</a:t>
            </a:r>
            <a:r>
              <a:rPr lang="ru-RU" dirty="0" smtClean="0"/>
              <a:t>, </a:t>
            </a:r>
            <a:r>
              <a:rPr lang="ru-RU" dirty="0"/>
              <a:t>обучающихся по программам СПО на кафедрах и иных структурных подразделениях организаций реального сектора экономики и социальной сферы, в общей численности студентов СПО, </a:t>
            </a:r>
            <a:r>
              <a:rPr lang="ru-RU" dirty="0" smtClean="0"/>
              <a:t>%</a:t>
            </a:r>
            <a:endParaRPr lang="ru-RU" dirty="0">
              <a:solidFill>
                <a:srgbClr val="00B050"/>
              </a:solidFill>
            </a:endParaRPr>
          </a:p>
        </c:rich>
      </c:tx>
      <c:layout>
        <c:manualLayout>
          <c:xMode val="edge"/>
          <c:yMode val="edge"/>
          <c:x val="0.1300618228690831"/>
          <c:y val="4.943805572194402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5.576022517764425E-2"/>
          <c:y val="0.26035316094568772"/>
          <c:w val="0.9272019282402979"/>
          <c:h val="0.501438131630769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4BACC6"/>
            </a:solidFill>
          </c:spPr>
          <c:invertIfNegative val="0"/>
          <c:dLbls>
            <c:dLbl>
              <c:idx val="13"/>
              <c:layout>
                <c:manualLayout>
                  <c:x val="-5.862789039538972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4.3970917796541222E-3"/>
                  <c:y val="6.179756965243003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5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Лист1!$B$2:$B$17</c:f>
              <c:numCache>
                <c:formatCode>0.00</c:formatCode>
                <c:ptCount val="16"/>
                <c:pt idx="0">
                  <c:v>9.4814200181100166</c:v>
                </c:pt>
                <c:pt idx="1">
                  <c:v>10.278906776819307</c:v>
                </c:pt>
                <c:pt idx="2">
                  <c:v>6.9876543209876543</c:v>
                </c:pt>
                <c:pt idx="3">
                  <c:v>3.6791877444121552</c:v>
                </c:pt>
                <c:pt idx="4">
                  <c:v>21.235091713450444</c:v>
                </c:pt>
                <c:pt idx="5">
                  <c:v>40.642076502732237</c:v>
                </c:pt>
                <c:pt idx="6">
                  <c:v>6.4345852792212073</c:v>
                </c:pt>
                <c:pt idx="7">
                  <c:v>10.554839856070366</c:v>
                </c:pt>
                <c:pt idx="8">
                  <c:v>0</c:v>
                </c:pt>
                <c:pt idx="9">
                  <c:v>13.288426209430495</c:v>
                </c:pt>
                <c:pt idx="10">
                  <c:v>17.852140781012334</c:v>
                </c:pt>
                <c:pt idx="11">
                  <c:v>4.8258759723114251</c:v>
                </c:pt>
                <c:pt idx="12">
                  <c:v>7.440430905937129</c:v>
                </c:pt>
                <c:pt idx="13">
                  <c:v>4.2189212224522095</c:v>
                </c:pt>
                <c:pt idx="14">
                  <c:v>0.75761923893703731</c:v>
                </c:pt>
                <c:pt idx="15">
                  <c:v>10.348067478112322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C61-49EB-A9E9-67769777527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8627890395389721E-3"/>
                  <c:y val="1.853927089572889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8627890395389721E-3"/>
                  <c:y val="6.179756965242889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39709177965417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5.8627890395389721E-3"/>
                  <c:y val="6.179756965243003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8627890395389721E-3"/>
                  <c:y val="6.179756965242889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1.0748322406950481E-16"/>
                  <c:y val="1.853927089572900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1.0259880819192987E-2"/>
                  <c:y val="-1.1329423557811121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Лист1!$C$2:$C$17</c:f>
              <c:numCache>
                <c:formatCode>General</c:formatCode>
                <c:ptCount val="16"/>
                <c:pt idx="0">
                  <c:v>2.83</c:v>
                </c:pt>
                <c:pt idx="1">
                  <c:v>1.95</c:v>
                </c:pt>
                <c:pt idx="2">
                  <c:v>0</c:v>
                </c:pt>
                <c:pt idx="3">
                  <c:v>0.05</c:v>
                </c:pt>
                <c:pt idx="4">
                  <c:v>5.29</c:v>
                </c:pt>
                <c:pt idx="5">
                  <c:v>2.23</c:v>
                </c:pt>
                <c:pt idx="6">
                  <c:v>3.11</c:v>
                </c:pt>
                <c:pt idx="7">
                  <c:v>1.69</c:v>
                </c:pt>
                <c:pt idx="8">
                  <c:v>2.4900000000000002</c:v>
                </c:pt>
                <c:pt idx="9">
                  <c:v>8.73</c:v>
                </c:pt>
                <c:pt idx="10">
                  <c:v>0</c:v>
                </c:pt>
                <c:pt idx="11">
                  <c:v>2.29</c:v>
                </c:pt>
                <c:pt idx="12">
                  <c:v>2.0099999999999998</c:v>
                </c:pt>
                <c:pt idx="13">
                  <c:v>1.98</c:v>
                </c:pt>
                <c:pt idx="14">
                  <c:v>4.72</c:v>
                </c:pt>
                <c:pt idx="15">
                  <c:v>0.35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667F-4FB6-9B93-3A466405C74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5962368"/>
        <c:axId val="154991936"/>
      </c:barChart>
      <c:catAx>
        <c:axId val="155962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ru-RU"/>
          </a:p>
        </c:txPr>
        <c:crossAx val="154991936"/>
        <c:crosses val="autoZero"/>
        <c:auto val="1"/>
        <c:lblAlgn val="ctr"/>
        <c:lblOffset val="100"/>
        <c:noMultiLvlLbl val="0"/>
      </c:catAx>
      <c:valAx>
        <c:axId val="154991936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155962368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7.7444757191172569E-3"/>
          <c:y val="0.1442764015518489"/>
          <c:w val="5.9598558088385323E-2"/>
          <c:h val="0.22404976504758653"/>
        </c:manualLayout>
      </c:layout>
      <c:overlay val="1"/>
      <c:spPr>
        <a:pattFill prst="ltDnDiag">
          <a:fgClr>
            <a:sysClr val="window" lastClr="FFFFFF">
              <a:lumMod val="95000"/>
            </a:sysClr>
          </a:fgClr>
          <a:bgClr>
            <a:sysClr val="window" lastClr="FFFFFF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600"/>
      </a:pPr>
      <a:endParaRPr lang="ru-RU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Доля </a:t>
            </a:r>
            <a:r>
              <a:rPr lang="ru-RU" dirty="0"/>
              <a:t>внебюджетных </a:t>
            </a:r>
            <a:r>
              <a:rPr lang="ru-RU" dirty="0" smtClean="0"/>
              <a:t>расходов </a:t>
            </a:r>
            <a:r>
              <a:rPr lang="ru-RU" sz="840" b="1" i="0" u="none" strike="noStrike" baseline="0" dirty="0" smtClean="0">
                <a:effectLst/>
              </a:rPr>
              <a:t>профессиональных образовательных организаций</a:t>
            </a:r>
            <a:r>
              <a:rPr lang="ru-RU" dirty="0" smtClean="0"/>
              <a:t>, </a:t>
            </a:r>
            <a:r>
              <a:rPr lang="ru-RU" dirty="0"/>
              <a:t>направленных на МТБ, в общем объеме внебюджетных </a:t>
            </a:r>
            <a:r>
              <a:rPr lang="ru-RU" dirty="0" smtClean="0"/>
              <a:t>расходов</a:t>
            </a:r>
            <a:r>
              <a:rPr lang="ru-RU" sz="840" b="1" i="0" u="none" strike="noStrike" baseline="0" dirty="0" smtClean="0">
                <a:effectLst/>
              </a:rPr>
              <a:t> профессиональных образовательных организаций</a:t>
            </a:r>
            <a:r>
              <a:rPr lang="ru-RU" dirty="0" smtClean="0"/>
              <a:t>, %</a:t>
            </a:r>
            <a:endParaRPr lang="ru-RU" dirty="0">
              <a:solidFill>
                <a:srgbClr val="00B050"/>
              </a:solidFill>
            </a:endParaRPr>
          </a:p>
        </c:rich>
      </c:tx>
      <c:layout>
        <c:manualLayout>
          <c:xMode val="edge"/>
          <c:yMode val="edge"/>
          <c:x val="0.12024692622950819"/>
          <c:y val="5.6609063601397308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6246589030377515E-2"/>
          <c:y val="0.18627234665072698"/>
          <c:w val="0.96750682193924498"/>
          <c:h val="0.453996221010699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79646"/>
            </a:solidFill>
          </c:spPr>
          <c:invertIfNegative val="0"/>
          <c:dLbls>
            <c:dLbl>
              <c:idx val="0"/>
              <c:layout>
                <c:manualLayout>
                  <c:x val="-5.7832422586520981E-3"/>
                  <c:y val="5.660906360139730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8916211293260473E-3"/>
                  <c:y val="-5.1891042184866845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8916211293261002E-3"/>
                  <c:y val="1.13218127202794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8916211293260473E-3"/>
                  <c:y val="1.69827190804191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4458105646630768E-3"/>
                  <c:y val="-1.698271908041924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2.26436254405588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4458105646630237E-3"/>
                  <c:y val="1.698271908041919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5.7832422586522004E-3"/>
                  <c:y val="1.698271908041908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5.7832422586520946E-3"/>
                  <c:y val="5.66090636013962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1.698271908041929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1.0602488326678944E-16"/>
                  <c:y val="-1.698271908041919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2.8915072859743932E-3"/>
                  <c:y val="5.660460619481452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accent6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Лист1!$B$2:$B$17</c:f>
              <c:numCache>
                <c:formatCode>0.00</c:formatCode>
                <c:ptCount val="16"/>
                <c:pt idx="0">
                  <c:v>2.148456367792388</c:v>
                </c:pt>
                <c:pt idx="1">
                  <c:v>1.9996241295223223</c:v>
                </c:pt>
                <c:pt idx="2">
                  <c:v>2.5782706047267703</c:v>
                </c:pt>
                <c:pt idx="3">
                  <c:v>2.3905382980347722</c:v>
                </c:pt>
                <c:pt idx="4">
                  <c:v>1.5944298576210905</c:v>
                </c:pt>
                <c:pt idx="5">
                  <c:v>2.2808040800824703</c:v>
                </c:pt>
                <c:pt idx="6">
                  <c:v>1.619800083384731</c:v>
                </c:pt>
                <c:pt idx="7">
                  <c:v>1.2003678741099788</c:v>
                </c:pt>
                <c:pt idx="8">
                  <c:v>0.84665333057743086</c:v>
                </c:pt>
                <c:pt idx="9">
                  <c:v>1.9464499703613358</c:v>
                </c:pt>
                <c:pt idx="10">
                  <c:v>1.8786438197568132</c:v>
                </c:pt>
                <c:pt idx="11">
                  <c:v>1.0231310799093212</c:v>
                </c:pt>
                <c:pt idx="12">
                  <c:v>1.6981928376982085</c:v>
                </c:pt>
                <c:pt idx="13">
                  <c:v>2.3385790896880354</c:v>
                </c:pt>
                <c:pt idx="14">
                  <c:v>0.79840886880459261</c:v>
                </c:pt>
                <c:pt idx="15">
                  <c:v>6.5335545226743994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90B-459D-BC9D-B21D6D22B8D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4458105646630237E-3"/>
                  <c:y val="1.69827190804191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4.3374316939890712E-3"/>
                  <c:y val="1.698271908041919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3374316939890972E-3"/>
                  <c:y val="-1.13218127202794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4.3374316939890183E-3"/>
                  <c:y val="1.13218127202794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8916211293259944E-3"/>
                  <c:y val="-5.660906360139678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5.7832422586520417E-3"/>
                  <c:y val="-5.1891042184866845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4.3374316939890712E-3"/>
                  <c:y val="1.698271908041908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-2.830453180069870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0"/>
                  <c:y val="2.264362544055892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1.4458105646630237E-3"/>
                  <c:y val="2.264362544055897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1.0602488326678944E-16"/>
                  <c:y val="1.698271908041919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8.6748633879781423E-3"/>
                  <c:y val="1.698271908041919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Лист1!$C$2:$C$17</c:f>
              <c:numCache>
                <c:formatCode>0.00</c:formatCode>
                <c:ptCount val="16"/>
                <c:pt idx="0">
                  <c:v>5.4</c:v>
                </c:pt>
                <c:pt idx="1">
                  <c:v>1.6</c:v>
                </c:pt>
                <c:pt idx="2">
                  <c:v>1.3</c:v>
                </c:pt>
                <c:pt idx="3">
                  <c:v>2.69</c:v>
                </c:pt>
                <c:pt idx="4">
                  <c:v>1.89</c:v>
                </c:pt>
                <c:pt idx="5">
                  <c:v>2.0699999999999998</c:v>
                </c:pt>
                <c:pt idx="6">
                  <c:v>1.7</c:v>
                </c:pt>
                <c:pt idx="7">
                  <c:v>1.47</c:v>
                </c:pt>
                <c:pt idx="8">
                  <c:v>1.01</c:v>
                </c:pt>
                <c:pt idx="9">
                  <c:v>3.15</c:v>
                </c:pt>
                <c:pt idx="10">
                  <c:v>0.89</c:v>
                </c:pt>
                <c:pt idx="11">
                  <c:v>1.05</c:v>
                </c:pt>
                <c:pt idx="12">
                  <c:v>1.4</c:v>
                </c:pt>
                <c:pt idx="13">
                  <c:v>2.17</c:v>
                </c:pt>
                <c:pt idx="14">
                  <c:v>0.46</c:v>
                </c:pt>
                <c:pt idx="15">
                  <c:v>1.86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B6DD-4B13-A8E1-9DEED1AE2B9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7118976"/>
        <c:axId val="154859136"/>
      </c:barChart>
      <c:catAx>
        <c:axId val="1571189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/>
            </a:pPr>
            <a:endParaRPr lang="ru-RU"/>
          </a:p>
        </c:txPr>
        <c:crossAx val="154859136"/>
        <c:crosses val="autoZero"/>
        <c:auto val="1"/>
        <c:lblAlgn val="ctr"/>
        <c:lblOffset val="100"/>
        <c:noMultiLvlLbl val="0"/>
      </c:catAx>
      <c:valAx>
        <c:axId val="154859136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1571189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700"/>
      </a:pPr>
      <a:endParaRPr lang="ru-RU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800"/>
            </a:pPr>
            <a:r>
              <a:rPr lang="ru-RU" sz="800" dirty="0" smtClean="0"/>
              <a:t>Доля бюджетных расходов</a:t>
            </a:r>
            <a:r>
              <a:rPr lang="ru-RU" sz="800" b="1" i="0" u="none" strike="noStrike" baseline="0" dirty="0" smtClean="0">
                <a:effectLst/>
              </a:rPr>
              <a:t> профессиональных образовательных организаций</a:t>
            </a:r>
            <a:r>
              <a:rPr lang="ru-RU" sz="800" dirty="0" smtClean="0"/>
              <a:t>, направленных на МТБ, в общем объеме бюджетных расходов </a:t>
            </a:r>
            <a:r>
              <a:rPr lang="ru-RU" sz="800" b="1" i="0" u="none" strike="noStrike" baseline="0" dirty="0" smtClean="0">
                <a:effectLst/>
              </a:rPr>
              <a:t> профессиональных образовательных организаций</a:t>
            </a:r>
            <a:r>
              <a:rPr lang="ru-RU" sz="800" dirty="0" smtClean="0"/>
              <a:t>, %</a:t>
            </a:r>
            <a:endParaRPr lang="ru-RU" sz="800" dirty="0">
              <a:solidFill>
                <a:srgbClr val="00B050"/>
              </a:solidFill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79646"/>
            </a:solidFill>
          </c:spPr>
          <c:invertIfNegative val="0"/>
          <c:dLbls>
            <c:dLbl>
              <c:idx val="0"/>
              <c:layout>
                <c:manualLayout>
                  <c:x val="-7.2290528233151172E-3"/>
                  <c:y val="2.05052471366655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8916211293260343E-3"/>
                  <c:y val="-2.05052471366655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-2.050524713666571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8916211293260473E-3"/>
                  <c:y val="-2.05052471366655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3012441633394722E-17"/>
                  <c:y val="-3.41754118944426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2.05052471366655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5.3012441633394722E-17"/>
                  <c:y val="-2.73403295155541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5.7832422586519888E-3"/>
                  <c:y val="2.05052471366655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4.33743169398917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5.783242258652094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0"/>
                  <c:y val="-2.050524713666571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0"/>
                  <c:y val="-2.05052471366655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5.7832422586520946E-3"/>
                  <c:y val="2.73403295155541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6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Лист1!$B$2:$B$17</c:f>
              <c:numCache>
                <c:formatCode>0.00</c:formatCode>
                <c:ptCount val="16"/>
                <c:pt idx="0">
                  <c:v>1.975787343678729</c:v>
                </c:pt>
                <c:pt idx="1">
                  <c:v>1.9878997815201724</c:v>
                </c:pt>
                <c:pt idx="2">
                  <c:v>0.69909444935414877</c:v>
                </c:pt>
                <c:pt idx="3">
                  <c:v>1.3004950236319097</c:v>
                </c:pt>
                <c:pt idx="4">
                  <c:v>0.14370659073523295</c:v>
                </c:pt>
                <c:pt idx="5">
                  <c:v>6.3661168221578457</c:v>
                </c:pt>
                <c:pt idx="6">
                  <c:v>0.99195602077692735</c:v>
                </c:pt>
                <c:pt idx="7">
                  <c:v>1.2895497294094449</c:v>
                </c:pt>
                <c:pt idx="8">
                  <c:v>0.11934473761506344</c:v>
                </c:pt>
                <c:pt idx="9">
                  <c:v>2.0094061642151018</c:v>
                </c:pt>
                <c:pt idx="10">
                  <c:v>3.0938657625860273</c:v>
                </c:pt>
                <c:pt idx="11">
                  <c:v>0.66885151172397672</c:v>
                </c:pt>
                <c:pt idx="12">
                  <c:v>0.7078406813031709</c:v>
                </c:pt>
                <c:pt idx="13">
                  <c:v>0.62241452513498208</c:v>
                </c:pt>
                <c:pt idx="14">
                  <c:v>12.525899474620775</c:v>
                </c:pt>
                <c:pt idx="15">
                  <c:v>3.8232912467591862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B10-4C41-AFF8-610523F7A98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783242258652094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8916211293260473E-3"/>
                  <c:y val="2.73403295155541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1.367016475777705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6506220816697361E-17"/>
                  <c:y val="2.05052471366655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1.367016475777693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4.3374316939890712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5.7832422586520946E-3"/>
                  <c:y val="2.05052471366655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2.05052471366655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1.0602488326678944E-16"/>
                  <c:y val="1.367016475777693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1.0602488326678944E-16"/>
                  <c:y val="2.05052471366655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8.6748633879782482E-3"/>
                  <c:y val="2.050524713666558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Лист1!$C$2:$C$17</c:f>
              <c:numCache>
                <c:formatCode>General</c:formatCode>
                <c:ptCount val="16"/>
                <c:pt idx="0">
                  <c:v>2.54</c:v>
                </c:pt>
                <c:pt idx="1">
                  <c:v>1.91</c:v>
                </c:pt>
                <c:pt idx="2">
                  <c:v>0.37</c:v>
                </c:pt>
                <c:pt idx="3">
                  <c:v>1.06</c:v>
                </c:pt>
                <c:pt idx="4">
                  <c:v>0.06</c:v>
                </c:pt>
                <c:pt idx="5">
                  <c:v>0.34</c:v>
                </c:pt>
                <c:pt idx="6">
                  <c:v>1.68</c:v>
                </c:pt>
                <c:pt idx="7">
                  <c:v>0.98</c:v>
                </c:pt>
                <c:pt idx="8">
                  <c:v>1.17</c:v>
                </c:pt>
                <c:pt idx="9">
                  <c:v>0.62</c:v>
                </c:pt>
                <c:pt idx="10">
                  <c:v>4.99</c:v>
                </c:pt>
                <c:pt idx="11">
                  <c:v>0.56000000000000005</c:v>
                </c:pt>
                <c:pt idx="12">
                  <c:v>0.31</c:v>
                </c:pt>
                <c:pt idx="13">
                  <c:v>0.37</c:v>
                </c:pt>
                <c:pt idx="14">
                  <c:v>7.51</c:v>
                </c:pt>
                <c:pt idx="15">
                  <c:v>7.81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3192-4834-AFEB-8D5ECC2ECCE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7121024"/>
        <c:axId val="154860864"/>
      </c:barChart>
      <c:catAx>
        <c:axId val="1571210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 baseline="0"/>
            </a:pPr>
            <a:endParaRPr lang="ru-RU"/>
          </a:p>
        </c:txPr>
        <c:crossAx val="154860864"/>
        <c:crosses val="autoZero"/>
        <c:auto val="1"/>
        <c:lblAlgn val="ctr"/>
        <c:lblOffset val="100"/>
        <c:noMultiLvlLbl val="0"/>
      </c:catAx>
      <c:valAx>
        <c:axId val="154860864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157121024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5.9278233151183968E-2"/>
          <c:y val="9.0309198675393373E-3"/>
          <c:w val="5.3936703096539161E-2"/>
          <c:h val="0.24841487981288021"/>
        </c:manualLayout>
      </c:layout>
      <c:overlay val="1"/>
      <c:spPr>
        <a:pattFill prst="ltDnDiag">
          <a:fgClr>
            <a:sysClr val="window" lastClr="FFFFFF">
              <a:lumMod val="95000"/>
            </a:sysClr>
          </a:fgClr>
          <a:bgClr>
            <a:sysClr val="window" lastClr="FFFFFF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900"/>
      </a:pPr>
      <a:endParaRPr lang="ru-RU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800"/>
            </a:pPr>
            <a:r>
              <a:rPr lang="ru-RU" sz="800" b="1" i="0" baseline="0" dirty="0" smtClean="0">
                <a:effectLst/>
                <a:latin typeface="+mn-lt"/>
              </a:rPr>
              <a:t>Удельный вес стоимости машин и оборудования не старше 5 лет в общей стоимости машин и оборудования </a:t>
            </a:r>
            <a:r>
              <a:rPr lang="ru-RU" sz="800" b="1" i="0" u="none" strike="noStrike" baseline="0" dirty="0" smtClean="0">
                <a:effectLst/>
              </a:rPr>
              <a:t>профессиональных образовательных организаций</a:t>
            </a:r>
            <a:r>
              <a:rPr lang="ru-RU" sz="800" b="1" i="0" baseline="0" dirty="0" smtClean="0">
                <a:effectLst/>
                <a:latin typeface="+mn-lt"/>
              </a:rPr>
              <a:t>, %</a:t>
            </a:r>
            <a:endParaRPr lang="ru-RU" sz="800" dirty="0">
              <a:solidFill>
                <a:srgbClr val="00B050"/>
              </a:solidFill>
              <a:effectLst/>
              <a:latin typeface="+mn-lt"/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8.5475725250830428E-3"/>
          <c:y val="0.23749116241526486"/>
          <c:w val="0.96078612553883336"/>
          <c:h val="0.546846871364719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4BACC6"/>
            </a:solidFill>
          </c:spPr>
          <c:invertIfNegative val="0"/>
          <c:dLbls>
            <c:dLbl>
              <c:idx val="1"/>
              <c:layout>
                <c:manualLayout>
                  <c:x val="-1.3195874205340544E-17"/>
                  <c:y val="2.20613908867347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-1.470759392448989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7.1978327155665881E-3"/>
                  <c:y val="2.206139088673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879133086226688E-3"/>
                  <c:y val="-2.20613908867347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5.7583795241496318E-3"/>
                  <c:y val="2.941518784897964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1.470759392448975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4395665431133178E-3"/>
                  <c:y val="2.20613908867347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4.318699629339953E-3"/>
                  <c:y val="1.470759392448982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"/>
                  <c:y val="-2.206139088673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2.206139088673466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7.1978327155665881E-3"/>
                  <c:y val="3.67684057720936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 b="1">
                    <a:solidFill>
                      <a:schemeClr val="accent5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Лист1!$B$2:$B$17</c:f>
              <c:numCache>
                <c:formatCode>0.00</c:formatCode>
                <c:ptCount val="16"/>
                <c:pt idx="0">
                  <c:v>26.478408121757376</c:v>
                </c:pt>
                <c:pt idx="1">
                  <c:v>25.670610363277106</c:v>
                </c:pt>
                <c:pt idx="2">
                  <c:v>21.237719740190318</c:v>
                </c:pt>
                <c:pt idx="3">
                  <c:v>29.465562312467664</c:v>
                </c:pt>
                <c:pt idx="4">
                  <c:v>11.8582288562908</c:v>
                </c:pt>
                <c:pt idx="5">
                  <c:v>30.63243942940667</c:v>
                </c:pt>
                <c:pt idx="6">
                  <c:v>34.681030147522492</c:v>
                </c:pt>
                <c:pt idx="7">
                  <c:v>19.095036251381384</c:v>
                </c:pt>
                <c:pt idx="8">
                  <c:v>7.8538483341492951</c:v>
                </c:pt>
                <c:pt idx="9">
                  <c:v>10.710228535514801</c:v>
                </c:pt>
                <c:pt idx="10">
                  <c:v>34.146592929306216</c:v>
                </c:pt>
                <c:pt idx="11">
                  <c:v>23.114938920059654</c:v>
                </c:pt>
                <c:pt idx="12">
                  <c:v>20.218369945618278</c:v>
                </c:pt>
                <c:pt idx="13">
                  <c:v>23.58594022389963</c:v>
                </c:pt>
                <c:pt idx="14">
                  <c:v>38.481789612489564</c:v>
                </c:pt>
                <c:pt idx="15">
                  <c:v>35.445210839561049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61E-4669-A1CF-BE921716FA1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439566543113317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2.206139088673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2.20613908867347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2.94151878489795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8.6373992586799061E-3"/>
                  <c:y val="7.353796962244911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5.2783496821362176E-17"/>
                  <c:y val="-2.941518784897971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"/>
                  <c:y val="1.470759392448982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1.4395665431132122E-3"/>
                  <c:y val="2.206139088673466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2.8791330862266355E-3"/>
                  <c:y val="2.20613908867347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Лист1!$C$2:$C$17</c:f>
              <c:numCache>
                <c:formatCode>General</c:formatCode>
                <c:ptCount val="16"/>
                <c:pt idx="0">
                  <c:v>30.45</c:v>
                </c:pt>
                <c:pt idx="1">
                  <c:v>26.17</c:v>
                </c:pt>
                <c:pt idx="2">
                  <c:v>19.38</c:v>
                </c:pt>
                <c:pt idx="3">
                  <c:v>33.01</c:v>
                </c:pt>
                <c:pt idx="4">
                  <c:v>10.97</c:v>
                </c:pt>
                <c:pt idx="5">
                  <c:v>12.79</c:v>
                </c:pt>
                <c:pt idx="6">
                  <c:v>37.909999999999997</c:v>
                </c:pt>
                <c:pt idx="7">
                  <c:v>19.940000000000001</c:v>
                </c:pt>
                <c:pt idx="8">
                  <c:v>9.7200000000000006</c:v>
                </c:pt>
                <c:pt idx="9">
                  <c:v>16.170000000000002</c:v>
                </c:pt>
                <c:pt idx="10">
                  <c:v>33.14</c:v>
                </c:pt>
                <c:pt idx="11">
                  <c:v>24.78</c:v>
                </c:pt>
                <c:pt idx="12">
                  <c:v>17.38</c:v>
                </c:pt>
                <c:pt idx="13">
                  <c:v>18.47</c:v>
                </c:pt>
                <c:pt idx="14">
                  <c:v>43.28</c:v>
                </c:pt>
                <c:pt idx="15">
                  <c:v>42.84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07FE-47B8-B631-1AF35F0A691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7209600"/>
        <c:axId val="157035328"/>
      </c:barChart>
      <c:catAx>
        <c:axId val="1572096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 baseline="0"/>
            </a:pPr>
            <a:endParaRPr lang="ru-RU"/>
          </a:p>
        </c:txPr>
        <c:crossAx val="157035328"/>
        <c:crosses val="autoZero"/>
        <c:auto val="1"/>
        <c:lblAlgn val="ctr"/>
        <c:lblOffset val="100"/>
        <c:noMultiLvlLbl val="0"/>
      </c:catAx>
      <c:valAx>
        <c:axId val="157035328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157209600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4.2118605902734495E-2"/>
          <c:y val="0.12495664444507497"/>
          <c:w val="4.8479510321745897E-2"/>
          <c:h val="0.24484438033837888"/>
        </c:manualLayout>
      </c:layout>
      <c:overlay val="1"/>
      <c:spPr>
        <a:pattFill prst="ltDnDiag">
          <a:fgClr>
            <a:sysClr val="window" lastClr="FFFFFF">
              <a:lumMod val="95000"/>
            </a:sysClr>
          </a:fgClr>
          <a:bgClr>
            <a:sysClr val="window" lastClr="FFFFFF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900"/>
      </a:pPr>
      <a:endParaRPr lang="ru-RU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800"/>
            </a:pPr>
            <a:r>
              <a:rPr lang="ru-RU" sz="800" b="1" i="0" baseline="0" dirty="0" smtClean="0">
                <a:effectLst/>
                <a:latin typeface="+mn-lt"/>
              </a:rPr>
              <a:t>Стоимость машин и оборудования, используемых в учебных целях в рамках реализации программ СПО, в расчете на численность студентов СПО в </a:t>
            </a:r>
            <a:r>
              <a:rPr lang="ru-RU" sz="800" b="1" i="0" u="none" strike="noStrike" baseline="0" dirty="0" smtClean="0">
                <a:effectLst/>
              </a:rPr>
              <a:t>профессиональных образовательных организациях</a:t>
            </a:r>
            <a:r>
              <a:rPr lang="ru-RU" sz="800" b="1" i="0" baseline="0" dirty="0" smtClean="0">
                <a:effectLst/>
                <a:latin typeface="+mn-lt"/>
              </a:rPr>
              <a:t>, тыс. руб. </a:t>
            </a:r>
            <a:endParaRPr lang="ru-RU" sz="800" dirty="0">
              <a:solidFill>
                <a:srgbClr val="00B050"/>
              </a:solidFill>
              <a:effectLst/>
              <a:latin typeface="+mn-lt"/>
            </a:endParaRPr>
          </a:p>
        </c:rich>
      </c:tx>
      <c:layout>
        <c:manualLayout>
          <c:xMode val="edge"/>
          <c:yMode val="edge"/>
          <c:x val="0.12541666993466616"/>
          <c:y val="3.8327210631350231E-3"/>
        </c:manualLayout>
      </c:layout>
      <c:overlay val="0"/>
      <c:spPr>
        <a:noFill/>
      </c:spPr>
    </c:title>
    <c:autoTitleDeleted val="0"/>
    <c:plotArea>
      <c:layout>
        <c:manualLayout>
          <c:layoutTarget val="inner"/>
          <c:xMode val="edge"/>
          <c:yMode val="edge"/>
          <c:x val="1.7577992537888418E-2"/>
          <c:y val="0.20524037126032166"/>
          <c:w val="0.96777368034720457"/>
          <c:h val="0.594380756179699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8064A2"/>
            </a:solidFill>
          </c:spPr>
          <c:invertIfNegative val="0"/>
          <c:dPt>
            <c:idx val="4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0311-4134-8E20-320F9F4D4346}"/>
              </c:ext>
            </c:extLst>
          </c:dPt>
          <c:dLbls>
            <c:dLbl>
              <c:idx val="0"/>
              <c:layout>
                <c:manualLayout>
                  <c:x val="-8.7889962689442092E-3"/>
                  <c:y val="6.497004471678551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8593308459628053E-3"/>
                  <c:y val="-1.1911037267424871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3944981344721046E-3"/>
                  <c:y val="6.497004471678432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8593308459628322E-3"/>
                  <c:y val="1.299400894335674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3944981344721046E-3"/>
                  <c:y val="6.497004471678432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5.8593308459628053E-3"/>
                  <c:y val="1.949101341503517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4.3944981344721584E-3"/>
                  <c:y val="1.299400894335686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7.3241635574535606E-3"/>
                  <c:y val="6.497004471678432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5.8593308459628053E-3"/>
                  <c:y val="6.497004471678432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5.8593308459628053E-3"/>
                  <c:y val="6.497004471678432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4.3944981344722113E-3"/>
                  <c:y val="6.497004471678432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8.788996268944316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4.3944981344721046E-3"/>
                  <c:y val="-1.1911037267424871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4.3944981344721046E-3"/>
                  <c:y val="6.497004471678432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1.0253944321593187E-2"/>
                  <c:y val="2.598750631155841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5.8593308459629128E-3"/>
                  <c:y val="6.497004471678312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 b="1">
                    <a:solidFill>
                      <a:schemeClr val="accent4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Лист1!$B$2:$B$17</c:f>
              <c:numCache>
                <c:formatCode>0.00</c:formatCode>
                <c:ptCount val="16"/>
                <c:pt idx="0">
                  <c:v>8.957504484637985</c:v>
                </c:pt>
                <c:pt idx="1">
                  <c:v>8.2727654298269773</c:v>
                </c:pt>
                <c:pt idx="2">
                  <c:v>6.9973876527050614</c:v>
                </c:pt>
                <c:pt idx="3">
                  <c:v>7.6145301884373815</c:v>
                </c:pt>
                <c:pt idx="4">
                  <c:v>3.6545916804508978</c:v>
                </c:pt>
                <c:pt idx="5">
                  <c:v>9.6253554223945486</c:v>
                </c:pt>
                <c:pt idx="6">
                  <c:v>6.4914912505671847</c:v>
                </c:pt>
                <c:pt idx="7">
                  <c:v>6.8576107677938563</c:v>
                </c:pt>
                <c:pt idx="8">
                  <c:v>9.4642753054590294</c:v>
                </c:pt>
                <c:pt idx="9">
                  <c:v>11.304981362250084</c:v>
                </c:pt>
                <c:pt idx="10">
                  <c:v>10.053380281690144</c:v>
                </c:pt>
                <c:pt idx="11">
                  <c:v>11.358656938191659</c:v>
                </c:pt>
                <c:pt idx="12">
                  <c:v>3.5000523341008996</c:v>
                </c:pt>
                <c:pt idx="13">
                  <c:v>5.8989675300985045</c:v>
                </c:pt>
                <c:pt idx="14">
                  <c:v>23.476633342720358</c:v>
                </c:pt>
                <c:pt idx="15">
                  <c:v>12.307304078271821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311-4134-8E20-320F9F4D434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9"/>
              <c:layout>
                <c:manualLayout>
                  <c:x val="-1.0741982458633799E-16"/>
                  <c:y val="1.949101341503526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Лист1!$C$2:$C$17</c:f>
              <c:numCache>
                <c:formatCode>General</c:formatCode>
                <c:ptCount val="16"/>
                <c:pt idx="0">
                  <c:v>22.62</c:v>
                </c:pt>
                <c:pt idx="1">
                  <c:v>20.97</c:v>
                </c:pt>
                <c:pt idx="2">
                  <c:v>20.02</c:v>
                </c:pt>
                <c:pt idx="3">
                  <c:v>15.47</c:v>
                </c:pt>
                <c:pt idx="4">
                  <c:v>19.86</c:v>
                </c:pt>
                <c:pt idx="5">
                  <c:v>14.12</c:v>
                </c:pt>
                <c:pt idx="6">
                  <c:v>13.97</c:v>
                </c:pt>
                <c:pt idx="7">
                  <c:v>18.829999999999998</c:v>
                </c:pt>
                <c:pt idx="8">
                  <c:v>20.5</c:v>
                </c:pt>
                <c:pt idx="9">
                  <c:v>51.1</c:v>
                </c:pt>
                <c:pt idx="10">
                  <c:v>33.07</c:v>
                </c:pt>
                <c:pt idx="11">
                  <c:v>22.62</c:v>
                </c:pt>
                <c:pt idx="12">
                  <c:v>16.57</c:v>
                </c:pt>
                <c:pt idx="13">
                  <c:v>12.06</c:v>
                </c:pt>
                <c:pt idx="14">
                  <c:v>31.3</c:v>
                </c:pt>
                <c:pt idx="15">
                  <c:v>24.03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8B16-4452-B659-08BFF3D2460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7354496"/>
        <c:axId val="157037056"/>
      </c:barChart>
      <c:catAx>
        <c:axId val="157354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500" baseline="0"/>
            </a:pPr>
            <a:endParaRPr lang="ru-RU"/>
          </a:p>
        </c:txPr>
        <c:crossAx val="157037056"/>
        <c:crosses val="autoZero"/>
        <c:auto val="1"/>
        <c:lblAlgn val="ctr"/>
        <c:lblOffset val="100"/>
        <c:noMultiLvlLbl val="0"/>
      </c:catAx>
      <c:valAx>
        <c:axId val="157037056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157354496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3.4106265193314091E-2"/>
          <c:y val="9.8785157666271009E-2"/>
          <c:w val="4.9588410646999842E-2"/>
          <c:h val="0.22383818492697466"/>
        </c:manualLayout>
      </c:layout>
      <c:overlay val="1"/>
      <c:spPr>
        <a:pattFill prst="ltDnDiag">
          <a:fgClr>
            <a:sysClr val="window" lastClr="FFFFFF">
              <a:lumMod val="95000"/>
            </a:sysClr>
          </a:fgClr>
          <a:bgClr>
            <a:sysClr val="window" lastClr="FFFFFF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900"/>
      </a:pPr>
      <a:endParaRPr lang="ru-RU"/>
    </a:p>
  </c:txPr>
  <c:externalData r:id="rId2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800" b="1" i="0" baseline="0" dirty="0" smtClean="0">
                <a:effectLst/>
                <a:latin typeface="+mn-lt"/>
              </a:rPr>
              <a:t>Общая площадь учебно-лабораторных помещений профессиональных образовательных организаций в расчете на одного студента СПО, м</a:t>
            </a:r>
            <a:r>
              <a:rPr lang="ru-RU" sz="800" b="1" i="0" baseline="30000" dirty="0" smtClean="0">
                <a:effectLst/>
                <a:latin typeface="+mn-lt"/>
              </a:rPr>
              <a:t>2</a:t>
            </a:r>
            <a:endParaRPr lang="ru-RU" sz="800" dirty="0">
              <a:effectLst/>
              <a:latin typeface="+mn-lt"/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4F81BD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1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Лист1!$B$2:$B$17</c:f>
              <c:numCache>
                <c:formatCode>0</c:formatCode>
                <c:ptCount val="16"/>
                <c:pt idx="0">
                  <c:v>21.6709424069684</c:v>
                </c:pt>
                <c:pt idx="1">
                  <c:v>19.5130916227283</c:v>
                </c:pt>
                <c:pt idx="2">
                  <c:v>24.358825621671429</c:v>
                </c:pt>
                <c:pt idx="3">
                  <c:v>18.066763812130151</c:v>
                </c:pt>
                <c:pt idx="4">
                  <c:v>16.42097326985316</c:v>
                </c:pt>
                <c:pt idx="5">
                  <c:v>21.335233565194432</c:v>
                </c:pt>
                <c:pt idx="6">
                  <c:v>17.532461003135626</c:v>
                </c:pt>
                <c:pt idx="7">
                  <c:v>16.732043825240094</c:v>
                </c:pt>
                <c:pt idx="8">
                  <c:v>21.893097229053943</c:v>
                </c:pt>
                <c:pt idx="9">
                  <c:v>31.990392825917596</c:v>
                </c:pt>
                <c:pt idx="10">
                  <c:v>17.856331188633046</c:v>
                </c:pt>
                <c:pt idx="11">
                  <c:v>21.534366176353792</c:v>
                </c:pt>
                <c:pt idx="12">
                  <c:v>26.712395776652873</c:v>
                </c:pt>
                <c:pt idx="13">
                  <c:v>18.060023074657945</c:v>
                </c:pt>
                <c:pt idx="14">
                  <c:v>25.600031697395529</c:v>
                </c:pt>
                <c:pt idx="15">
                  <c:v>12.595126674197193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C16-4200-A397-B4D040E8746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Лист1!$C$2:$C$17</c:f>
              <c:numCache>
                <c:formatCode>0</c:formatCode>
                <c:ptCount val="16"/>
                <c:pt idx="0">
                  <c:v>13.34</c:v>
                </c:pt>
                <c:pt idx="1">
                  <c:v>12.78</c:v>
                </c:pt>
                <c:pt idx="2">
                  <c:v>17.170000000000002</c:v>
                </c:pt>
                <c:pt idx="3">
                  <c:v>13.56</c:v>
                </c:pt>
                <c:pt idx="4">
                  <c:v>12.79</c:v>
                </c:pt>
                <c:pt idx="5">
                  <c:v>12.35</c:v>
                </c:pt>
                <c:pt idx="6">
                  <c:v>11.11</c:v>
                </c:pt>
                <c:pt idx="7">
                  <c:v>11.11</c:v>
                </c:pt>
                <c:pt idx="8">
                  <c:v>15.13</c:v>
                </c:pt>
                <c:pt idx="9">
                  <c:v>15.66</c:v>
                </c:pt>
                <c:pt idx="10">
                  <c:v>11.18</c:v>
                </c:pt>
                <c:pt idx="11">
                  <c:v>13.52</c:v>
                </c:pt>
                <c:pt idx="12">
                  <c:v>15.47</c:v>
                </c:pt>
                <c:pt idx="13">
                  <c:v>12.47</c:v>
                </c:pt>
                <c:pt idx="14">
                  <c:v>15.7</c:v>
                </c:pt>
                <c:pt idx="15">
                  <c:v>12.51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31A-40A0-A7BB-30AC0491596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7524992"/>
        <c:axId val="154976256"/>
      </c:barChart>
      <c:catAx>
        <c:axId val="1575249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 baseline="0"/>
            </a:pPr>
            <a:endParaRPr lang="ru-RU"/>
          </a:p>
        </c:txPr>
        <c:crossAx val="154976256"/>
        <c:crosses val="autoZero"/>
        <c:auto val="1"/>
        <c:lblAlgn val="ctr"/>
        <c:lblOffset val="100"/>
        <c:noMultiLvlLbl val="0"/>
      </c:catAx>
      <c:valAx>
        <c:axId val="154976256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57524992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4.771174863387978E-2"/>
          <c:y val="6.1992328159588585E-2"/>
          <c:w val="4.8260701275045531E-2"/>
          <c:h val="0.27006385536166611"/>
        </c:manualLayout>
      </c:layout>
      <c:overlay val="1"/>
      <c:spPr>
        <a:pattFill prst="ltDnDiag">
          <a:fgClr>
            <a:sysClr val="window" lastClr="FFFFFF">
              <a:lumMod val="95000"/>
            </a:sysClr>
          </a:fgClr>
          <a:bgClr>
            <a:sysClr val="window" lastClr="FFFFFF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700"/>
          </a:pPr>
          <a:endParaRPr lang="ru-RU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900"/>
      </a:pPr>
      <a:endParaRPr lang="ru-RU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404257741347904E-2"/>
          <c:y val="0.11324874947826351"/>
          <c:w val="0.6149829234972678"/>
          <c:h val="0.6152158771164068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Оценочная численность населения в возрасте 15-19 лет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pPr>
              <a:solidFill>
                <a:schemeClr val="accent6"/>
              </a:solidFill>
              <a:ln>
                <a:solidFill>
                  <a:schemeClr val="accent6">
                    <a:lumMod val="75000"/>
                  </a:schemeClr>
                </a:solidFill>
              </a:ln>
            </c:spPr>
          </c:marker>
          <c:dLbls>
            <c:dLbl>
              <c:idx val="2"/>
              <c:layout>
                <c:manualLayout>
                  <c:x val="-4.1989981785063753E-2"/>
                  <c:y val="-0.1005890937660314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0" sourceLinked="0"/>
            <c:spPr>
              <a:noFill/>
            </c:spPr>
            <c:txPr>
              <a:bodyPr/>
              <a:lstStyle/>
              <a:p>
                <a:pPr>
                  <a:defRPr sz="1400" b="1">
                    <a:solidFill>
                      <a:schemeClr val="accent6"/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Лист1!$A$2:$A$4</c:f>
              <c:numCache>
                <c:formatCode>m/d/yyyy</c:formatCode>
                <c:ptCount val="3"/>
                <c:pt idx="0">
                  <c:v>42370</c:v>
                </c:pt>
                <c:pt idx="1">
                  <c:v>42736</c:v>
                </c:pt>
                <c:pt idx="2">
                  <c:v>43101</c:v>
                </c:pt>
              </c:numCache>
            </c:numRef>
          </c:cat>
          <c:val>
            <c:numRef>
              <c:f>Лист1!$B$2:$B$4</c:f>
              <c:numCache>
                <c:formatCode>#,##0</c:formatCode>
                <c:ptCount val="3"/>
                <c:pt idx="0">
                  <c:v>1362691</c:v>
                </c:pt>
                <c:pt idx="1">
                  <c:v>1344220</c:v>
                </c:pt>
                <c:pt idx="2">
                  <c:v>1360985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A30A-48D9-9FB3-86C1C5650E0B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1225728"/>
        <c:axId val="151524416"/>
      </c:lineChart>
      <c:dateAx>
        <c:axId val="121225728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51524416"/>
        <c:crosses val="autoZero"/>
        <c:auto val="1"/>
        <c:lblOffset val="100"/>
        <c:baseTimeUnit val="years"/>
      </c:dateAx>
      <c:valAx>
        <c:axId val="15152441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21225728"/>
        <c:crosses val="autoZero"/>
        <c:crossBetween val="between"/>
        <c:dispUnits>
          <c:builtInUnit val="thousands"/>
          <c:dispUnitsLbl>
            <c:layout>
              <c:manualLayout>
                <c:xMode val="edge"/>
                <c:yMode val="edge"/>
                <c:x val="4.5212887067395255E-3"/>
                <c:y val="7.7077169555802419E-2"/>
              </c:manualLayout>
            </c:layout>
            <c:tx>
              <c:rich>
                <a:bodyPr/>
                <a:lstStyle/>
                <a:p>
                  <a:pPr>
                    <a:defRPr sz="1100"/>
                  </a:pPr>
                  <a:r>
                    <a:rPr lang="ru-RU" sz="1100" dirty="0" smtClean="0"/>
                    <a:t>тыс. чел</a:t>
                  </a:r>
                  <a:endParaRPr lang="ru-RU" sz="1100" dirty="0"/>
                </a:p>
              </c:rich>
            </c:tx>
          </c:dispUnitsLbl>
        </c:dispUnits>
      </c:valAx>
      <c:spPr>
        <a:pattFill prst="ltDnDiag">
          <a:fgClr>
            <a:schemeClr val="bg1">
              <a:lumMod val="95000"/>
            </a:schemeClr>
          </a:fgClr>
          <a:bgClr>
            <a:schemeClr val="bg1"/>
          </a:bgClr>
        </a:pattFill>
      </c:spPr>
    </c:plotArea>
    <c:legend>
      <c:legendPos val="r"/>
      <c:layout>
        <c:manualLayout>
          <c:xMode val="edge"/>
          <c:yMode val="edge"/>
          <c:x val="0.71561623406193087"/>
          <c:y val="0.30191459190001624"/>
          <c:w val="0.27570890255009106"/>
          <c:h val="0.26239560332489337"/>
        </c:manualLayout>
      </c:layout>
      <c:overlay val="0"/>
      <c:txPr>
        <a:bodyPr/>
        <a:lstStyle/>
        <a:p>
          <a:pPr>
            <a:defRPr sz="1050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800" b="1" i="0" baseline="0" dirty="0" smtClean="0">
                <a:effectLst/>
                <a:latin typeface="+mn-lt"/>
              </a:rPr>
              <a:t>Количество персональных компьютеров в </a:t>
            </a:r>
            <a:r>
              <a:rPr lang="ru-RU" sz="800" b="1" i="0" u="none" strike="noStrike" baseline="0" dirty="0" smtClean="0">
                <a:effectLst/>
              </a:rPr>
              <a:t>профессиональных образовательных организациях</a:t>
            </a:r>
            <a:r>
              <a:rPr lang="ru-RU" sz="800" b="1" i="0" baseline="0" dirty="0" smtClean="0">
                <a:effectLst/>
                <a:latin typeface="+mn-lt"/>
              </a:rPr>
              <a:t>, имеющих доступ к Интернету, в расчете на 100 студентов, единиц</a:t>
            </a:r>
            <a:endParaRPr lang="ru-RU" sz="800" dirty="0">
              <a:effectLst/>
              <a:latin typeface="+mn-lt"/>
            </a:endParaRPr>
          </a:p>
        </c:rich>
      </c:tx>
      <c:layout>
        <c:manualLayout>
          <c:xMode val="edge"/>
          <c:yMode val="edge"/>
          <c:x val="0.11865152550091075"/>
          <c:y val="3.641671039539371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7610541894353366E-2"/>
          <c:y val="0.16632154767332449"/>
          <c:w val="0.96924055100182149"/>
          <c:h val="0.521191944738358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9BBB5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3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Лист1!$B$2:$B$17</c:f>
              <c:numCache>
                <c:formatCode>0</c:formatCode>
                <c:ptCount val="16"/>
                <c:pt idx="0">
                  <c:v>34.589839543157233</c:v>
                </c:pt>
                <c:pt idx="1">
                  <c:v>30.437954412646906</c:v>
                </c:pt>
                <c:pt idx="2">
                  <c:v>37.836199097182934</c:v>
                </c:pt>
                <c:pt idx="3">
                  <c:v>31.069962504220495</c:v>
                </c:pt>
                <c:pt idx="4">
                  <c:v>17.524249433653001</c:v>
                </c:pt>
                <c:pt idx="5">
                  <c:v>26.758367023668622</c:v>
                </c:pt>
                <c:pt idx="6">
                  <c:v>29.274660527720076</c:v>
                </c:pt>
                <c:pt idx="7">
                  <c:v>23.170622416154981</c:v>
                </c:pt>
                <c:pt idx="8">
                  <c:v>31.144449909821283</c:v>
                </c:pt>
                <c:pt idx="9">
                  <c:v>47.75690855834555</c:v>
                </c:pt>
                <c:pt idx="10">
                  <c:v>31.814837593844015</c:v>
                </c:pt>
                <c:pt idx="11">
                  <c:v>36.420633855597337</c:v>
                </c:pt>
                <c:pt idx="12">
                  <c:v>40.267998966697995</c:v>
                </c:pt>
                <c:pt idx="13">
                  <c:v>32.809782110220915</c:v>
                </c:pt>
                <c:pt idx="14">
                  <c:v>39.796080088752703</c:v>
                </c:pt>
                <c:pt idx="15">
                  <c:v>19.923618955408532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1FC-4A4D-A358-EE09D13B1C5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Лист1!$C$2:$C$17</c:f>
              <c:numCache>
                <c:formatCode>General</c:formatCode>
                <c:ptCount val="16"/>
                <c:pt idx="0">
                  <c:v>17</c:v>
                </c:pt>
                <c:pt idx="1">
                  <c:v>15</c:v>
                </c:pt>
                <c:pt idx="2" formatCode="0">
                  <c:v>19</c:v>
                </c:pt>
                <c:pt idx="3" formatCode="0">
                  <c:v>17</c:v>
                </c:pt>
                <c:pt idx="4" formatCode="0">
                  <c:v>13</c:v>
                </c:pt>
                <c:pt idx="5" formatCode="0">
                  <c:v>13</c:v>
                </c:pt>
                <c:pt idx="6" formatCode="0">
                  <c:v>17</c:v>
                </c:pt>
                <c:pt idx="7" formatCode="0">
                  <c:v>13</c:v>
                </c:pt>
                <c:pt idx="8" formatCode="0">
                  <c:v>13</c:v>
                </c:pt>
                <c:pt idx="9" formatCode="0">
                  <c:v>13</c:v>
                </c:pt>
                <c:pt idx="10" formatCode="0">
                  <c:v>18</c:v>
                </c:pt>
                <c:pt idx="11" formatCode="0">
                  <c:v>15</c:v>
                </c:pt>
                <c:pt idx="12" formatCode="0">
                  <c:v>11</c:v>
                </c:pt>
                <c:pt idx="13" formatCode="0">
                  <c:v>15</c:v>
                </c:pt>
                <c:pt idx="14" formatCode="0">
                  <c:v>13</c:v>
                </c:pt>
                <c:pt idx="15" formatCode="0">
                  <c:v>19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631-4912-8173-10F8A6BAD1A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7526528"/>
        <c:axId val="157039360"/>
      </c:barChart>
      <c:catAx>
        <c:axId val="1575265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 baseline="0"/>
            </a:pPr>
            <a:endParaRPr lang="ru-RU"/>
          </a:p>
        </c:txPr>
        <c:crossAx val="157039360"/>
        <c:crosses val="autoZero"/>
        <c:auto val="1"/>
        <c:lblAlgn val="ctr"/>
        <c:lblOffset val="100"/>
        <c:noMultiLvlLbl val="0"/>
      </c:catAx>
      <c:valAx>
        <c:axId val="157039360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57526528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4.6265938069216757E-2"/>
          <c:y val="2.6582969678275368E-2"/>
          <c:w val="5.1045081967213114E-2"/>
          <c:h val="0.18387366473768707"/>
        </c:manualLayout>
      </c:layout>
      <c:overlay val="1"/>
      <c:spPr>
        <a:pattFill prst="ltDnDiag">
          <a:fgClr>
            <a:sysClr val="window" lastClr="FFFFFF">
              <a:lumMod val="95000"/>
            </a:sysClr>
          </a:fgClr>
          <a:bgClr>
            <a:sysClr val="window" lastClr="FFFFFF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900"/>
      </a:pPr>
      <a:endParaRPr lang="ru-RU"/>
    </a:p>
  </c:txPr>
  <c:externalData r:id="rId2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800"/>
            </a:pPr>
            <a:r>
              <a:rPr lang="ru-RU" sz="800" dirty="0"/>
              <a:t>Доля студентов, обучающихся по программам СПО, проживающих в общежитиях, в общей численности студентов, обучающихся по программам СПО, нуждающихся в </a:t>
            </a:r>
            <a:r>
              <a:rPr lang="ru-RU" sz="800" dirty="0" smtClean="0"/>
              <a:t>общежитиях*, </a:t>
            </a:r>
            <a:r>
              <a:rPr lang="ru-RU" sz="800" dirty="0"/>
              <a:t>% </a:t>
            </a:r>
            <a:endParaRPr lang="ru-RU" sz="800" dirty="0">
              <a:solidFill>
                <a:srgbClr val="00B050"/>
              </a:solidFill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4F81BD"/>
            </a:solidFill>
          </c:spPr>
          <c:invertIfNegative val="0"/>
          <c:dLbls>
            <c:dLbl>
              <c:idx val="0"/>
              <c:layout>
                <c:manualLayout>
                  <c:x val="-1.0162696889391677E-2"/>
                  <c:y val="1.421648687101833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9036276826833493E-3"/>
                  <c:y val="2.13247303065276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"/>
                  <c:y val="2.13247303065276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5.8072553653666188E-3"/>
                  <c:y val="1.42164868710184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2.13247303065276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0646511847092205E-16"/>
                  <c:y val="-2.13247303065276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5.8072553653666726E-3"/>
                  <c:y val="3.554121717754601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9036276826833363E-3"/>
                  <c:y val="7.108243435509201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2.13247303065276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4.3554415240251105E-3"/>
                  <c:y val="2.1324730306527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5.8072553653666726E-3"/>
                  <c:y val="2.843297374203674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4.3554415240251105E-3"/>
                  <c:y val="2.1324730306527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1.4518138413416681E-3"/>
                  <c:y val="7.108243435509201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 b="1">
                    <a:solidFill>
                      <a:schemeClr val="accent1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Лист1!$B$2:$B$17</c:f>
              <c:numCache>
                <c:formatCode>0.00</c:formatCode>
                <c:ptCount val="16"/>
                <c:pt idx="0">
                  <c:v>88.220981230459898</c:v>
                </c:pt>
                <c:pt idx="1">
                  <c:v>91.201418161954919</c:v>
                </c:pt>
                <c:pt idx="2">
                  <c:v>98.006083136194661</c:v>
                </c:pt>
                <c:pt idx="3">
                  <c:v>95.671438309475121</c:v>
                </c:pt>
                <c:pt idx="4">
                  <c:v>93.034442947854529</c:v>
                </c:pt>
                <c:pt idx="5">
                  <c:v>89.472020233955107</c:v>
                </c:pt>
                <c:pt idx="6">
                  <c:v>96.895831260571086</c:v>
                </c:pt>
                <c:pt idx="7">
                  <c:v>95.380774032459428</c:v>
                </c:pt>
                <c:pt idx="8">
                  <c:v>92.6911544227886</c:v>
                </c:pt>
                <c:pt idx="9">
                  <c:v>63.760504201680668</c:v>
                </c:pt>
                <c:pt idx="10">
                  <c:v>95.406619602090402</c:v>
                </c:pt>
                <c:pt idx="11">
                  <c:v>92.027482499351834</c:v>
                </c:pt>
                <c:pt idx="12">
                  <c:v>70.829026255943774</c:v>
                </c:pt>
                <c:pt idx="13">
                  <c:v>77.420789327404123</c:v>
                </c:pt>
                <c:pt idx="14">
                  <c:v>86.833993835314843</c:v>
                </c:pt>
                <c:pt idx="15">
                  <c:v>99.157438613384684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9FE-4485-B64B-07FBEE6DA43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9036276826833363E-3"/>
                  <c:y val="2.1324730306527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2590692067083405E-3"/>
                  <c:y val="-7.108243435509201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8072553653666726E-3"/>
                  <c:y val="2.13247303065276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3232559235461025E-17"/>
                  <c:y val="-1.42164868710184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3554415240250038E-3"/>
                  <c:y val="2.13247303065276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8072553653666726E-3"/>
                  <c:y val="2.1324730306527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8.7108830480500075E-3"/>
                  <c:y val="1.42164868710184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4518138413416681E-3"/>
                  <c:y val="-2.13247303065276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0"/>
                  <c:y val="2.843297374203680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5.8072553653666726E-3"/>
                  <c:y val="2.843241403782928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-2.132473030652760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0"/>
                  <c:y val="-2.132473030652767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1.7421651780049518E-2"/>
                  <c:y val="2.843297374203680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Лист1!$C$2:$C$17</c:f>
              <c:numCache>
                <c:formatCode>General</c:formatCode>
                <c:ptCount val="16"/>
                <c:pt idx="0">
                  <c:v>91.82</c:v>
                </c:pt>
                <c:pt idx="1">
                  <c:v>92.57</c:v>
                </c:pt>
                <c:pt idx="2">
                  <c:v>93.23</c:v>
                </c:pt>
                <c:pt idx="3">
                  <c:v>98.62</c:v>
                </c:pt>
                <c:pt idx="4">
                  <c:v>90.23</c:v>
                </c:pt>
                <c:pt idx="5">
                  <c:v>75.040000000000006</c:v>
                </c:pt>
                <c:pt idx="6">
                  <c:v>81.36</c:v>
                </c:pt>
                <c:pt idx="7">
                  <c:v>97.29</c:v>
                </c:pt>
                <c:pt idx="8">
                  <c:v>90.79</c:v>
                </c:pt>
                <c:pt idx="9">
                  <c:v>80.23</c:v>
                </c:pt>
                <c:pt idx="10">
                  <c:v>95.27</c:v>
                </c:pt>
                <c:pt idx="11">
                  <c:v>96.83</c:v>
                </c:pt>
                <c:pt idx="12">
                  <c:v>92.17</c:v>
                </c:pt>
                <c:pt idx="13">
                  <c:v>92.27</c:v>
                </c:pt>
                <c:pt idx="14">
                  <c:v>87.24</c:v>
                </c:pt>
                <c:pt idx="15">
                  <c:v>97.74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E73C-4059-9644-2066CC4F141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7803008"/>
        <c:axId val="154981440"/>
      </c:barChart>
      <c:catAx>
        <c:axId val="1578030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54981440"/>
        <c:crosses val="autoZero"/>
        <c:auto val="1"/>
        <c:lblAlgn val="ctr"/>
        <c:lblOffset val="100"/>
        <c:noMultiLvlLbl val="0"/>
      </c:catAx>
      <c:valAx>
        <c:axId val="154981440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157803008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5.3717112129641711E-2"/>
          <c:y val="8.8770206721152004E-2"/>
          <c:w val="4.8461088759782882E-2"/>
          <c:h val="0.23666868533317512"/>
        </c:manualLayout>
      </c:layout>
      <c:overlay val="1"/>
      <c:spPr>
        <a:pattFill prst="ltDnDiag">
          <a:fgClr>
            <a:sysClr val="window" lastClr="FFFFFF">
              <a:lumMod val="95000"/>
            </a:sysClr>
          </a:fgClr>
          <a:bgClr>
            <a:sysClr val="window" lastClr="FFFFFF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7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500"/>
      </a:pPr>
      <a:endParaRPr lang="ru-RU"/>
    </a:p>
  </c:txPr>
  <c:externalData r:id="rId2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0">
              <a:defRPr sz="108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800" b="1" i="0" baseline="0" dirty="0" smtClean="0">
                <a:effectLst/>
                <a:latin typeface="+mn-lt"/>
              </a:rPr>
              <a:t>Число посадочных мест в предприятиях общественного питания в расчете на 100 студентов*, единиц</a:t>
            </a:r>
            <a:endParaRPr lang="ru-RU" sz="800" b="1" i="0" u="none" strike="noStrike" kern="1200" baseline="0" dirty="0">
              <a:solidFill>
                <a:srgbClr val="00B050"/>
              </a:solidFill>
              <a:effectLst/>
              <a:latin typeface="+mn-lt"/>
              <a:ea typeface="+mn-ea"/>
              <a:cs typeface="+mn-cs"/>
            </a:endParaRPr>
          </a:p>
        </c:rich>
      </c:tx>
      <c:layout>
        <c:manualLayout>
          <c:xMode val="edge"/>
          <c:yMode val="edge"/>
          <c:x val="0.19441283966968564"/>
          <c:y val="3.5870092646518033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7964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6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Лист1!$B$2:$B$17</c:f>
              <c:numCache>
                <c:formatCode>0</c:formatCode>
                <c:ptCount val="16"/>
                <c:pt idx="0">
                  <c:v>16.841270204096475</c:v>
                </c:pt>
                <c:pt idx="1">
                  <c:v>15.783087095622781</c:v>
                </c:pt>
                <c:pt idx="2">
                  <c:v>17.745902495431803</c:v>
                </c:pt>
                <c:pt idx="3">
                  <c:v>14.607225814586194</c:v>
                </c:pt>
                <c:pt idx="4">
                  <c:v>20.984711105915384</c:v>
                </c:pt>
                <c:pt idx="5">
                  <c:v>13.573194128713927</c:v>
                </c:pt>
                <c:pt idx="6">
                  <c:v>13.524635464959506</c:v>
                </c:pt>
                <c:pt idx="7">
                  <c:v>15.966334679904284</c:v>
                </c:pt>
                <c:pt idx="8">
                  <c:v>20.77277446949816</c:v>
                </c:pt>
                <c:pt idx="9">
                  <c:v>17.062678372061495</c:v>
                </c:pt>
                <c:pt idx="10">
                  <c:v>14.082267448990363</c:v>
                </c:pt>
                <c:pt idx="11">
                  <c:v>12.792437128447013</c:v>
                </c:pt>
                <c:pt idx="12">
                  <c:v>15.105329729691999</c:v>
                </c:pt>
                <c:pt idx="13">
                  <c:v>17.597019625723583</c:v>
                </c:pt>
                <c:pt idx="14">
                  <c:v>22.725684601782461</c:v>
                </c:pt>
                <c:pt idx="15">
                  <c:v>20.659497107535756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553-46C8-B343-0B247F60632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Лист1!$C$2:$C$17</c:f>
              <c:numCache>
                <c:formatCode>0</c:formatCode>
                <c:ptCount val="16"/>
                <c:pt idx="0">
                  <c:v>21.96</c:v>
                </c:pt>
                <c:pt idx="1">
                  <c:v>20.440000000000001</c:v>
                </c:pt>
                <c:pt idx="2">
                  <c:v>26.04</c:v>
                </c:pt>
                <c:pt idx="3">
                  <c:v>17.47</c:v>
                </c:pt>
                <c:pt idx="4">
                  <c:v>22.62</c:v>
                </c:pt>
                <c:pt idx="5">
                  <c:v>24.31</c:v>
                </c:pt>
                <c:pt idx="6">
                  <c:v>15.52</c:v>
                </c:pt>
                <c:pt idx="7">
                  <c:v>18.239999999999998</c:v>
                </c:pt>
                <c:pt idx="8">
                  <c:v>27.38</c:v>
                </c:pt>
                <c:pt idx="9">
                  <c:v>23.72</c:v>
                </c:pt>
                <c:pt idx="10">
                  <c:v>20.07</c:v>
                </c:pt>
                <c:pt idx="11">
                  <c:v>16.61</c:v>
                </c:pt>
                <c:pt idx="12">
                  <c:v>24.18</c:v>
                </c:pt>
                <c:pt idx="13">
                  <c:v>25.26</c:v>
                </c:pt>
                <c:pt idx="14">
                  <c:v>28.26</c:v>
                </c:pt>
                <c:pt idx="15">
                  <c:v>23.27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1C9-43B1-9595-3817D8FB7F4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57805568"/>
        <c:axId val="154980288"/>
      </c:barChart>
      <c:catAx>
        <c:axId val="1578055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 baseline="0"/>
            </a:pPr>
            <a:endParaRPr lang="ru-RU"/>
          </a:p>
        </c:txPr>
        <c:crossAx val="154980288"/>
        <c:crosses val="autoZero"/>
        <c:auto val="1"/>
        <c:lblAlgn val="ctr"/>
        <c:lblOffset val="100"/>
        <c:noMultiLvlLbl val="0"/>
      </c:catAx>
      <c:valAx>
        <c:axId val="154980288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157805568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4.8117073627733438E-2"/>
          <c:y val="0.5932625233226213"/>
          <c:w val="4.8670689779088554E-2"/>
          <c:h val="0.23885866449148918"/>
        </c:manualLayout>
      </c:layout>
      <c:overlay val="1"/>
      <c:spPr>
        <a:pattFill prst="ltDnDiag">
          <a:fgClr>
            <a:sysClr val="window" lastClr="FFFFFF">
              <a:lumMod val="95000"/>
            </a:sysClr>
          </a:fgClr>
          <a:bgClr>
            <a:sysClr val="window" lastClr="FFFFFF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900"/>
      </a:pPr>
      <a:endParaRPr lang="ru-RU"/>
    </a:p>
  </c:txPr>
  <c:externalData r:id="rId2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800" b="1" i="0" baseline="0" dirty="0" smtClean="0">
                <a:effectLst/>
                <a:latin typeface="+mn-lt"/>
              </a:rPr>
              <a:t>Доля штатных преподавателей и мастеров производственного обучения с опытом работы на предприятиях не менее 5 лет со сроком давности не более 3 лет в общей численности штатных преподавателей и мастеров производственного обучения*, %</a:t>
            </a:r>
            <a:endParaRPr lang="ru-RU" sz="800" dirty="0">
              <a:solidFill>
                <a:srgbClr val="00B050"/>
              </a:solidFill>
              <a:effectLst/>
              <a:latin typeface="+mn-lt"/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1.5903914400738343E-2"/>
          <c:y val="0.25820426390849488"/>
          <c:w val="0.9681921711985233"/>
          <c:h val="0.51629802163760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4F81BD"/>
            </a:solidFill>
          </c:spPr>
          <c:invertIfNegative val="0"/>
          <c:dLbls>
            <c:dLbl>
              <c:idx val="2"/>
              <c:layout>
                <c:manualLayout>
                  <c:x val="-5.7832416002684883E-3"/>
                  <c:y val="6.981182689305487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8916208001342706E-3"/>
                  <c:y val="2.094354806791646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4458104000671221E-3"/>
                  <c:y val="2.094354806791646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1.4458104000671221E-3"/>
                  <c:y val="6.981182689305487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4.33743120020136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2.8916208001342441E-3"/>
                  <c:y val="6.981182689305423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4.3374312002014718E-3"/>
                  <c:y val="6.981182689305487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 b="1">
                    <a:solidFill>
                      <a:schemeClr val="accent1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Лист1!$B$2:$B$17</c:f>
              <c:numCache>
                <c:formatCode>0.00</c:formatCode>
                <c:ptCount val="16"/>
                <c:pt idx="0">
                  <c:v>5.9872593054453009</c:v>
                </c:pt>
                <c:pt idx="1">
                  <c:v>5.6976593545976861</c:v>
                </c:pt>
                <c:pt idx="2">
                  <c:v>2.3520932975168707</c:v>
                </c:pt>
                <c:pt idx="3">
                  <c:v>3.1636096845194426</c:v>
                </c:pt>
                <c:pt idx="4">
                  <c:v>8.7339065353944871</c:v>
                </c:pt>
                <c:pt idx="5">
                  <c:v>8.27995681899964</c:v>
                </c:pt>
                <c:pt idx="6">
                  <c:v>7.5460930640913082</c:v>
                </c:pt>
                <c:pt idx="7">
                  <c:v>10.071263788095305</c:v>
                </c:pt>
                <c:pt idx="8">
                  <c:v>1.1161406337198487</c:v>
                </c:pt>
                <c:pt idx="9">
                  <c:v>1.1975429721777733</c:v>
                </c:pt>
                <c:pt idx="10">
                  <c:v>0.5824265375581229</c:v>
                </c:pt>
                <c:pt idx="11">
                  <c:v>6.4167693372263761</c:v>
                </c:pt>
                <c:pt idx="12">
                  <c:v>6.8258677565924604</c:v>
                </c:pt>
                <c:pt idx="13">
                  <c:v>6.7609828741623232</c:v>
                </c:pt>
                <c:pt idx="14">
                  <c:v>5.2910540627736555</c:v>
                </c:pt>
                <c:pt idx="15">
                  <c:v>3.2245694763996378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922-47F9-854F-85E6F4E280F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8916208001342441E-3"/>
                  <c:y val="1.396236537861091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2290520003356106E-3"/>
                  <c:y val="6.981182689305487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8916208001341912E-3"/>
                  <c:y val="6.981182689305423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4.3374312002013131E-3"/>
                  <c:y val="6.981182689305487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4.3374312002013131E-3"/>
                  <c:y val="6.981182689305487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7.229052000335610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4.337431200201366E-3"/>
                  <c:y val="1.396236537861091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4.3374312002012602E-3"/>
                  <c:y val="-6.3993435394340526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5.7832416002684883E-3"/>
                  <c:y val="1.396236537861110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Лист1!$C$2:$C$17</c:f>
              <c:numCache>
                <c:formatCode>General</c:formatCode>
                <c:ptCount val="16"/>
                <c:pt idx="0">
                  <c:v>5.52</c:v>
                </c:pt>
                <c:pt idx="1">
                  <c:v>4.13</c:v>
                </c:pt>
                <c:pt idx="2">
                  <c:v>8.27</c:v>
                </c:pt>
                <c:pt idx="3">
                  <c:v>4.96</c:v>
                </c:pt>
                <c:pt idx="4">
                  <c:v>5.49</c:v>
                </c:pt>
                <c:pt idx="5">
                  <c:v>2.6</c:v>
                </c:pt>
                <c:pt idx="6">
                  <c:v>3.04</c:v>
                </c:pt>
                <c:pt idx="7">
                  <c:v>2.3199999999999998</c:v>
                </c:pt>
                <c:pt idx="8">
                  <c:v>1.87</c:v>
                </c:pt>
                <c:pt idx="9">
                  <c:v>2.5299999999999998</c:v>
                </c:pt>
                <c:pt idx="10">
                  <c:v>4.8</c:v>
                </c:pt>
                <c:pt idx="11">
                  <c:v>4.2300000000000004</c:v>
                </c:pt>
                <c:pt idx="12">
                  <c:v>6.96</c:v>
                </c:pt>
                <c:pt idx="13">
                  <c:v>2.97</c:v>
                </c:pt>
                <c:pt idx="14">
                  <c:v>5.95</c:v>
                </c:pt>
                <c:pt idx="15">
                  <c:v>1.6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3283-4F82-9CA7-4B206107B6E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41530368"/>
        <c:axId val="156870912"/>
      </c:barChart>
      <c:catAx>
        <c:axId val="241530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 baseline="0"/>
            </a:pPr>
            <a:endParaRPr lang="ru-RU"/>
          </a:p>
        </c:txPr>
        <c:crossAx val="156870912"/>
        <c:crosses val="autoZero"/>
        <c:auto val="1"/>
        <c:lblAlgn val="ctr"/>
        <c:lblOffset val="100"/>
        <c:noMultiLvlLbl val="0"/>
      </c:catAx>
      <c:valAx>
        <c:axId val="156870912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241530368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4.3374312002013658E-2"/>
          <c:y val="9.5114491396104589E-2"/>
          <c:w val="4.8260695780886181E-2"/>
          <c:h val="0.2480850015254277"/>
        </c:manualLayout>
      </c:layout>
      <c:overlay val="1"/>
      <c:spPr>
        <a:pattFill prst="ltDnDiag">
          <a:fgClr>
            <a:sysClr val="window" lastClr="FFFFFF">
              <a:lumMod val="95000"/>
            </a:sysClr>
          </a:fgClr>
          <a:bgClr>
            <a:sysClr val="window" lastClr="FFFFFF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900"/>
      </a:pPr>
      <a:endParaRPr lang="ru-RU"/>
    </a:p>
  </c:txPr>
  <c:externalData r:id="rId2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800" b="1" i="0" baseline="0" dirty="0" smtClean="0">
                <a:effectLst/>
                <a:latin typeface="+mn-lt"/>
              </a:rPr>
              <a:t>Удельный вес преподавателей, мастеров производственного обучения из числа действующих работников профильных предприятий, организаций, трудоустроенных по совместительству в организации, осуществляющей образовательную деятельность, на не менее чем 0,25 став</a:t>
            </a:r>
            <a:endParaRPr lang="ru-RU" sz="800" dirty="0">
              <a:solidFill>
                <a:srgbClr val="00B050"/>
              </a:solidFill>
              <a:effectLst/>
              <a:latin typeface="+mn-lt"/>
            </a:endParaRPr>
          </a:p>
        </c:rich>
      </c:tx>
      <c:layout>
        <c:manualLayout>
          <c:xMode val="edge"/>
          <c:yMode val="edge"/>
          <c:x val="0.10070680548189299"/>
          <c:y val="3.973590594805754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1.5969952254758349E-2"/>
          <c:y val="0.30109890653971932"/>
          <c:w val="0.96806009549048333"/>
          <c:h val="0.514496703775495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79646"/>
            </a:solidFill>
          </c:spPr>
          <c:invertIfNegative val="0"/>
          <c:dLbls>
            <c:dLbl>
              <c:idx val="0"/>
              <c:layout>
                <c:manualLayout>
                  <c:x val="-7.259069206708340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807255365366672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3554415240250038E-3"/>
                  <c:y val="-1.1527781795823196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8072553653666726E-3"/>
                  <c:y val="1.25759072353551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3554415240250038E-3"/>
                  <c:y val="1.25759072353550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9036276826833363E-3"/>
                  <c:y val="6.287953617677451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4.3554415240250575E-3"/>
                  <c:y val="1.25759072353551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7.2590692067083405E-3"/>
                  <c:y val="6.28795361767756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2.9036276826834425E-3"/>
                  <c:y val="1.25759072353550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5.8072553653666726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4.3554415240250038E-3"/>
                  <c:y val="-1.1527781795823196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4.3554415240250038E-3"/>
                  <c:y val="-1.1527781795823196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 b="1">
                    <a:solidFill>
                      <a:schemeClr val="accent6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Лист1!$B$2:$B$17</c:f>
              <c:numCache>
                <c:formatCode>0.00</c:formatCode>
                <c:ptCount val="16"/>
                <c:pt idx="0">
                  <c:v>0.93479622955015051</c:v>
                </c:pt>
                <c:pt idx="1">
                  <c:v>0.90842744103864193</c:v>
                </c:pt>
                <c:pt idx="2">
                  <c:v>0.55979348551208052</c:v>
                </c:pt>
                <c:pt idx="3">
                  <c:v>0.66036858399436626</c:v>
                </c:pt>
                <c:pt idx="4">
                  <c:v>0.91741188847974753</c:v>
                </c:pt>
                <c:pt idx="5">
                  <c:v>0.57454185240217925</c:v>
                </c:pt>
                <c:pt idx="6">
                  <c:v>1.9375198092797001</c:v>
                </c:pt>
                <c:pt idx="7">
                  <c:v>0.33591572208689846</c:v>
                </c:pt>
                <c:pt idx="8">
                  <c:v>0.95049504950495045</c:v>
                </c:pt>
                <c:pt idx="9">
                  <c:v>0.27291778351771523</c:v>
                </c:pt>
                <c:pt idx="10">
                  <c:v>0.14071246029528922</c:v>
                </c:pt>
                <c:pt idx="11">
                  <c:v>1.4740502531119692</c:v>
                </c:pt>
                <c:pt idx="12">
                  <c:v>0.26537103162988546</c:v>
                </c:pt>
                <c:pt idx="13">
                  <c:v>1.2734230667722355</c:v>
                </c:pt>
                <c:pt idx="14">
                  <c:v>0.54168923705154381</c:v>
                </c:pt>
                <c:pt idx="15">
                  <c:v>4.2039886395555692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8AF-4D49-A4EB-54B96E04604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6"/>
              <c:layout>
                <c:manualLayout>
                  <c:x val="2.9036276826832829E-3"/>
                  <c:y val="6.28795361767756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7.2590692067083405E-3"/>
                  <c:y val="1.8863860853032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1.0646511847092205E-16"/>
                  <c:y val="1.8863860853032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1.4518138413416681E-3"/>
                  <c:y val="6.287953617677566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Лист1!$C$2:$C$17</c:f>
              <c:numCache>
                <c:formatCode>General</c:formatCode>
                <c:ptCount val="16"/>
                <c:pt idx="0">
                  <c:v>0.94</c:v>
                </c:pt>
                <c:pt idx="1">
                  <c:v>0.93</c:v>
                </c:pt>
                <c:pt idx="2">
                  <c:v>1.75</c:v>
                </c:pt>
                <c:pt idx="3">
                  <c:v>1.91</c:v>
                </c:pt>
                <c:pt idx="4">
                  <c:v>1.39</c:v>
                </c:pt>
                <c:pt idx="5">
                  <c:v>1.58</c:v>
                </c:pt>
                <c:pt idx="6">
                  <c:v>0.83</c:v>
                </c:pt>
                <c:pt idx="7">
                  <c:v>0.35</c:v>
                </c:pt>
                <c:pt idx="8">
                  <c:v>0.04</c:v>
                </c:pt>
                <c:pt idx="9">
                  <c:v>0.47</c:v>
                </c:pt>
                <c:pt idx="10">
                  <c:v>0.64</c:v>
                </c:pt>
                <c:pt idx="11">
                  <c:v>1.43</c:v>
                </c:pt>
                <c:pt idx="12">
                  <c:v>7.0000000000000007E-2</c:v>
                </c:pt>
                <c:pt idx="13">
                  <c:v>1.99</c:v>
                </c:pt>
                <c:pt idx="14">
                  <c:v>0</c:v>
                </c:pt>
                <c:pt idx="15">
                  <c:v>0.12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77B1-450E-AC7A-2C08FF776A5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41529856"/>
        <c:axId val="156873216"/>
      </c:barChart>
      <c:catAx>
        <c:axId val="2415298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500" baseline="0"/>
            </a:pPr>
            <a:endParaRPr lang="ru-RU"/>
          </a:p>
        </c:txPr>
        <c:crossAx val="156873216"/>
        <c:crosses val="autoZero"/>
        <c:auto val="1"/>
        <c:lblAlgn val="ctr"/>
        <c:lblOffset val="100"/>
        <c:noMultiLvlLbl val="0"/>
      </c:catAx>
      <c:valAx>
        <c:axId val="156873216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241529856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4.2102601398908375E-2"/>
          <c:y val="0.24404884799243468"/>
          <c:w val="4.8461088759782882E-2"/>
          <c:h val="0.20935716814334554"/>
        </c:manualLayout>
      </c:layout>
      <c:overlay val="1"/>
      <c:spPr>
        <a:pattFill prst="ltDnDiag">
          <a:fgClr>
            <a:sysClr val="window" lastClr="FFFFFF">
              <a:lumMod val="95000"/>
            </a:sysClr>
          </a:fgClr>
          <a:bgClr>
            <a:sysClr val="window" lastClr="FFFFFF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900"/>
      </a:pPr>
      <a:endParaRPr lang="ru-RU"/>
    </a:p>
  </c:txPr>
  <c:externalData r:id="rId2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800" b="1" i="0" baseline="0" dirty="0" smtClean="0">
                <a:effectLst/>
                <a:latin typeface="+mn-lt"/>
              </a:rPr>
              <a:t>Удельный вес преподавателей и мастеров производственного обучения, имеющих сертификат эксперта </a:t>
            </a:r>
            <a:r>
              <a:rPr lang="en-US" sz="800" b="1" i="0" baseline="0" dirty="0" err="1" smtClean="0">
                <a:effectLst/>
                <a:latin typeface="+mn-lt"/>
              </a:rPr>
              <a:t>WorldSkills</a:t>
            </a:r>
            <a:r>
              <a:rPr lang="ru-RU" sz="800" b="1" i="0" baseline="0" dirty="0" smtClean="0">
                <a:effectLst/>
                <a:latin typeface="+mn-lt"/>
              </a:rPr>
              <a:t>, в общей численности преподавателей и мастеров производственного обучения*, %</a:t>
            </a:r>
            <a:endParaRPr lang="ru-RU" sz="800" dirty="0">
              <a:solidFill>
                <a:srgbClr val="00B050"/>
              </a:solidFill>
              <a:effectLst/>
              <a:latin typeface="+mn-lt"/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5.9645273258201494E-2"/>
          <c:y val="0.10722647137077335"/>
          <c:w val="0.92594711901138593"/>
          <c:h val="0.576607860799603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79646"/>
            </a:solidFill>
          </c:spPr>
          <c:invertIfNegative val="0"/>
          <c:dLbls>
            <c:dLbl>
              <c:idx val="15"/>
              <c:layout>
                <c:manualLayout>
                  <c:x val="-7.604760364420116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 b="1">
                    <a:solidFill>
                      <a:schemeClr val="accent6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Лист1!$B$2:$B$17</c:f>
              <c:numCache>
                <c:formatCode>0.00</c:formatCode>
                <c:ptCount val="16"/>
                <c:pt idx="0">
                  <c:v>1.6531402172555874</c:v>
                </c:pt>
                <c:pt idx="1">
                  <c:v>1.6313826504601681</c:v>
                </c:pt>
                <c:pt idx="2">
                  <c:v>4.173716864072194</c:v>
                </c:pt>
                <c:pt idx="3">
                  <c:v>1.1184544992374175</c:v>
                </c:pt>
                <c:pt idx="4">
                  <c:v>0.69656073138876795</c:v>
                </c:pt>
                <c:pt idx="5">
                  <c:v>1.0430247718383312</c:v>
                </c:pt>
                <c:pt idx="6">
                  <c:v>1.2014529198100028</c:v>
                </c:pt>
                <c:pt idx="7">
                  <c:v>1.0036978341257263</c:v>
                </c:pt>
                <c:pt idx="8">
                  <c:v>1.4010507880910683</c:v>
                </c:pt>
                <c:pt idx="9">
                  <c:v>6.8416119962511717</c:v>
                </c:pt>
                <c:pt idx="10">
                  <c:v>2.5814961371773131</c:v>
                </c:pt>
                <c:pt idx="11">
                  <c:v>1.386748844375963</c:v>
                </c:pt>
                <c:pt idx="12">
                  <c:v>0.79176563737133798</c:v>
                </c:pt>
                <c:pt idx="13">
                  <c:v>0.88124213176668065</c:v>
                </c:pt>
                <c:pt idx="14">
                  <c:v>2.4577572964669741</c:v>
                </c:pt>
                <c:pt idx="15">
                  <c:v>0.93271152564956683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6A6-415F-8F25-4E7EA7B727D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041904145768046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083808291536093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083808291536093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0838082915360935E-3"/>
                  <c:y val="6.580329633063721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6.0838082915360935E-3"/>
                  <c:y val="3.290164816531860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4.562856218652070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4.5628562186520146E-3"/>
                  <c:y val="9.870494449595581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7.6047603644201168E-3"/>
                  <c:y val="3.290164816531860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6.0838082915360935E-3"/>
                  <c:y val="3.290164816531860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6.0838082915360935E-3"/>
                  <c:y val="6.580329633063721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6.0838082915360935E-3"/>
                  <c:y val="3.290164816531860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9.870494449595460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4.5628562186521811E-3"/>
                  <c:y val="3.290164816531860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6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Лист1!$A$2:$A$17</c:f>
              <c:strCache>
                <c:ptCount val="16"/>
                <c:pt idx="0">
                  <c:v>Российская Федерация</c:v>
                </c:pt>
                <c:pt idx="1">
                  <c:v>Приволжский ФО</c:v>
                </c:pt>
                <c:pt idx="2">
                  <c:v>Кировская область</c:v>
                </c:pt>
                <c:pt idx="3">
                  <c:v>Нижегородская область</c:v>
                </c:pt>
                <c:pt idx="4">
                  <c:v>Оренбургская область</c:v>
                </c:pt>
                <c:pt idx="5">
                  <c:v>Пензенская область</c:v>
                </c:pt>
                <c:pt idx="6">
                  <c:v>Пермский край</c:v>
                </c:pt>
                <c:pt idx="7">
                  <c:v>Республика Башкортостан</c:v>
                </c:pt>
                <c:pt idx="8">
                  <c:v>Республика Марий Эл</c:v>
                </c:pt>
                <c:pt idx="9">
                  <c:v>Республика Мордовия</c:v>
                </c:pt>
                <c:pt idx="10">
                  <c:v>Республика Татарстан</c:v>
                </c:pt>
                <c:pt idx="11">
                  <c:v>Самарская область</c:v>
                </c:pt>
                <c:pt idx="12">
                  <c:v>Саратовская область</c:v>
                </c:pt>
                <c:pt idx="13">
                  <c:v>Удмуртская Республика</c:v>
                </c:pt>
                <c:pt idx="14">
                  <c:v>Ульяновская область</c:v>
                </c:pt>
                <c:pt idx="15">
                  <c:v>Чувашская Республика</c:v>
                </c:pt>
              </c:strCache>
            </c:strRef>
          </c:cat>
          <c:val>
            <c:numRef>
              <c:f>Лист1!$C$2:$C$17</c:f>
              <c:numCache>
                <c:formatCode>General</c:formatCode>
                <c:ptCount val="16"/>
                <c:pt idx="0">
                  <c:v>0.81</c:v>
                </c:pt>
                <c:pt idx="1">
                  <c:v>0.91</c:v>
                </c:pt>
                <c:pt idx="2">
                  <c:v>1.27</c:v>
                </c:pt>
                <c:pt idx="3">
                  <c:v>0.89</c:v>
                </c:pt>
                <c:pt idx="4">
                  <c:v>0.79</c:v>
                </c:pt>
                <c:pt idx="5">
                  <c:v>0.45</c:v>
                </c:pt>
                <c:pt idx="6">
                  <c:v>0.97</c:v>
                </c:pt>
                <c:pt idx="7">
                  <c:v>0.56000000000000005</c:v>
                </c:pt>
                <c:pt idx="8">
                  <c:v>0.23</c:v>
                </c:pt>
                <c:pt idx="9">
                  <c:v>0.46</c:v>
                </c:pt>
                <c:pt idx="10">
                  <c:v>0.67</c:v>
                </c:pt>
                <c:pt idx="11">
                  <c:v>0.86</c:v>
                </c:pt>
                <c:pt idx="12">
                  <c:v>1.05</c:v>
                </c:pt>
                <c:pt idx="13">
                  <c:v>0.6</c:v>
                </c:pt>
                <c:pt idx="14">
                  <c:v>0.91</c:v>
                </c:pt>
                <c:pt idx="15">
                  <c:v>3.44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D276-44EF-B3FE-638DE767039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47207936"/>
        <c:axId val="82034688"/>
      </c:barChart>
      <c:catAx>
        <c:axId val="247207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700" baseline="0"/>
            </a:pPr>
            <a:endParaRPr lang="ru-RU"/>
          </a:p>
        </c:txPr>
        <c:crossAx val="82034688"/>
        <c:crosses val="autoZero"/>
        <c:auto val="1"/>
        <c:lblAlgn val="ctr"/>
        <c:lblOffset val="100"/>
        <c:noMultiLvlLbl val="0"/>
      </c:catAx>
      <c:valAx>
        <c:axId val="82034688"/>
        <c:scaling>
          <c:orientation val="minMax"/>
        </c:scaling>
        <c:delete val="1"/>
        <c:axPos val="l"/>
        <c:numFmt formatCode="0.00" sourceLinked="1"/>
        <c:majorTickMark val="out"/>
        <c:minorTickMark val="none"/>
        <c:tickLblPos val="nextTo"/>
        <c:crossAx val="247207936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0.10038283681034554"/>
          <c:y val="0.21593118529612387"/>
          <c:w val="5.6589955991790696E-2"/>
          <c:h val="0.12397418749120787"/>
        </c:manualLayout>
      </c:layout>
      <c:overlay val="1"/>
      <c:spPr>
        <a:pattFill prst="ltDnDiag">
          <a:fgClr>
            <a:sysClr val="window" lastClr="FFFFFF">
              <a:lumMod val="95000"/>
            </a:sysClr>
          </a:fgClr>
          <a:bgClr>
            <a:sysClr val="window" lastClr="FFFFFF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900"/>
      </a:pPr>
      <a:endParaRPr lang="ru-RU"/>
    </a:p>
  </c:txPr>
  <c:externalData r:id="rId2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>
              <a:defRPr/>
            </a:pPr>
            <a:r>
              <a:rPr lang="ru-RU" sz="800" b="1" i="0" baseline="0" dirty="0" smtClean="0">
                <a:effectLst/>
                <a:latin typeface="+mj-lt"/>
              </a:rPr>
              <a:t>Численность студентов, участвовавших в региональных чемпионатах </a:t>
            </a:r>
            <a:r>
              <a:rPr lang="ru-RU" sz="800" b="1" i="0" baseline="0" dirty="0" err="1" smtClean="0">
                <a:effectLst/>
                <a:latin typeface="+mj-lt"/>
              </a:rPr>
              <a:t>проф.мастерства</a:t>
            </a:r>
            <a:r>
              <a:rPr lang="ru-RU" sz="800" b="1" i="0" baseline="0" dirty="0" smtClean="0">
                <a:effectLst/>
                <a:latin typeface="+mj-lt"/>
              </a:rPr>
              <a:t> Ворлдскиллс Россия, обучающихся по программам СПО*,  человек </a:t>
            </a:r>
            <a:endParaRPr lang="ru-RU" sz="800" dirty="0">
              <a:solidFill>
                <a:srgbClr val="00B050"/>
              </a:solidFill>
              <a:effectLst/>
              <a:latin typeface="+mj-lt"/>
            </a:endParaRP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4.9066735195328441E-3"/>
          <c:y val="0.2416023356102884"/>
          <c:w val="0.97912337422570905"/>
          <c:h val="0.5341058479986462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7964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6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37</c:v>
                </c:pt>
                <c:pt idx="1">
                  <c:v>152</c:v>
                </c:pt>
                <c:pt idx="2">
                  <c:v>53</c:v>
                </c:pt>
                <c:pt idx="3">
                  <c:v>65</c:v>
                </c:pt>
                <c:pt idx="4">
                  <c:v>90</c:v>
                </c:pt>
                <c:pt idx="5">
                  <c:v>133</c:v>
                </c:pt>
                <c:pt idx="6">
                  <c:v>42</c:v>
                </c:pt>
                <c:pt idx="7">
                  <c:v>103</c:v>
                </c:pt>
                <c:pt idx="8">
                  <c:v>450</c:v>
                </c:pt>
                <c:pt idx="9">
                  <c:v>207</c:v>
                </c:pt>
                <c:pt idx="10">
                  <c:v>46</c:v>
                </c:pt>
                <c:pt idx="11">
                  <c:v>69</c:v>
                </c:pt>
                <c:pt idx="12">
                  <c:v>134</c:v>
                </c:pt>
                <c:pt idx="13">
                  <c:v>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88A-4E37-89FE-07A4AF1F360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0">
                  <c:v>33</c:v>
                </c:pt>
                <c:pt idx="1">
                  <c:v>140</c:v>
                </c:pt>
                <c:pt idx="2">
                  <c:v>154</c:v>
                </c:pt>
                <c:pt idx="3">
                  <c:v>79</c:v>
                </c:pt>
                <c:pt idx="4">
                  <c:v>192</c:v>
                </c:pt>
                <c:pt idx="5">
                  <c:v>111</c:v>
                </c:pt>
                <c:pt idx="6">
                  <c:v>48</c:v>
                </c:pt>
                <c:pt idx="7">
                  <c:v>155</c:v>
                </c:pt>
                <c:pt idx="8">
                  <c:v>341</c:v>
                </c:pt>
                <c:pt idx="9">
                  <c:v>248</c:v>
                </c:pt>
                <c:pt idx="10">
                  <c:v>76</c:v>
                </c:pt>
                <c:pt idx="11">
                  <c:v>83</c:v>
                </c:pt>
                <c:pt idx="12">
                  <c:v>92</c:v>
                </c:pt>
                <c:pt idx="13">
                  <c:v>107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C83-482A-8FF5-83D0B3A074C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47398400"/>
        <c:axId val="82038144"/>
      </c:barChart>
      <c:catAx>
        <c:axId val="2473984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600" baseline="0"/>
            </a:pPr>
            <a:endParaRPr lang="ru-RU"/>
          </a:p>
        </c:txPr>
        <c:crossAx val="82038144"/>
        <c:crosses val="autoZero"/>
        <c:auto val="1"/>
        <c:lblAlgn val="ctr"/>
        <c:lblOffset val="100"/>
        <c:noMultiLvlLbl val="0"/>
      </c:catAx>
      <c:valAx>
        <c:axId val="8203814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4739840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900"/>
      </a:pPr>
      <a:endParaRPr lang="ru-RU"/>
    </a:p>
  </c:txPr>
  <c:externalData r:id="rId2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800" b="1" i="0" baseline="0" dirty="0" smtClean="0">
                <a:effectLst/>
              </a:rPr>
              <a:t>Численность студентов, участвовавших в национальных чемпионатах </a:t>
            </a:r>
            <a:r>
              <a:rPr lang="ru-RU" sz="800" b="1" i="0" baseline="0" dirty="0" err="1" smtClean="0">
                <a:effectLst/>
              </a:rPr>
              <a:t>проф.мастерства</a:t>
            </a:r>
            <a:r>
              <a:rPr lang="ru-RU" sz="800" b="1" i="0" baseline="0" dirty="0" smtClean="0">
                <a:effectLst/>
              </a:rPr>
              <a:t> Ворлдскиллс Россия, обучающихся по программам СПО*, человек  </a:t>
            </a:r>
            <a:endParaRPr lang="ru-RU" sz="800" dirty="0">
              <a:solidFill>
                <a:srgbClr val="00B050"/>
              </a:solidFill>
              <a:effectLst/>
            </a:endParaRPr>
          </a:p>
        </c:rich>
      </c:tx>
      <c:layout>
        <c:manualLayout>
          <c:xMode val="edge"/>
          <c:yMode val="edge"/>
          <c:x val="0.12560007352808369"/>
          <c:y val="9.0028551303627788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6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1</c:v>
                </c:pt>
                <c:pt idx="1">
                  <c:v>10</c:v>
                </c:pt>
                <c:pt idx="2">
                  <c:v>11</c:v>
                </c:pt>
                <c:pt idx="3">
                  <c:v>7</c:v>
                </c:pt>
                <c:pt idx="4">
                  <c:v>12</c:v>
                </c:pt>
                <c:pt idx="5">
                  <c:v>7</c:v>
                </c:pt>
                <c:pt idx="6">
                  <c:v>3</c:v>
                </c:pt>
                <c:pt idx="7">
                  <c:v>14</c:v>
                </c:pt>
                <c:pt idx="8">
                  <c:v>86</c:v>
                </c:pt>
                <c:pt idx="9">
                  <c:v>17</c:v>
                </c:pt>
                <c:pt idx="10">
                  <c:v>4</c:v>
                </c:pt>
                <c:pt idx="11">
                  <c:v>8</c:v>
                </c:pt>
                <c:pt idx="12">
                  <c:v>9</c:v>
                </c:pt>
                <c:pt idx="13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DBE-43C2-92F7-572B558FCC8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0">
                  <c:v>3</c:v>
                </c:pt>
                <c:pt idx="1">
                  <c:v>4</c:v>
                </c:pt>
                <c:pt idx="2">
                  <c:v>7</c:v>
                </c:pt>
                <c:pt idx="3">
                  <c:v>5</c:v>
                </c:pt>
                <c:pt idx="4">
                  <c:v>27</c:v>
                </c:pt>
                <c:pt idx="5">
                  <c:v>12</c:v>
                </c:pt>
                <c:pt idx="6">
                  <c:v>3</c:v>
                </c:pt>
                <c:pt idx="7">
                  <c:v>7</c:v>
                </c:pt>
                <c:pt idx="8">
                  <c:v>42</c:v>
                </c:pt>
                <c:pt idx="9">
                  <c:v>13</c:v>
                </c:pt>
                <c:pt idx="10">
                  <c:v>6</c:v>
                </c:pt>
                <c:pt idx="11">
                  <c:v>8</c:v>
                </c:pt>
                <c:pt idx="12">
                  <c:v>5</c:v>
                </c:pt>
                <c:pt idx="13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763-4A55-98E1-462D679D1F7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47398912"/>
        <c:axId val="82039872"/>
      </c:barChart>
      <c:catAx>
        <c:axId val="247398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600" baseline="0"/>
            </a:pPr>
            <a:endParaRPr lang="ru-RU"/>
          </a:p>
        </c:txPr>
        <c:crossAx val="82039872"/>
        <c:crosses val="autoZero"/>
        <c:auto val="1"/>
        <c:lblAlgn val="ctr"/>
        <c:lblOffset val="100"/>
        <c:noMultiLvlLbl val="0"/>
      </c:catAx>
      <c:valAx>
        <c:axId val="8203987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47398912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5.262596542762548E-2"/>
          <c:y val="3.9802452938741052E-2"/>
          <c:w val="5.1794659108394245E-2"/>
          <c:h val="0.23586945365457473"/>
        </c:manualLayout>
      </c:layout>
      <c:overlay val="1"/>
      <c:spPr>
        <a:pattFill prst="ltDnDiag">
          <a:fgClr>
            <a:sysClr val="window" lastClr="FFFFFF">
              <a:lumMod val="95000"/>
            </a:sysClr>
          </a:fgClr>
          <a:bgClr>
            <a:sysClr val="window" lastClr="FFFFFF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900"/>
      </a:pPr>
      <a:endParaRPr lang="ru-RU"/>
    </a:p>
  </c:txPr>
  <c:externalData r:id="rId2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800" b="1" i="0" baseline="0" dirty="0" smtClean="0">
                <a:effectLst/>
                <a:latin typeface="+mn-lt"/>
              </a:rPr>
              <a:t>Численность студентов, участвовавших в региональных  этапах олимпиад, конкурсов </a:t>
            </a:r>
            <a:r>
              <a:rPr lang="ru-RU" sz="800" b="1" i="0" baseline="0" dirty="0" err="1" smtClean="0">
                <a:effectLst/>
                <a:latin typeface="+mn-lt"/>
              </a:rPr>
              <a:t>проф.мастерства</a:t>
            </a:r>
            <a:r>
              <a:rPr lang="ru-RU" sz="800" b="1" i="0" baseline="0" dirty="0" smtClean="0">
                <a:effectLst/>
                <a:latin typeface="+mn-lt"/>
              </a:rPr>
              <a:t>, обучающихся по программам СПО*, человек  </a:t>
            </a:r>
            <a:endParaRPr lang="ru-RU" sz="800" dirty="0">
              <a:solidFill>
                <a:srgbClr val="00B050"/>
              </a:solidFill>
              <a:effectLst/>
              <a:latin typeface="+mn-lt"/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4BACC6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5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49</c:v>
                </c:pt>
                <c:pt idx="1">
                  <c:v>359</c:v>
                </c:pt>
                <c:pt idx="2">
                  <c:v>269</c:v>
                </c:pt>
                <c:pt idx="3">
                  <c:v>75</c:v>
                </c:pt>
                <c:pt idx="4">
                  <c:v>543</c:v>
                </c:pt>
                <c:pt idx="5">
                  <c:v>730</c:v>
                </c:pt>
                <c:pt idx="6">
                  <c:v>24</c:v>
                </c:pt>
                <c:pt idx="7">
                  <c:v>28</c:v>
                </c:pt>
                <c:pt idx="8">
                  <c:v>211</c:v>
                </c:pt>
                <c:pt idx="9">
                  <c:v>235</c:v>
                </c:pt>
                <c:pt idx="10">
                  <c:v>152</c:v>
                </c:pt>
                <c:pt idx="11">
                  <c:v>99</c:v>
                </c:pt>
                <c:pt idx="12">
                  <c:v>187</c:v>
                </c:pt>
                <c:pt idx="13">
                  <c:v>101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EC6-45B8-A3E9-F06E823BE27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0">
                  <c:v>92</c:v>
                </c:pt>
                <c:pt idx="1">
                  <c:v>61</c:v>
                </c:pt>
                <c:pt idx="2">
                  <c:v>107</c:v>
                </c:pt>
                <c:pt idx="3">
                  <c:v>1</c:v>
                </c:pt>
                <c:pt idx="4">
                  <c:v>175</c:v>
                </c:pt>
                <c:pt idx="5">
                  <c:v>13</c:v>
                </c:pt>
                <c:pt idx="6">
                  <c:v>0</c:v>
                </c:pt>
                <c:pt idx="7">
                  <c:v>28</c:v>
                </c:pt>
                <c:pt idx="8">
                  <c:v>4</c:v>
                </c:pt>
                <c:pt idx="9">
                  <c:v>153</c:v>
                </c:pt>
                <c:pt idx="10">
                  <c:v>0</c:v>
                </c:pt>
                <c:pt idx="11">
                  <c:v>2</c:v>
                </c:pt>
                <c:pt idx="12">
                  <c:v>0</c:v>
                </c:pt>
                <c:pt idx="13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ECF-4A0B-9164-EE5F01A17B2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47681536"/>
        <c:axId val="241943104"/>
      </c:barChart>
      <c:catAx>
        <c:axId val="2476815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600" baseline="0"/>
            </a:pPr>
            <a:endParaRPr lang="ru-RU"/>
          </a:p>
        </c:txPr>
        <c:crossAx val="241943104"/>
        <c:crosses val="autoZero"/>
        <c:auto val="1"/>
        <c:lblAlgn val="ctr"/>
        <c:lblOffset val="100"/>
        <c:noMultiLvlLbl val="0"/>
      </c:catAx>
      <c:valAx>
        <c:axId val="2419431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47681536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3.7591074681238616E-2"/>
          <c:y val="0.2243492373843686"/>
          <c:w val="5.4043943533697632E-2"/>
          <c:h val="0.23029385414312284"/>
        </c:manualLayout>
      </c:layout>
      <c:overlay val="1"/>
      <c:spPr>
        <a:pattFill prst="ltDnDiag">
          <a:fgClr>
            <a:sysClr val="window" lastClr="FFFFFF">
              <a:lumMod val="95000"/>
            </a:sysClr>
          </a:fgClr>
          <a:bgClr>
            <a:sysClr val="window" lastClr="FFFFFF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900"/>
      </a:pPr>
      <a:endParaRPr lang="ru-RU"/>
    </a:p>
  </c:txPr>
  <c:externalData r:id="rId2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800" b="1" i="0" u="none" strike="noStrike" baseline="0" dirty="0" smtClean="0">
                <a:effectLst/>
              </a:rPr>
              <a:t>Численность студентов, участвовавших во всероссийских олимпиадах, конкурсах </a:t>
            </a:r>
            <a:r>
              <a:rPr lang="ru-RU" sz="800" b="1" i="0" u="none" strike="noStrike" baseline="0" dirty="0" err="1" smtClean="0">
                <a:effectLst/>
              </a:rPr>
              <a:t>проф.мастерства</a:t>
            </a:r>
            <a:r>
              <a:rPr lang="ru-RU" sz="800" b="1" i="0" u="none" strike="noStrike" baseline="0" dirty="0" smtClean="0">
                <a:effectLst/>
              </a:rPr>
              <a:t>, обучающихся по программам СПО*, человек  </a:t>
            </a:r>
            <a:endParaRPr lang="ru-RU" sz="800" dirty="0">
              <a:solidFill>
                <a:srgbClr val="00B050"/>
              </a:solidFill>
              <a:effectLst/>
              <a:latin typeface="+mn-lt"/>
            </a:endParaRP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4F81BD"/>
            </a:solidFill>
          </c:spPr>
          <c:invertIfNegative val="0"/>
          <c:dLbls>
            <c:dLbl>
              <c:idx val="1"/>
              <c:layout>
                <c:manualLayout>
                  <c:x val="-2.903627682683336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355441524025003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1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36</c:v>
                </c:pt>
                <c:pt idx="1">
                  <c:v>240</c:v>
                </c:pt>
                <c:pt idx="2">
                  <c:v>346</c:v>
                </c:pt>
                <c:pt idx="3">
                  <c:v>38</c:v>
                </c:pt>
                <c:pt idx="4">
                  <c:v>189</c:v>
                </c:pt>
                <c:pt idx="5">
                  <c:v>556</c:v>
                </c:pt>
                <c:pt idx="6">
                  <c:v>14</c:v>
                </c:pt>
                <c:pt idx="7">
                  <c:v>19</c:v>
                </c:pt>
                <c:pt idx="8">
                  <c:v>121</c:v>
                </c:pt>
                <c:pt idx="9">
                  <c:v>269</c:v>
                </c:pt>
                <c:pt idx="10">
                  <c:v>83</c:v>
                </c:pt>
                <c:pt idx="11">
                  <c:v>111</c:v>
                </c:pt>
                <c:pt idx="12">
                  <c:v>18</c:v>
                </c:pt>
                <c:pt idx="13">
                  <c:v>49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CF9-47E6-A59A-2664EA6D1BB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9"/>
              <c:layout>
                <c:manualLayout>
                  <c:x val="2.9036276826833363E-3"/>
                  <c:y val="6.49647272223179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1">
                    <a:solidFill>
                      <a:schemeClr val="accent2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Лист1!$A$2:$A$15</c:f>
              <c:strCache>
                <c:ptCount val="14"/>
                <c:pt idx="0">
                  <c:v>Кировская область</c:v>
                </c:pt>
                <c:pt idx="1">
                  <c:v>Нижегородская область</c:v>
                </c:pt>
                <c:pt idx="2">
                  <c:v>Оренбургская область</c:v>
                </c:pt>
                <c:pt idx="3">
                  <c:v>Пензенская область</c:v>
                </c:pt>
                <c:pt idx="4">
                  <c:v>Пермский край</c:v>
                </c:pt>
                <c:pt idx="5">
                  <c:v>Республика Башкортостан</c:v>
                </c:pt>
                <c:pt idx="6">
                  <c:v>Республика Марий Эл</c:v>
                </c:pt>
                <c:pt idx="7">
                  <c:v>Республика Мордовия</c:v>
                </c:pt>
                <c:pt idx="8">
                  <c:v>Республика Татарстан</c:v>
                </c:pt>
                <c:pt idx="9">
                  <c:v>Самарская область</c:v>
                </c:pt>
                <c:pt idx="10">
                  <c:v>Саратовская область</c:v>
                </c:pt>
                <c:pt idx="11">
                  <c:v>Удмуртская Республика</c:v>
                </c:pt>
                <c:pt idx="12">
                  <c:v>Ульяновская область</c:v>
                </c:pt>
                <c:pt idx="13">
                  <c:v>Чувашская Республика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0">
                  <c:v>110</c:v>
                </c:pt>
                <c:pt idx="1">
                  <c:v>298</c:v>
                </c:pt>
                <c:pt idx="2">
                  <c:v>114</c:v>
                </c:pt>
                <c:pt idx="3">
                  <c:v>0</c:v>
                </c:pt>
                <c:pt idx="4">
                  <c:v>168</c:v>
                </c:pt>
                <c:pt idx="5">
                  <c:v>7</c:v>
                </c:pt>
                <c:pt idx="6">
                  <c:v>0</c:v>
                </c:pt>
                <c:pt idx="7">
                  <c:v>2</c:v>
                </c:pt>
                <c:pt idx="8">
                  <c:v>24</c:v>
                </c:pt>
                <c:pt idx="9">
                  <c:v>161</c:v>
                </c:pt>
                <c:pt idx="10">
                  <c:v>0</c:v>
                </c:pt>
                <c:pt idx="11">
                  <c:v>12</c:v>
                </c:pt>
                <c:pt idx="12">
                  <c:v>0</c:v>
                </c:pt>
                <c:pt idx="13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B75-42D2-9418-90FBAFB9629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47683584"/>
        <c:axId val="241944832"/>
      </c:barChart>
      <c:catAx>
        <c:axId val="2476835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600" baseline="0"/>
            </a:pPr>
            <a:endParaRPr lang="ru-RU"/>
          </a:p>
        </c:txPr>
        <c:crossAx val="241944832"/>
        <c:crosses val="autoZero"/>
        <c:auto val="1"/>
        <c:lblAlgn val="ctr"/>
        <c:lblOffset val="100"/>
        <c:noMultiLvlLbl val="0"/>
      </c:catAx>
      <c:valAx>
        <c:axId val="2419448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47683584"/>
        <c:crosses val="autoZero"/>
        <c:crossBetween val="between"/>
      </c:valAx>
      <c:spPr>
        <a:noFill/>
        <a:ln w="25400">
          <a:noFill/>
        </a:ln>
      </c:spPr>
    </c:plotArea>
    <c:legend>
      <c:legendPos val="l"/>
      <c:layout>
        <c:manualLayout>
          <c:xMode val="edge"/>
          <c:yMode val="edge"/>
          <c:x val="3.6145264116575593E-2"/>
          <c:y val="0.16898762315036708"/>
          <c:w val="5.261613424728253E-2"/>
          <c:h val="0.22533501593681948"/>
        </c:manualLayout>
      </c:layout>
      <c:overlay val="1"/>
      <c:spPr>
        <a:pattFill prst="ltDnDiag">
          <a:fgClr>
            <a:sysClr val="window" lastClr="FFFFFF">
              <a:lumMod val="95000"/>
            </a:sysClr>
          </a:fgClr>
          <a:bgClr>
            <a:sysClr val="window" lastClr="FFFFFF"/>
          </a:bgClr>
        </a:pattFill>
        <a:effectLst>
          <a:outerShdw blurRad="50800" dist="38100" dir="2700000" algn="tl" rotWithShape="0">
            <a:prstClr val="black">
              <a:alpha val="40000"/>
            </a:prstClr>
          </a:outerShdw>
        </a:effectLst>
      </c:spPr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900"/>
      </a:pPr>
      <a:endParaRPr lang="ru-RU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принятых на обучение по программам СПО</c:v>
                </c:pt>
              </c:strCache>
            </c:strRef>
          </c:tx>
          <c:spPr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63C-4652-8C01-2638E65DDE04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63C-4652-8C01-2638E65DDE04}"/>
              </c:ext>
            </c:extLst>
          </c:dPt>
          <c:dPt>
            <c:idx val="5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63C-4652-8C01-2638E65DDE04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программы подготовки специалистов среднего звена</c:v>
                </c:pt>
                <c:pt idx="1">
                  <c:v>программы подготовки квалифицированных рабочих, служащих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701714</c:v>
                </c:pt>
                <c:pt idx="1">
                  <c:v>208541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63C-4652-8C01-2638E65DDE0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принятых на обучение по программам СПО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FCC1-44DE-A095-94DB56A2F845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FCC1-44DE-A095-94DB56A2F845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FCC1-44DE-A095-94DB56A2F845}"/>
              </c:ext>
            </c:extLst>
          </c:dPt>
          <c:dPt>
            <c:idx val="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FCC1-44DE-A095-94DB56A2F845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программы подготовки специалистов среднего звена</c:v>
                </c:pt>
                <c:pt idx="1">
                  <c:v>программы подготовки квалифицированных рабочих, служащих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745320</c:v>
                </c:pt>
                <c:pt idx="1">
                  <c:v>205521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FCC1-44DE-A095-94DB56A2F84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принятых на обучение по программам СПО</c:v>
                </c:pt>
              </c:strCache>
            </c:strRef>
          </c:tx>
          <c:spPr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79D-403E-9D38-1AD857FF2801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79D-403E-9D38-1AD857FF2801}"/>
              </c:ext>
            </c:extLst>
          </c:dPt>
          <c:dPt>
            <c:idx val="5"/>
            <c:bubble3D val="0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79D-403E-9D38-1AD857FF2801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программы подготовки специалистов среднего звена</c:v>
                </c:pt>
                <c:pt idx="1">
                  <c:v>программы подготовки квалифицированных рабочих, служащих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157641</c:v>
                </c:pt>
                <c:pt idx="1">
                  <c:v>45307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779D-403E-9D38-1AD857FF280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принятых на обучение по программам СПО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A5AD-4E4B-953B-6B67CAF2CFDD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A5AD-4E4B-953B-6B67CAF2CFDD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A5AD-4E4B-953B-6B67CAF2CFDD}"/>
              </c:ext>
            </c:extLst>
          </c:dPt>
          <c:dPt>
            <c:idx val="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A5AD-4E4B-953B-6B67CAF2CFDD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Лист1!$A$2:$A$3</c:f>
              <c:strCache>
                <c:ptCount val="2"/>
                <c:pt idx="0">
                  <c:v>программы подготовки специалистов среднего звена</c:v>
                </c:pt>
                <c:pt idx="1">
                  <c:v>программы подготовки квалифицированных рабочих, служащих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162245</c:v>
                </c:pt>
                <c:pt idx="1">
                  <c:v>44951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A5AD-4E4B-953B-6B67CAF2CFD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принятых на обучение по программам СПО</c:v>
                </c:pt>
              </c:strCache>
            </c:strRef>
          </c:tx>
          <c:spPr>
            <a:ln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accent1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54D-4F9D-95CE-8652152F8FB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54D-4F9D-95CE-8652152F8FB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54D-4F9D-95CE-8652152F8FBA}"/>
              </c:ext>
            </c:extLst>
          </c:dPt>
          <c:dLbls>
            <c:dLbl>
              <c:idx val="0"/>
              <c:layout>
                <c:manualLayout>
                  <c:x val="5.8255128923238295E-2"/>
                  <c:y val="0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54D-4F9D-95CE-8652152F8FBA}"/>
                </c:ext>
              </c:extLst>
            </c:dLbl>
            <c:dLbl>
              <c:idx val="1"/>
              <c:layout>
                <c:manualLayout>
                  <c:x val="-0.16829259466713289"/>
                  <c:y val="-1.567727042674278E-2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54D-4F9D-95CE-8652152F8FBA}"/>
                </c:ext>
              </c:extLst>
            </c:dLbl>
            <c:dLbl>
              <c:idx val="4"/>
              <c:layout>
                <c:manualLayout>
                  <c:x val="0.11651025784647659"/>
                  <c:y val="4.7031811280228125E-2"/>
                </c:manualLayout>
              </c:layout>
              <c:numFmt formatCode="0.0%" sourceLinked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854D-4F9D-95CE-8652152F8FBA}"/>
                </c:ext>
              </c:extLst>
            </c:dLbl>
            <c:dLbl>
              <c:idx val="5"/>
              <c:layout>
                <c:manualLayout>
                  <c:x val="-2.9644098093487819E-3"/>
                  <c:y val="2.743522324679972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54D-4F9D-95CE-8652152F8FBA}"/>
                </c:ext>
              </c:extLst>
            </c:dLbl>
            <c:dLbl>
              <c:idx val="6"/>
              <c:layout>
                <c:manualLayout>
                  <c:x val="-5.0394966758929058E-2"/>
                  <c:y val="-2.743522324679973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54D-4F9D-95CE-8652152F8FBA}"/>
                </c:ext>
              </c:extLst>
            </c:dLbl>
            <c:dLbl>
              <c:idx val="7"/>
              <c:layout>
                <c:manualLayout>
                  <c:x val="2.964409809348768E-3"/>
                  <c:y val="-2.7435223246799739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854D-4F9D-95CE-8652152F8FBA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>
                        <a:lumMod val="50000"/>
                        <a:lumOff val="50000"/>
                      </a:schemeClr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Лист1!$A$2:$A$9</c:f>
              <c:strCache>
                <c:ptCount val="8"/>
                <c:pt idx="0">
                  <c:v>Математические и естественные науки</c:v>
                </c:pt>
                <c:pt idx="1">
                  <c:v>Инженерное дело, технологии и технические науки</c:v>
                </c:pt>
                <c:pt idx="2">
                  <c:v>Здравоохранение и медицинские науки</c:v>
                </c:pt>
                <c:pt idx="3">
                  <c:v>Сельское хозяйство и сельскохозяйственные науки</c:v>
                </c:pt>
                <c:pt idx="4">
                  <c:v>Науки об обществе</c:v>
                </c:pt>
                <c:pt idx="5">
                  <c:v>Образование и педагогические науки</c:v>
                </c:pt>
                <c:pt idx="6">
                  <c:v>Гуманитарные науки</c:v>
                </c:pt>
                <c:pt idx="7">
                  <c:v>Искусство и культура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508</c:v>
                </c:pt>
                <c:pt idx="1">
                  <c:v>473227</c:v>
                </c:pt>
                <c:pt idx="2">
                  <c:v>82389</c:v>
                </c:pt>
                <c:pt idx="3">
                  <c:v>53700</c:v>
                </c:pt>
                <c:pt idx="4">
                  <c:v>200303</c:v>
                </c:pt>
                <c:pt idx="5">
                  <c:v>46937</c:v>
                </c:pt>
                <c:pt idx="6">
                  <c:v>18010</c:v>
                </c:pt>
                <c:pt idx="7">
                  <c:v>35181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854D-4F9D-95CE-8652152F8FB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59411861093825202"/>
          <c:y val="0.16475792813144219"/>
          <c:w val="0.38450122521158187"/>
          <c:h val="0.77701119628683235"/>
        </c:manualLayout>
      </c:layout>
      <c:overlay val="0"/>
      <c:txPr>
        <a:bodyPr/>
        <a:lstStyle/>
        <a:p>
          <a:pPr>
            <a:defRPr sz="9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712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375" y="1"/>
            <a:ext cx="2945712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F22895-D19C-4F84-A1E4-51BDC9902BCE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791"/>
            <a:ext cx="2945712" cy="4962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375" y="9428791"/>
            <a:ext cx="2945712" cy="49625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BEBEA-FE8D-44A4-8746-215996C9A9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16465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EA5D6D-AC8B-493D-881B-BEF0119A834B}" type="datetimeFigureOut">
              <a:rPr lang="ru-RU" smtClean="0"/>
              <a:t>02.11.2018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10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C049AA-CFF8-4271-830F-1C489D5E3E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71781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2344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Приём</a:t>
            </a:r>
            <a:r>
              <a:rPr lang="ru-RU" baseline="0" dirty="0" smtClean="0"/>
              <a:t> </a:t>
            </a:r>
            <a:r>
              <a:rPr lang="en-US" baseline="0" dirty="0" smtClean="0"/>
              <a:t>* </a:t>
            </a:r>
            <a:r>
              <a:rPr lang="ru-RU" baseline="0" dirty="0" smtClean="0"/>
              <a:t>по всем организациям, реализующим программы СПО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ru-RU" baseline="0" dirty="0" smtClean="0"/>
              <a:t>Концепция развития СПО</a:t>
            </a:r>
          </a:p>
          <a:p>
            <a:endParaRPr lang="ru-RU" baseline="0" dirty="0" smtClean="0"/>
          </a:p>
          <a:p>
            <a:r>
              <a:rPr lang="ru-RU" sz="1200" b="1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Популярность и привлекательность СПО</a:t>
            </a:r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 существенно выросла за последние годы. Сегодня обучением по программам СПО 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F0502020204030204" pitchFamily="34" charset="0"/>
            </a:endParaRPr>
          </a:p>
          <a:p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- охвачено </a:t>
            </a:r>
            <a:r>
              <a:rPr lang="ru-RU" sz="1200" b="1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42% молодежи в возрасте 15-19 лет;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F0502020204030204" pitchFamily="34" charset="0"/>
            </a:endParaRPr>
          </a:p>
          <a:p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-  прирост приема в ОО СПО в течение последних трех лет составил </a:t>
            </a:r>
            <a:r>
              <a:rPr lang="ru-RU" sz="1200" b="1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4,5%!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F0502020204030204" pitchFamily="34" charset="0"/>
            </a:endParaRPr>
          </a:p>
          <a:p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- выросло число бюджетных мест. Основная часть поступивших в организации СПО в 2017 году обучается </a:t>
            </a:r>
            <a:r>
              <a:rPr lang="ru-RU" sz="1200" b="1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за счет средств бюджетов – 70,8%; по программам подготовки квалифицированных рабочих и служащих </a:t>
            </a:r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удельный вес обучающихся </a:t>
            </a:r>
            <a:r>
              <a:rPr lang="ru-RU" sz="1200" b="1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на бюджетной основе</a:t>
            </a:r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 составляет</a:t>
            </a:r>
            <a:r>
              <a:rPr lang="ru-RU" sz="1200" b="1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 почти 97%.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F0502020204030204" pitchFamily="34" charset="0"/>
            </a:endParaRPr>
          </a:p>
          <a:p>
            <a:r>
              <a:rPr lang="ru-RU" sz="1200" b="1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	Данные цифры позволяют говорить нам о росте доступности среднего профессионального образования.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F0502020204030204" pitchFamily="34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Приём</a:t>
            </a:r>
            <a:r>
              <a:rPr lang="ru-RU" baseline="0" dirty="0" smtClean="0"/>
              <a:t> по всем организациям, реализующим программы СПО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Приём</a:t>
            </a:r>
            <a:r>
              <a:rPr lang="ru-RU" baseline="0" dirty="0" smtClean="0"/>
              <a:t> по всем организациям, реализующим программы СПО</a:t>
            </a:r>
            <a:endParaRPr lang="en-US" baseline="0" dirty="0" smtClean="0"/>
          </a:p>
          <a:p>
            <a:endParaRPr lang="en-US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На протяжении последних лет сохраняется тенденция сокращения численности и удельного веса обучающихся по ППКРС, которая сегодня </a:t>
            </a:r>
            <a:r>
              <a:rPr lang="ru-RU" sz="1200" b="1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опустилась до 21%.</a:t>
            </a:r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  И хотя снижение не столь уж велико, тем нее менее, это индикатор невысокой популярности именно рабочих профессий, хоты работодатели заявляют о нехватке трудовых ресурсов по многим рабочим профессиям и специальностям.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F0502020204030204" pitchFamily="34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Приём</a:t>
            </a:r>
            <a:r>
              <a:rPr lang="ru-RU" baseline="0" dirty="0" smtClean="0"/>
              <a:t> по всем организациям, реализующим программы СПО</a:t>
            </a: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 smtClean="0"/>
          </a:p>
          <a:p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При очевидной потребности национальной и региональных экономик в кадрах, обеспечивающих технологическое развитие, прием по группе специальностей </a:t>
            </a:r>
            <a:r>
              <a:rPr lang="ru-RU" sz="1200" b="1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«Инженерное дело, технологии и технические науки» хотя и составляет основную долю принятых на первый курс – 48,8%,</a:t>
            </a:r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 тем не менее, по сравнению с 2015 годом, этот показатель снизился на 3,2 процентных пункта. </a:t>
            </a:r>
            <a:r>
              <a:rPr lang="ru-RU" sz="1200" b="1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Одновременно сохраняется достаточно высокий социальный спрос на профессии и специальности, входящие в группу «Науки об обществе», «Гуманитарные науки», «Образование и педагогические науки».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F0502020204030204" pitchFamily="34" charset="0"/>
            </a:endParaRPr>
          </a:p>
          <a:p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F0502020204030204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Приём</a:t>
            </a:r>
            <a:r>
              <a:rPr lang="ru-RU" baseline="0" dirty="0" smtClean="0"/>
              <a:t> по всем организациям, реализующим программы СПО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Концепция. Актуализация содержания профессионального образования. Данные по всем организациям, реализующим программы СПО</a:t>
            </a:r>
            <a:r>
              <a:rPr lang="en-US" dirty="0" smtClean="0"/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</a:rPr>
              <a:t>За прошедшие годы сделан значительный шаг вперед в организации и совершенствовании образовательного процесса по ТОП-50. Сегодня почти </a:t>
            </a:r>
            <a:r>
              <a:rPr lang="ru-RU" sz="1200" b="1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</a:rPr>
              <a:t>каждый десятый поступивший</a:t>
            </a:r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</a:rPr>
              <a:t> в ОО СПО выбирает обучение по образовательным программам </a:t>
            </a:r>
            <a:r>
              <a:rPr lang="ru-RU" sz="1200" b="1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</a:rPr>
              <a:t>ТОП-50, а 94%</a:t>
            </a:r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</a:rPr>
              <a:t> поступивших на программы ТОП-50 обучается </a:t>
            </a:r>
            <a:r>
              <a:rPr lang="ru-RU" sz="1200" b="1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</a:rPr>
              <a:t>за счет бюджетных ассигнований</a:t>
            </a:r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</a:rPr>
              <a:t>. Внедрены в практику новые образовательные стандарты СПО; существенные изменения происходят в обновлении учебно-лабораторного оборудования.</a:t>
            </a:r>
            <a:r>
              <a:rPr lang="ru-RU" dirty="0" smtClean="0">
                <a:effectLst/>
              </a:rPr>
              <a:t> </a:t>
            </a: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Концепция. Актуализация содержания профессионального образования. Данные </a:t>
            </a:r>
            <a:r>
              <a:rPr lang="ru-RU" baseline="0" dirty="0" smtClean="0"/>
              <a:t>по всем организациям, реализующим программы СПО</a:t>
            </a: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</a:rPr>
              <a:t>Началась работа по внедрению процедур объективной и независимой оценки компетенций.  Численность студентов, принявших участие в апробации демонстрационного экзамена, составила </a:t>
            </a:r>
            <a:r>
              <a:rPr lang="ru-RU" sz="1200" b="1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</a:rPr>
              <a:t>16088 человек</a:t>
            </a:r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</a:rPr>
              <a:t>, а число образовательных организаций, участвовавших в апробации - </a:t>
            </a:r>
            <a:r>
              <a:rPr lang="ru-RU" sz="1200" b="1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</a:rPr>
              <a:t>364,</a:t>
            </a:r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</a:rPr>
              <a:t> то есть почти каждая десятая образовательная организация.</a:t>
            </a:r>
            <a:r>
              <a:rPr lang="ru-RU" dirty="0" smtClean="0">
                <a:effectLst/>
              </a:rPr>
              <a:t> </a:t>
            </a: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За 2018 год – факт прохождения ДЭ в ГИА по данным Союза Ворлдскиллс.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aseline="0" dirty="0" smtClean="0"/>
              <a:t>За 2019 год – оценка выходящих на ДЭ в ГИА по данным субъектов РФ (письмо Минпросвещения 05-127 от 10.10.2018).</a:t>
            </a:r>
            <a:endParaRPr lang="en-US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Концепция. Актуализация содержания профессионального образования. Данные </a:t>
            </a:r>
            <a:r>
              <a:rPr lang="ru-RU" baseline="0" dirty="0" smtClean="0"/>
              <a:t>по всем организациям, реализующим программы СПО</a:t>
            </a: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 smtClean="0"/>
              <a:t>показатели различных аспектов доступности среднего профессионального образования - финансовая доступность, обеспеченность общежитиями, выплаты различных видов стипендий и т.д.</a:t>
            </a:r>
          </a:p>
          <a:p>
            <a:r>
              <a:rPr lang="ru-RU" sz="1200" dirty="0" smtClean="0"/>
              <a:t>образовательная миграция абитуриентов - прием из других субъектов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Концепция. Формирование системы привлечения и профессионального развития педагогических и управленческих кадров СПО. Данные </a:t>
            </a:r>
            <a:r>
              <a:rPr lang="ru-RU" baseline="0" dirty="0" smtClean="0"/>
              <a:t>по всем организациям, реализующим программы СПО</a:t>
            </a:r>
            <a:endParaRPr lang="ru-RU" dirty="0" smtClean="0"/>
          </a:p>
          <a:p>
            <a:endParaRPr lang="en-US" dirty="0" smtClean="0"/>
          </a:p>
          <a:p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Проблемными остаются вопросы организации профессионального развития педагогических и управленческих кадров СПО. При общем достаточно высоком показателе прохождения повышения квалификации и профессиональной переподготовки в 2017 г.: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F0502020204030204" pitchFamily="34" charset="0"/>
            </a:endParaRPr>
          </a:p>
          <a:p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- лишь 3,5% от общего числа педагогических и руководящих работников СПО прошли повышение квалификации по информационно-коммуникационным технологиям (а ведь в программе развития цифровой экономики поставлена задача формирования цифровых компетенций!);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F0502020204030204" pitchFamily="34" charset="0"/>
            </a:endParaRPr>
          </a:p>
          <a:p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- 3,8% от числа педагогических работников прошли переподготовку в сфере производственных технологий;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F0502020204030204" pitchFamily="34" charset="0"/>
            </a:endParaRPr>
          </a:p>
          <a:p>
            <a:pPr marL="171450" indent="-171450">
              <a:buFontTx/>
              <a:buChar char="-"/>
            </a:pPr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2,6% - по программам, разработанным </a:t>
            </a:r>
            <a:r>
              <a:rPr lang="en-US" sz="1200" dirty="0" err="1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WorldSkills</a:t>
            </a:r>
            <a:r>
              <a:rPr lang="en-US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 Russia</a:t>
            </a:r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Концепция. Формирование системы привлечения и профессионального развития педагогических и управленческих кадров СПО. Данные </a:t>
            </a:r>
            <a:r>
              <a:rPr lang="ru-RU" baseline="0" dirty="0" smtClean="0"/>
              <a:t>по всем организациям, реализующим программы СПО</a:t>
            </a: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aseline="0" dirty="0" smtClean="0"/>
          </a:p>
          <a:p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Проблемными остаются вопросы организации профессионального развития педагогических и управленческих кадров СПО. При общем достаточно высоком показателе прохождения повышения квалификации и профессиональной переподготовки в 2017 г.: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F0502020204030204" pitchFamily="34" charset="0"/>
            </a:endParaRPr>
          </a:p>
          <a:p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- лишь 3,5% от общего числа педагогических и руководящих работников СПО прошли повышение квалификации по информационно-коммуникационным технологиям (а ведь в программе развития цифровой экономики поставлена задача формирования цифровых компетенций!);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F0502020204030204" pitchFamily="34" charset="0"/>
            </a:endParaRPr>
          </a:p>
          <a:p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- 3,8% от числа педагогических работников прошли переподготовку в сфере производственных технологий;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F0502020204030204" pitchFamily="34" charset="0"/>
            </a:endParaRPr>
          </a:p>
          <a:p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- 2,6% - по программам, разработанным </a:t>
            </a:r>
            <a:r>
              <a:rPr lang="en-US" sz="1200" dirty="0" err="1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WorldSkills</a:t>
            </a:r>
            <a:r>
              <a:rPr lang="en-US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 Russia</a:t>
            </a:r>
            <a:r>
              <a:rPr lang="ru-RU" sz="1200" dirty="0" smtClean="0">
                <a:effectLst/>
                <a:latin typeface="Times New Roman" panose="020F0502020204030204" pitchFamily="34" charset="0"/>
                <a:ea typeface="Calibri" panose="020F0502020204030204" pitchFamily="34" charset="0"/>
                <a:cs typeface="Times New Roman" panose="020F0502020204030204" pitchFamily="34" charset="0"/>
              </a:rPr>
              <a:t>».</a:t>
            </a:r>
            <a:endParaRPr lang="ru-RU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F0502020204030204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Концепция. Формирование системы привлечения и профессионального развития педагогических и управленческих кадров СПО. Данные </a:t>
            </a:r>
            <a:r>
              <a:rPr lang="ru-RU" baseline="0" dirty="0" smtClean="0"/>
              <a:t>по всем организациям, реализующим программы СПО</a:t>
            </a: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Концепция. Материально-техническая база. Создание условий для подготовки кадров на международном уровне. Данные </a:t>
            </a:r>
            <a:r>
              <a:rPr lang="ru-RU" baseline="0" dirty="0" smtClean="0"/>
              <a:t>по всем организациям, реализующим программы СПО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Концепция. Материально-техническая база. Создание условий для подготовки кадров на международном уровне. Данные </a:t>
            </a:r>
            <a:r>
              <a:rPr lang="ru-RU" baseline="0" dirty="0" smtClean="0"/>
              <a:t>по всем организациям, реализующим программы СПО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 smtClean="0"/>
              <a:t>Трудоустройство по ПОО по данным ПФР.</a:t>
            </a:r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 smtClean="0"/>
              <a:t>Трудоустройство по ПОО по данным ПФР.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 smtClean="0"/>
              <a:t>Трудоустройство по ПОО по данным ПФР.</a:t>
            </a:r>
          </a:p>
          <a:p>
            <a:r>
              <a:rPr lang="ru-RU" dirty="0" smtClean="0"/>
              <a:t>В 19.00.00</a:t>
            </a:r>
            <a:r>
              <a:rPr lang="ru-RU" baseline="0" dirty="0" smtClean="0"/>
              <a:t> входит Повар, кондитер по старому ФГОС.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Контингент обучающихся по всем организациям,</a:t>
            </a:r>
            <a:r>
              <a:rPr lang="ru-RU" baseline="0" dirty="0" smtClean="0"/>
              <a:t> реализующим программы СПО.</a:t>
            </a:r>
          </a:p>
          <a:p>
            <a:r>
              <a:rPr lang="ru-RU" baseline="0" dirty="0" smtClean="0"/>
              <a:t>Средний балл по ПОО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Средняя численность</a:t>
            </a:r>
            <a:r>
              <a:rPr lang="ru-RU" baseline="0" dirty="0" smtClean="0"/>
              <a:t> в ПОО.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Охват по</a:t>
            </a:r>
            <a:r>
              <a:rPr lang="ru-RU" baseline="0" dirty="0" smtClean="0"/>
              <a:t> всем организациям, реализующим программы СПО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17106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Наличие</a:t>
            </a:r>
            <a:r>
              <a:rPr lang="ru-RU" baseline="0" dirty="0" smtClean="0"/>
              <a:t> бюджетных мест по всем организациям, реализующим программы СПО.</a:t>
            </a:r>
          </a:p>
          <a:p>
            <a:r>
              <a:rPr lang="ru-RU" baseline="0" dirty="0" smtClean="0"/>
              <a:t>Конкурс по ПОО.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Данные по </a:t>
            </a:r>
            <a:r>
              <a:rPr lang="ru-RU" baseline="0" dirty="0" smtClean="0"/>
              <a:t>ПОО.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Данные по </a:t>
            </a:r>
            <a:r>
              <a:rPr lang="ru-RU" baseline="0" dirty="0" smtClean="0"/>
              <a:t>ПОО.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Данные по </a:t>
            </a:r>
            <a:r>
              <a:rPr lang="ru-RU" baseline="0" dirty="0" smtClean="0"/>
              <a:t>ПОО.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Общая площадь учебно</a:t>
            </a:r>
            <a:r>
              <a:rPr lang="ru-RU" baseline="0" dirty="0" smtClean="0"/>
              <a:t>-лабораторных помещений в верхней диаграмме учтена вся - вне зависимости от формы владения (по ПОО).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Данные по </a:t>
            </a:r>
            <a:r>
              <a:rPr lang="ru-RU" baseline="0" dirty="0" smtClean="0"/>
              <a:t>ПОО.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Данные по </a:t>
            </a:r>
            <a:r>
              <a:rPr lang="ru-RU" baseline="0" dirty="0" smtClean="0"/>
              <a:t>ПОО.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Данные по </a:t>
            </a:r>
            <a:r>
              <a:rPr lang="ru-RU" baseline="0" dirty="0" smtClean="0"/>
              <a:t>ПОО.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Данные по </a:t>
            </a:r>
            <a:r>
              <a:rPr lang="ru-RU" baseline="0" dirty="0" smtClean="0"/>
              <a:t>ПОО.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Данные по </a:t>
            </a:r>
            <a:r>
              <a:rPr lang="ru-RU" baseline="0" dirty="0" smtClean="0"/>
              <a:t>ПОО.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808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3498110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314451"/>
            <a:ext cx="7772400" cy="137232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2708705"/>
            <a:ext cx="7772400" cy="899778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3714750"/>
            <a:ext cx="9147765" cy="1434066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25FD73D-06A8-431B-9E96-513551E151A1}" type="datetime1">
              <a:rPr lang="ru-RU" smtClean="0"/>
              <a:t>02.11.2018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10997"/>
            <a:ext cx="8229600" cy="328955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1622FC-127C-4733-9EE4-3748A8C6ACCD}" type="datetime1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05980"/>
            <a:ext cx="1777470" cy="419457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324600" cy="419457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5A59-79BA-4710-9799-FA319496D758}" type="datetime1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32902-823F-4E86-B369-A77F348112BB}" type="datetime1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794784"/>
            <a:ext cx="7772400" cy="13716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198784"/>
            <a:ext cx="4572000" cy="1091166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AC679-2C41-4C3F-AC10-6F57A74B20C9}" type="datetime1">
              <a:rPr lang="ru-RU" smtClean="0"/>
              <a:t>02.11.2018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630B7-5EED-4086-BF9E-62BAB9097949}" type="datetime1">
              <a:rPr lang="ru-RU" smtClean="0"/>
              <a:t>02.11.2018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4057650"/>
            <a:ext cx="4040188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4057650"/>
            <a:ext cx="4041775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083221"/>
            <a:ext cx="4040188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083221"/>
            <a:ext cx="4041775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EFE6E-E0E9-4F1C-958B-2C1E40F2B960}" type="datetime1">
              <a:rPr lang="ru-RU" smtClean="0"/>
              <a:t>02.11.2018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03F5D-5C24-4C85-AED7-29FCAF2A8227}" type="datetime1">
              <a:rPr lang="ru-RU" smtClean="0"/>
              <a:t>02.11.2018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D88C5-1627-4359-8A11-3D732128753D}" type="datetime1">
              <a:rPr lang="ru-RU" smtClean="0"/>
              <a:t>02.11.2018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657600"/>
            <a:ext cx="7481776" cy="3429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4016327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05740"/>
            <a:ext cx="7479792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4805958"/>
            <a:ext cx="1920240" cy="274320"/>
          </a:xfrm>
        </p:spPr>
        <p:txBody>
          <a:bodyPr/>
          <a:lstStyle/>
          <a:p>
            <a:fld id="{E0087DD1-F685-40A2-878A-62B3302917E0}" type="datetime1">
              <a:rPr lang="ru-RU" smtClean="0"/>
              <a:t>02.11.2018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4082552"/>
            <a:ext cx="7162800" cy="486174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42476"/>
            <a:ext cx="8686800" cy="329184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B459767-9475-4091-860A-018BFB43F291}" type="datetime1">
              <a:rPr lang="ru-RU" smtClean="0"/>
              <a:t>02.11.2018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3" y="4805958"/>
            <a:ext cx="2350681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648842"/>
            <a:ext cx="8075432" cy="422004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4458702"/>
            <a:ext cx="4940624" cy="69080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4454258"/>
            <a:ext cx="3690451" cy="70008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4458702"/>
            <a:ext cx="4940624" cy="69080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4454258"/>
            <a:ext cx="3690451" cy="70008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4343440"/>
            <a:ext cx="3402314" cy="810651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4340804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110997"/>
            <a:ext cx="8229600" cy="33944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4805958"/>
            <a:ext cx="1920240" cy="27432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F9A6460-C72B-4A37-AC17-613DC0976C28}" type="datetime1">
              <a:rPr lang="ru-RU" smtClean="0"/>
              <a:t>02.11.2018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3" y="4805958"/>
            <a:ext cx="2350681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4805958"/>
            <a:ext cx="36576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A9F337F-D20D-4E2B-BE56-DCEAA1BC477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3" Type="http://schemas.openxmlformats.org/officeDocument/2006/relationships/image" Target="../media/image3.gif"/><Relationship Id="rId7" Type="http://schemas.openxmlformats.org/officeDocument/2006/relationships/chart" Target="../charts/chart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4.xml"/><Relationship Id="rId5" Type="http://schemas.openxmlformats.org/officeDocument/2006/relationships/chart" Target="../charts/chart13.xml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chart" Target="../charts/chart1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8.xml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9.xml"/><Relationship Id="rId4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0.xml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1.xml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2.xml"/><Relationship Id="rId4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4.xml"/><Relationship Id="rId5" Type="http://schemas.openxmlformats.org/officeDocument/2006/relationships/chart" Target="../charts/chart23.xml"/><Relationship Id="rId4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5.xml"/><Relationship Id="rId4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6.xml"/><Relationship Id="rId4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8.xml"/><Relationship Id="rId5" Type="http://schemas.openxmlformats.org/officeDocument/2006/relationships/chart" Target="../charts/chart27.xml"/><Relationship Id="rId4" Type="http://schemas.openxmlformats.org/officeDocument/2006/relationships/image" Target="../media/image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9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0.xml"/><Relationship Id="rId4" Type="http://schemas.openxmlformats.org/officeDocument/2006/relationships/image" Target="../media/image3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2.xml"/><Relationship Id="rId5" Type="http://schemas.openxmlformats.org/officeDocument/2006/relationships/chart" Target="../charts/chart31.xml"/><Relationship Id="rId4" Type="http://schemas.openxmlformats.org/officeDocument/2006/relationships/image" Target="../media/image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4.xml"/><Relationship Id="rId5" Type="http://schemas.openxmlformats.org/officeDocument/2006/relationships/chart" Target="../charts/chart33.xml"/><Relationship Id="rId4" Type="http://schemas.openxmlformats.org/officeDocument/2006/relationships/image" Target="../media/image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7" Type="http://schemas.openxmlformats.org/officeDocument/2006/relationships/chart" Target="../charts/chart3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6" Type="http://schemas.openxmlformats.org/officeDocument/2006/relationships/chart" Target="../charts/chart35.xml"/><Relationship Id="rId5" Type="http://schemas.openxmlformats.org/officeDocument/2006/relationships/image" Target="../media/image5.jpeg"/><Relationship Id="rId4" Type="http://schemas.openxmlformats.org/officeDocument/2006/relationships/image" Target="../media/image3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7" Type="http://schemas.openxmlformats.org/officeDocument/2006/relationships/chart" Target="../charts/chart3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6" Type="http://schemas.openxmlformats.org/officeDocument/2006/relationships/chart" Target="../charts/chart37.xml"/><Relationship Id="rId5" Type="http://schemas.openxmlformats.org/officeDocument/2006/relationships/image" Target="../media/image5.jpeg"/><Relationship Id="rId4" Type="http://schemas.openxmlformats.org/officeDocument/2006/relationships/image" Target="../media/image3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0.xml"/><Relationship Id="rId5" Type="http://schemas.openxmlformats.org/officeDocument/2006/relationships/chart" Target="../charts/chart39.xml"/><Relationship Id="rId4" Type="http://schemas.openxmlformats.org/officeDocument/2006/relationships/image" Target="../media/image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2.xml"/><Relationship Id="rId5" Type="http://schemas.openxmlformats.org/officeDocument/2006/relationships/chart" Target="../charts/chart41.xml"/><Relationship Id="rId4" Type="http://schemas.openxmlformats.org/officeDocument/2006/relationships/image" Target="../media/image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4.xml"/><Relationship Id="rId5" Type="http://schemas.openxmlformats.org/officeDocument/2006/relationships/chart" Target="../charts/chart43.xml"/><Relationship Id="rId4" Type="http://schemas.openxmlformats.org/officeDocument/2006/relationships/image" Target="../media/image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2.xml"/><Relationship Id="rId6" Type="http://schemas.openxmlformats.org/officeDocument/2006/relationships/image" Target="../media/image5.jpeg"/><Relationship Id="rId5" Type="http://schemas.openxmlformats.org/officeDocument/2006/relationships/image" Target="../media/image3.gif"/><Relationship Id="rId4" Type="http://schemas.openxmlformats.org/officeDocument/2006/relationships/chart" Target="../charts/chart4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7.xml"/><Relationship Id="rId5" Type="http://schemas.openxmlformats.org/officeDocument/2006/relationships/chart" Target="../charts/chart4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9.xml"/><Relationship Id="rId5" Type="http://schemas.openxmlformats.org/officeDocument/2006/relationships/chart" Target="../charts/chart48.xml"/><Relationship Id="rId4" Type="http://schemas.openxmlformats.org/officeDocument/2006/relationships/image" Target="../media/image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forum.miccedu.ru/" TargetMode="External"/><Relationship Id="rId5" Type="http://schemas.openxmlformats.org/officeDocument/2006/relationships/hyperlink" Target="mailto:stat_spo@miccedu.ru" TargetMode="Externa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.gif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10" Type="http://schemas.openxmlformats.org/officeDocument/2006/relationships/image" Target="../media/image12.png"/><Relationship Id="rId4" Type="http://schemas.openxmlformats.org/officeDocument/2006/relationships/image" Target="../media/image5.jpe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gif"/><Relationship Id="rId5" Type="http://schemas.openxmlformats.org/officeDocument/2006/relationships/image" Target="../media/image5.jpeg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3.gif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gif"/><Relationship Id="rId7" Type="http://schemas.microsoft.com/office/2007/relationships/hdphoto" Target="../media/hdphoto1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9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9512" y="141480"/>
            <a:ext cx="8784000" cy="9181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92477" y="2361454"/>
            <a:ext cx="7772400" cy="1372321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Мониторинг качества подготовки кадров в образовательных организациях Приволжского федерального округа, реализующих образовательные программы среднего профессионального образования, за 2017 год: состояние и динамика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40848" y="185032"/>
            <a:ext cx="405784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Министерство просвещения 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Российской Федерации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8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323528" y="255052"/>
            <a:ext cx="697770" cy="69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87" y="4687891"/>
            <a:ext cx="640476" cy="332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8"/>
          <p:cNvSpPr txBox="1"/>
          <p:nvPr/>
        </p:nvSpPr>
        <p:spPr>
          <a:xfrm>
            <a:off x="1043608" y="4691106"/>
            <a:ext cx="5494268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chemeClr val="bg1"/>
                </a:solidFill>
              </a:rPr>
              <a:t>Главный информационно-вычислительный центр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03" y="4008106"/>
            <a:ext cx="555548" cy="555548"/>
          </a:xfrm>
          <a:prstGeom prst="rect">
            <a:avLst/>
          </a:prstGeom>
        </p:spPr>
      </p:pic>
      <p:sp>
        <p:nvSpPr>
          <p:cNvPr id="17" name="TextBox 10"/>
          <p:cNvSpPr txBox="1"/>
          <p:nvPr/>
        </p:nvSpPr>
        <p:spPr>
          <a:xfrm>
            <a:off x="1053559" y="4116603"/>
            <a:ext cx="5484317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chemeClr val="bg1"/>
                </a:solidFill>
              </a:rPr>
              <a:t>МИРЭА - Российский технологический университет</a:t>
            </a:r>
            <a:endParaRPr lang="ru-RU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87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10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Результаты мониторинга качества подготовки </a:t>
            </a:r>
            <a:r>
              <a:rPr lang="ru-RU" b="1" dirty="0" smtClean="0"/>
              <a:t>кадров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300958" y="976463"/>
            <a:ext cx="1556512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Федеральный уровень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164288" y="1093386"/>
            <a:ext cx="1589991" cy="2987736"/>
          </a:xfrm>
          <a:prstGeom prst="roundRect">
            <a:avLst>
              <a:gd name="adj" fmla="val 4686"/>
            </a:avLst>
          </a:prstGeom>
          <a:solidFill>
            <a:schemeClr val="accent1">
              <a:alpha val="30000"/>
            </a:schemeClr>
          </a:solidFill>
          <a:ln w="12700">
            <a:solidFill>
              <a:schemeClr val="accent1">
                <a:shade val="50000"/>
                <a:alpha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ru-RU" sz="1100" b="1" dirty="0">
                <a:solidFill>
                  <a:srgbClr val="37609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Направления </a:t>
            </a:r>
            <a:r>
              <a:rPr lang="ru-RU" sz="1100" b="1" dirty="0" smtClean="0">
                <a:solidFill>
                  <a:srgbClr val="37609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использования</a:t>
            </a:r>
          </a:p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ru-RU" sz="1100" dirty="0" smtClean="0">
                <a:solidFill>
                  <a:srgbClr val="37609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Популяризация СПО</a:t>
            </a:r>
            <a:endParaRPr lang="ru-RU" sz="1600" dirty="0" smtClean="0">
              <a:solidFill>
                <a:srgbClr val="37609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ru-RU" sz="1100" dirty="0" smtClean="0">
                <a:solidFill>
                  <a:srgbClr val="37609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о состоянии СПО</a:t>
            </a:r>
          </a:p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ru-RU" sz="1100" dirty="0" smtClean="0">
                <a:solidFill>
                  <a:srgbClr val="37609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Обеспечение экономики кадрами</a:t>
            </a:r>
          </a:p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ru-RU" sz="1100" dirty="0" smtClean="0">
                <a:solidFill>
                  <a:srgbClr val="37609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Обоснование управленческих решений о развитии СПО</a:t>
            </a:r>
          </a:p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ru-RU" sz="1100" dirty="0" smtClean="0">
                <a:solidFill>
                  <a:srgbClr val="37609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Выявление лучших практик и «проблемных» ОО</a:t>
            </a:r>
            <a:endParaRPr lang="ru-RU" sz="1100" b="1" dirty="0">
              <a:solidFill>
                <a:schemeClr val="accent1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699792" y="1569735"/>
            <a:ext cx="1871720" cy="2016224"/>
          </a:xfrm>
          <a:prstGeom prst="roundRect">
            <a:avLst>
              <a:gd name="adj" fmla="val 4686"/>
            </a:avLst>
          </a:prstGeom>
          <a:solidFill>
            <a:schemeClr val="accent3">
              <a:alpha val="60000"/>
            </a:schemeClr>
          </a:solidFill>
          <a:ln w="12700">
            <a:solidFill>
              <a:schemeClr val="accent3">
                <a:lumMod val="50000"/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92075">
              <a:lnSpc>
                <a:spcPct val="90000"/>
              </a:lnSpc>
              <a:spcAft>
                <a:spcPts val="800"/>
              </a:spcAft>
            </a:pP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Результаты мониторинга: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информационно-аналитические материалы на сайте ГИВЦ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Аналитические отчеты, доклады, информационные бюллетени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ru-RU" sz="1100" b="1" dirty="0" smtClean="0">
                <a:solidFill>
                  <a:schemeClr val="accent3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 Публикации в СМИ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82727" y="3499300"/>
            <a:ext cx="1596268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Региональный уровень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99793" y="4023589"/>
            <a:ext cx="1856233" cy="683206"/>
          </a:xfrm>
          <a:prstGeom prst="rect">
            <a:avLst/>
          </a:prstGeom>
          <a:solidFill>
            <a:schemeClr val="accent2">
              <a:lumMod val="20000"/>
              <a:lumOff val="80000"/>
              <a:alpha val="60000"/>
            </a:schemeClr>
          </a:solidFill>
          <a:ln w="12700">
            <a:solidFill>
              <a:schemeClr val="accent2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92075">
              <a:lnSpc>
                <a:spcPct val="90000"/>
              </a:lnSpc>
              <a:spcAft>
                <a:spcPts val="800"/>
              </a:spcAft>
              <a:defRPr sz="1100" b="1">
                <a:solidFill>
                  <a:schemeClr val="accent3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dirty="0">
                <a:solidFill>
                  <a:schemeClr val="accent2"/>
                </a:solidFill>
              </a:rPr>
              <a:t>Региональные мониторинги системы среднего профессионального образования</a:t>
            </a:r>
          </a:p>
        </p:txBody>
      </p:sp>
      <p:cxnSp>
        <p:nvCxnSpPr>
          <p:cNvPr id="21" name="Прямая со стрелкой 20"/>
          <p:cNvCxnSpPr>
            <a:stCxn id="9" idx="3"/>
          </p:cNvCxnSpPr>
          <p:nvPr/>
        </p:nvCxnSpPr>
        <p:spPr>
          <a:xfrm flipV="1">
            <a:off x="6857470" y="1268850"/>
            <a:ext cx="306818" cy="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15" idx="3"/>
          </p:cNvCxnSpPr>
          <p:nvPr/>
        </p:nvCxnSpPr>
        <p:spPr>
          <a:xfrm flipV="1">
            <a:off x="6878995" y="3791687"/>
            <a:ext cx="285293" cy="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699792" y="882294"/>
            <a:ext cx="1856233" cy="395758"/>
          </a:xfrm>
          <a:prstGeom prst="rect">
            <a:avLst/>
          </a:prstGeom>
          <a:solidFill>
            <a:schemeClr val="accent2">
              <a:lumMod val="20000"/>
              <a:lumOff val="80000"/>
              <a:alpha val="60000"/>
            </a:schemeClr>
          </a:solidFill>
          <a:ln w="12700">
            <a:solidFill>
              <a:schemeClr val="accent2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marL="92075">
              <a:lnSpc>
                <a:spcPct val="90000"/>
              </a:lnSpc>
              <a:spcAft>
                <a:spcPts val="800"/>
              </a:spcAft>
              <a:defRPr sz="1100" b="1">
                <a:solidFill>
                  <a:schemeClr val="accent3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ctr"/>
            <a:r>
              <a:rPr lang="ru-RU" dirty="0" smtClean="0">
                <a:solidFill>
                  <a:schemeClr val="accent2"/>
                </a:solidFill>
              </a:rPr>
              <a:t>Мониторинг качества подготовки кадров</a:t>
            </a:r>
            <a:endParaRPr lang="ru-RU" dirty="0">
              <a:solidFill>
                <a:schemeClr val="accent2"/>
              </a:solidFill>
            </a:endParaRPr>
          </a:p>
        </p:txBody>
      </p:sp>
      <p:cxnSp>
        <p:nvCxnSpPr>
          <p:cNvPr id="24" name="Соединительная линия уступом 23"/>
          <p:cNvCxnSpPr>
            <a:endCxn id="23" idx="2"/>
          </p:cNvCxnSpPr>
          <p:nvPr/>
        </p:nvCxnSpPr>
        <p:spPr>
          <a:xfrm rot="5400000" flipH="1" flipV="1">
            <a:off x="1506653" y="2243937"/>
            <a:ext cx="3087141" cy="1155372"/>
          </a:xfrm>
          <a:prstGeom prst="bentConnector3">
            <a:avLst>
              <a:gd name="adj1" fmla="val 94785"/>
            </a:avLst>
          </a:prstGeom>
          <a:ln w="19050">
            <a:solidFill>
              <a:schemeClr val="accent3">
                <a:lumMod val="75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76433" y="1233541"/>
            <a:ext cx="1688841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Включение показателей региональных мониторингов в мониторинг качества подготовки кадров: </a:t>
            </a:r>
            <a:endParaRPr lang="ru-RU" sz="1100" dirty="0"/>
          </a:p>
          <a:p>
            <a:pPr marL="171450" indent="-171450">
              <a:buFontTx/>
              <a:buChar char="-"/>
            </a:pPr>
            <a:r>
              <a:rPr lang="ru-RU" sz="1100" dirty="0" smtClean="0"/>
              <a:t>Исключение дублирования информации</a:t>
            </a:r>
          </a:p>
          <a:p>
            <a:pPr marL="171450" indent="-171450">
              <a:buFontTx/>
              <a:buChar char="-"/>
            </a:pPr>
            <a:r>
              <a:rPr lang="ru-RU" sz="1100" dirty="0" smtClean="0"/>
              <a:t>Минимизация трудозатрат</a:t>
            </a:r>
          </a:p>
          <a:p>
            <a:pPr marL="171450" indent="-171450">
              <a:buFontTx/>
              <a:buChar char="-"/>
            </a:pPr>
            <a:r>
              <a:rPr lang="ru-RU" sz="1100" dirty="0" smtClean="0"/>
              <a:t>Снижение нагрузки на ОО</a:t>
            </a:r>
          </a:p>
          <a:p>
            <a:pPr marL="171450" indent="-171450">
              <a:buFontTx/>
              <a:buChar char="-"/>
            </a:pPr>
            <a:endParaRPr lang="ru-RU" sz="1100" dirty="0"/>
          </a:p>
          <a:p>
            <a:r>
              <a:rPr lang="ru-RU" sz="1100" dirty="0" smtClean="0"/>
              <a:t>Верификация предоставляемых данных на региональном уровне</a:t>
            </a:r>
            <a:endParaRPr lang="ru-RU" sz="1100" dirty="0"/>
          </a:p>
        </p:txBody>
      </p:sp>
      <p:sp>
        <p:nvSpPr>
          <p:cNvPr id="26" name="TextBox 25"/>
          <p:cNvSpPr txBox="1"/>
          <p:nvPr/>
        </p:nvSpPr>
        <p:spPr>
          <a:xfrm>
            <a:off x="323528" y="2420888"/>
            <a:ext cx="48923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ОО</a:t>
            </a:r>
            <a:endParaRPr lang="ru-RU" dirty="0"/>
          </a:p>
        </p:txBody>
      </p:sp>
      <p:cxnSp>
        <p:nvCxnSpPr>
          <p:cNvPr id="27" name="Соединительная линия уступом 26"/>
          <p:cNvCxnSpPr>
            <a:stCxn id="26" idx="2"/>
          </p:cNvCxnSpPr>
          <p:nvPr/>
        </p:nvCxnSpPr>
        <p:spPr>
          <a:xfrm rot="16200000" flipH="1">
            <a:off x="850685" y="2507681"/>
            <a:ext cx="1574972" cy="2140050"/>
          </a:xfrm>
          <a:prstGeom prst="bentConnector2">
            <a:avLst/>
          </a:prstGeom>
          <a:ln w="190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Соединительная линия уступом 27"/>
          <p:cNvCxnSpPr>
            <a:stCxn id="26" idx="0"/>
            <a:endCxn id="23" idx="1"/>
          </p:cNvCxnSpPr>
          <p:nvPr/>
        </p:nvCxnSpPr>
        <p:spPr>
          <a:xfrm rot="5400000" flipH="1" flipV="1">
            <a:off x="963612" y="684708"/>
            <a:ext cx="1340715" cy="2131646"/>
          </a:xfrm>
          <a:prstGeom prst="bentConnector2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691533" y="908720"/>
            <a:ext cx="70403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ru-RU" dirty="0" smtClean="0"/>
              <a:t>ГИВЦ</a:t>
            </a:r>
            <a:endParaRPr lang="ru-RU" dirty="0"/>
          </a:p>
        </p:txBody>
      </p:sp>
      <p:cxnSp>
        <p:nvCxnSpPr>
          <p:cNvPr id="55" name="Соединительная линия уступом 54"/>
          <p:cNvCxnSpPr>
            <a:stCxn id="17" idx="3"/>
            <a:endCxn id="15" idx="2"/>
          </p:cNvCxnSpPr>
          <p:nvPr/>
        </p:nvCxnSpPr>
        <p:spPr>
          <a:xfrm flipV="1">
            <a:off x="4556026" y="4084075"/>
            <a:ext cx="1524835" cy="281117"/>
          </a:xfrm>
          <a:prstGeom prst="bentConnector2">
            <a:avLst/>
          </a:prstGeom>
          <a:ln w="190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Соединительная линия уступом 59"/>
          <p:cNvCxnSpPr>
            <a:stCxn id="14" idx="3"/>
            <a:endCxn id="9" idx="2"/>
          </p:cNvCxnSpPr>
          <p:nvPr/>
        </p:nvCxnSpPr>
        <p:spPr>
          <a:xfrm flipV="1">
            <a:off x="4571512" y="1561238"/>
            <a:ext cx="1507702" cy="1016609"/>
          </a:xfrm>
          <a:prstGeom prst="bentConnector2">
            <a:avLst/>
          </a:prstGeom>
          <a:ln w="1905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Соединительная линия уступом 60"/>
          <p:cNvCxnSpPr>
            <a:stCxn id="14" idx="3"/>
            <a:endCxn id="15" idx="0"/>
          </p:cNvCxnSpPr>
          <p:nvPr/>
        </p:nvCxnSpPr>
        <p:spPr>
          <a:xfrm>
            <a:off x="4571512" y="2577847"/>
            <a:ext cx="1509349" cy="921453"/>
          </a:xfrm>
          <a:prstGeom prst="bentConnector2">
            <a:avLst/>
          </a:prstGeom>
          <a:ln w="19050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8222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11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Распределение приема на обучение по программам СПО в Российской Федерации по источникам </a:t>
            </a:r>
            <a:r>
              <a:rPr lang="ru-RU" b="1" dirty="0" smtClean="0"/>
              <a:t>финансирования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909359956"/>
              </p:ext>
            </p:extLst>
          </p:nvPr>
        </p:nvGraphicFramePr>
        <p:xfrm>
          <a:off x="206311" y="2655849"/>
          <a:ext cx="8730402" cy="1925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4105752380"/>
              </p:ext>
            </p:extLst>
          </p:nvPr>
        </p:nvGraphicFramePr>
        <p:xfrm>
          <a:off x="179512" y="1068019"/>
          <a:ext cx="8784000" cy="1518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5091379" y="1046073"/>
            <a:ext cx="804673" cy="24140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+1,34%</a:t>
            </a:r>
            <a:endParaRPr lang="ru-RU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91379" y="2588361"/>
            <a:ext cx="804673" cy="24140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+4,46%</a:t>
            </a:r>
            <a:endParaRPr lang="ru-RU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99084" y="4675153"/>
            <a:ext cx="50644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* </a:t>
            </a:r>
            <a:r>
              <a:rPr lang="ru-RU" sz="1100" dirty="0"/>
              <a:t>по всем </a:t>
            </a:r>
            <a:r>
              <a:rPr lang="ru-RU" sz="1100" dirty="0" smtClean="0"/>
              <a:t>образовательным организациям</a:t>
            </a:r>
            <a:r>
              <a:rPr lang="ru-RU" sz="1100" dirty="0"/>
              <a:t>, реализующим программы СПО</a:t>
            </a:r>
          </a:p>
        </p:txBody>
      </p:sp>
    </p:spTree>
    <p:extLst>
      <p:ext uri="{BB962C8B-B14F-4D97-AF65-F5344CB8AC3E}">
        <p14:creationId xmlns:p14="http://schemas.microsoft.com/office/powerpoint/2010/main" val="128448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12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Распределение приема на обучение по программам СПО в Приволжском федеральном округе по источникам финансирования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3620410387"/>
              </p:ext>
            </p:extLst>
          </p:nvPr>
        </p:nvGraphicFramePr>
        <p:xfrm>
          <a:off x="179512" y="2709062"/>
          <a:ext cx="8784000" cy="17020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344404071"/>
              </p:ext>
            </p:extLst>
          </p:nvPr>
        </p:nvGraphicFramePr>
        <p:xfrm>
          <a:off x="179512" y="1068019"/>
          <a:ext cx="8784000" cy="13313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5109563" y="1615437"/>
            <a:ext cx="804673" cy="24140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</a:rPr>
              <a:t>-0,15%</a:t>
            </a:r>
            <a:endParaRPr lang="ru-RU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09563" y="2526893"/>
            <a:ext cx="804673" cy="24140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+2,09%</a:t>
            </a:r>
            <a:endParaRPr lang="ru-RU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899084" y="4675153"/>
            <a:ext cx="50644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* </a:t>
            </a:r>
            <a:r>
              <a:rPr lang="ru-RU" sz="1100" dirty="0"/>
              <a:t>по всем </a:t>
            </a:r>
            <a:r>
              <a:rPr lang="ru-RU" sz="1100" dirty="0" smtClean="0"/>
              <a:t>образовательным организациям</a:t>
            </a:r>
            <a:r>
              <a:rPr lang="ru-RU" sz="1100" dirty="0"/>
              <a:t>, реализующим программы СПО</a:t>
            </a:r>
          </a:p>
        </p:txBody>
      </p:sp>
    </p:spTree>
    <p:extLst>
      <p:ext uri="{BB962C8B-B14F-4D97-AF65-F5344CB8AC3E}">
        <p14:creationId xmlns:p14="http://schemas.microsoft.com/office/powerpoint/2010/main" val="116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13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Распределение приема на обучение по программам СПО в Российской Федерации по программам подготовки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802614923"/>
              </p:ext>
            </p:extLst>
          </p:nvPr>
        </p:nvGraphicFramePr>
        <p:xfrm>
          <a:off x="1427882" y="1128707"/>
          <a:ext cx="2189569" cy="1628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195978" y="2670927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2015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4089179735"/>
              </p:ext>
            </p:extLst>
          </p:nvPr>
        </p:nvGraphicFramePr>
        <p:xfrm>
          <a:off x="5552445" y="1109462"/>
          <a:ext cx="2080371" cy="159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6273575" y="267317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2017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10305" y="1528877"/>
            <a:ext cx="13224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Российская</a:t>
            </a:r>
          </a:p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Федерация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29" name="Диаграмма 28"/>
          <p:cNvGraphicFramePr/>
          <p:nvPr>
            <p:extLst>
              <p:ext uri="{D42A27DB-BD31-4B8C-83A1-F6EECF244321}">
                <p14:modId xmlns:p14="http://schemas.microsoft.com/office/powerpoint/2010/main" val="3628893320"/>
              </p:ext>
            </p:extLst>
          </p:nvPr>
        </p:nvGraphicFramePr>
        <p:xfrm>
          <a:off x="1432256" y="2952341"/>
          <a:ext cx="2189569" cy="16287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0" name="Диаграмма 29"/>
          <p:cNvGraphicFramePr/>
          <p:nvPr>
            <p:extLst>
              <p:ext uri="{D42A27DB-BD31-4B8C-83A1-F6EECF244321}">
                <p14:modId xmlns:p14="http://schemas.microsoft.com/office/powerpoint/2010/main" val="1434141877"/>
              </p:ext>
            </p:extLst>
          </p:nvPr>
        </p:nvGraphicFramePr>
        <p:xfrm>
          <a:off x="5582565" y="2986648"/>
          <a:ext cx="2080371" cy="159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3553493" y="3311346"/>
            <a:ext cx="20360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Приволжский федеральный округ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4" name="Таблица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196813"/>
              </p:ext>
            </p:extLst>
          </p:nvPr>
        </p:nvGraphicFramePr>
        <p:xfrm>
          <a:off x="4269149" y="4567625"/>
          <a:ext cx="4793163" cy="457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57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573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37972">
                <a:tc>
                  <a:txBody>
                    <a:bodyPr/>
                    <a:lstStyle/>
                    <a:p>
                      <a:endParaRPr lang="ru-RU" sz="9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программы подготовки квалифицированных рабочих, служащих</a:t>
                      </a:r>
                      <a:endParaRPr lang="ru-RU" sz="9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7972">
                <a:tc>
                  <a:txBody>
                    <a:bodyPr/>
                    <a:lstStyle/>
                    <a:p>
                      <a:endParaRPr lang="ru-RU" sz="90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900" dirty="0" smtClean="0"/>
                        <a:t>программы подготовки</a:t>
                      </a:r>
                      <a:r>
                        <a:rPr lang="ru-RU" sz="900" baseline="0" dirty="0" smtClean="0"/>
                        <a:t> специалистов среднего звена</a:t>
                      </a:r>
                      <a:endParaRPr lang="ru-RU" sz="90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5" name="Прямоугольник 34"/>
          <p:cNvSpPr/>
          <p:nvPr/>
        </p:nvSpPr>
        <p:spPr>
          <a:xfrm flipH="1">
            <a:off x="4326977" y="4642077"/>
            <a:ext cx="88875" cy="85927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 flipH="1">
            <a:off x="4326976" y="4859941"/>
            <a:ext cx="88875" cy="859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9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14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Распределение приема на обучение по программам СПО по отраслям в Российской </a:t>
            </a:r>
            <a:r>
              <a:rPr lang="ru-RU" b="1" dirty="0" smtClean="0"/>
              <a:t>Федерации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347504" y="987574"/>
            <a:ext cx="5131577" cy="3312891"/>
            <a:chOff x="215834" y="987574"/>
            <a:chExt cx="4284158" cy="3312891"/>
          </a:xfrm>
        </p:grpSpPr>
        <p:graphicFrame>
          <p:nvGraphicFramePr>
            <p:cNvPr id="3" name="Диаграмма 2"/>
            <p:cNvGraphicFramePr/>
            <p:nvPr>
              <p:extLst>
                <p:ext uri="{D42A27DB-BD31-4B8C-83A1-F6EECF244321}">
                  <p14:modId xmlns:p14="http://schemas.microsoft.com/office/powerpoint/2010/main" val="1500134948"/>
                </p:ext>
              </p:extLst>
            </p:nvPr>
          </p:nvGraphicFramePr>
          <p:xfrm>
            <a:off x="215834" y="987574"/>
            <a:ext cx="4284158" cy="32403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6" name="TextBox 5"/>
            <p:cNvSpPr txBox="1"/>
            <p:nvPr/>
          </p:nvSpPr>
          <p:spPr>
            <a:xfrm>
              <a:off x="1360062" y="3931133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C00000"/>
                  </a:solidFill>
                </a:rPr>
                <a:t>2015</a:t>
              </a:r>
              <a:endParaRPr lang="ru-RU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4919694" y="987574"/>
            <a:ext cx="4175488" cy="3312019"/>
            <a:chOff x="215834" y="987574"/>
            <a:chExt cx="3924118" cy="3312019"/>
          </a:xfrm>
        </p:grpSpPr>
        <p:graphicFrame>
          <p:nvGraphicFramePr>
            <p:cNvPr id="21" name="Диаграмма 20"/>
            <p:cNvGraphicFramePr/>
            <p:nvPr>
              <p:extLst>
                <p:ext uri="{D42A27DB-BD31-4B8C-83A1-F6EECF244321}">
                  <p14:modId xmlns:p14="http://schemas.microsoft.com/office/powerpoint/2010/main" val="3078017635"/>
                </p:ext>
              </p:extLst>
            </p:nvPr>
          </p:nvGraphicFramePr>
          <p:xfrm>
            <a:off x="215834" y="987574"/>
            <a:ext cx="3924118" cy="32403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2" name="TextBox 21"/>
            <p:cNvSpPr txBox="1"/>
            <p:nvPr/>
          </p:nvSpPr>
          <p:spPr>
            <a:xfrm>
              <a:off x="1891059" y="3930261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C00000"/>
                  </a:solidFill>
                </a:rPr>
                <a:t>2017</a:t>
              </a:r>
              <a:endParaRPr lang="ru-RU" b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439254" y="4269480"/>
            <a:ext cx="3059898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В связи с изменением ФГОС с 2017 года профессия «Повар, кондитер» перенесена из отрасли «Инженерное дело, технологии и технические науки» в отрасль «Науки об обществе»</a:t>
            </a:r>
            <a:endParaRPr lang="ru-RU" sz="1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277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15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Распределение приема на обучение по программам СПО по отраслям в Приволжском федеральном округе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5439254" y="4269480"/>
            <a:ext cx="3059898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В связи с изменением ФГОС с 2017 года профессия «Повар, кондитер» перенесена из отрасли «Инженерное дело, технологии и технические науки» в отрасль «Науки об обществе»</a:t>
            </a:r>
            <a:endParaRPr lang="ru-RU" sz="1000" b="1" dirty="0">
              <a:solidFill>
                <a:schemeClr val="tx1"/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-731329" y="1029120"/>
            <a:ext cx="4284158" cy="3240360"/>
            <a:chOff x="215834" y="996866"/>
            <a:chExt cx="4284158" cy="3240360"/>
          </a:xfrm>
        </p:grpSpPr>
        <p:graphicFrame>
          <p:nvGraphicFramePr>
            <p:cNvPr id="16" name="Диаграмма 15"/>
            <p:cNvGraphicFramePr/>
            <p:nvPr>
              <p:extLst>
                <p:ext uri="{D42A27DB-BD31-4B8C-83A1-F6EECF244321}">
                  <p14:modId xmlns:p14="http://schemas.microsoft.com/office/powerpoint/2010/main" val="2175474695"/>
                </p:ext>
              </p:extLst>
            </p:nvPr>
          </p:nvGraphicFramePr>
          <p:xfrm>
            <a:off x="215834" y="996866"/>
            <a:ext cx="4284158" cy="32403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7" name="TextBox 16"/>
            <p:cNvSpPr txBox="1"/>
            <p:nvPr/>
          </p:nvSpPr>
          <p:spPr>
            <a:xfrm>
              <a:off x="2667943" y="3844680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C00000"/>
                  </a:solidFill>
                </a:rPr>
                <a:t>2015</a:t>
              </a:r>
              <a:endParaRPr lang="ru-RU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3569818" y="987574"/>
            <a:ext cx="5393694" cy="3258692"/>
            <a:chOff x="215834" y="987574"/>
            <a:chExt cx="3924118" cy="3258692"/>
          </a:xfrm>
        </p:grpSpPr>
        <p:graphicFrame>
          <p:nvGraphicFramePr>
            <p:cNvPr id="19" name="Диаграмма 18"/>
            <p:cNvGraphicFramePr/>
            <p:nvPr>
              <p:extLst>
                <p:ext uri="{D42A27DB-BD31-4B8C-83A1-F6EECF244321}">
                  <p14:modId xmlns:p14="http://schemas.microsoft.com/office/powerpoint/2010/main" val="1963359553"/>
                </p:ext>
              </p:extLst>
            </p:nvPr>
          </p:nvGraphicFramePr>
          <p:xfrm>
            <a:off x="215834" y="987574"/>
            <a:ext cx="3924118" cy="32403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23" name="TextBox 22"/>
            <p:cNvSpPr txBox="1"/>
            <p:nvPr/>
          </p:nvSpPr>
          <p:spPr>
            <a:xfrm>
              <a:off x="2563411" y="3876934"/>
              <a:ext cx="6527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solidFill>
                    <a:srgbClr val="C00000"/>
                  </a:solidFill>
                </a:rPr>
                <a:t>2017</a:t>
              </a:r>
              <a:endParaRPr lang="ru-RU" b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279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16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Актуализация содержания профессионального образования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592660752"/>
              </p:ext>
            </p:extLst>
          </p:nvPr>
        </p:nvGraphicFramePr>
        <p:xfrm>
          <a:off x="764914" y="1010372"/>
          <a:ext cx="4919182" cy="2123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99914" y="3245976"/>
            <a:ext cx="4198934" cy="2616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Средний балл поступающих на программы СПО по ТОП-50 – </a:t>
            </a:r>
            <a:r>
              <a:rPr lang="ru-RU" sz="1100" b="1" dirty="0" smtClean="0">
                <a:solidFill>
                  <a:srgbClr val="C00000"/>
                </a:solidFill>
              </a:rPr>
              <a:t>3,66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9914" y="3557061"/>
            <a:ext cx="4198934" cy="2616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100" dirty="0"/>
              <a:t>Средний балл поступающих на программы СПО – </a:t>
            </a:r>
            <a:r>
              <a:rPr lang="ru-RU" sz="1100" b="1" dirty="0" smtClean="0">
                <a:solidFill>
                  <a:srgbClr val="C00000"/>
                </a:solidFill>
              </a:rPr>
              <a:t>3,8</a:t>
            </a:r>
            <a:r>
              <a:rPr lang="en-US" sz="1100" b="1" dirty="0" smtClean="0">
                <a:solidFill>
                  <a:srgbClr val="C00000"/>
                </a:solidFill>
              </a:rPr>
              <a:t>2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9914" y="3861583"/>
            <a:ext cx="4198934" cy="25391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50" dirty="0" smtClean="0"/>
              <a:t>Конкурс* среди поступающих на программы СПО по ТОП-50 – </a:t>
            </a:r>
            <a:r>
              <a:rPr lang="ru-RU" sz="1050" b="1" dirty="0" smtClean="0">
                <a:solidFill>
                  <a:srgbClr val="C00000"/>
                </a:solidFill>
              </a:rPr>
              <a:t>1,6 чел.</a:t>
            </a:r>
            <a:endParaRPr lang="ru-RU" sz="105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9914" y="4184495"/>
            <a:ext cx="4198934" cy="2616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Конкурс* среди </a:t>
            </a:r>
            <a:r>
              <a:rPr lang="ru-RU" sz="1100" dirty="0"/>
              <a:t>поступающих на программы СПО – </a:t>
            </a:r>
            <a:r>
              <a:rPr lang="ru-RU" sz="1100" b="1" dirty="0" smtClean="0">
                <a:solidFill>
                  <a:srgbClr val="C00000"/>
                </a:solidFill>
              </a:rPr>
              <a:t>2,0 чел.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71801" y="843557"/>
            <a:ext cx="2799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Прием на программы </a:t>
            </a:r>
            <a:r>
              <a:rPr lang="ru-RU" dirty="0" smtClean="0"/>
              <a:t>СПО</a:t>
            </a:r>
            <a:endParaRPr lang="ru-RU" dirty="0"/>
          </a:p>
        </p:txBody>
      </p:sp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4185778194"/>
              </p:ext>
            </p:extLst>
          </p:nvPr>
        </p:nvGraphicFramePr>
        <p:xfrm>
          <a:off x="5224850" y="1028223"/>
          <a:ext cx="3002008" cy="2088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325456" y="2905418"/>
            <a:ext cx="21909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Российская Федерация</a:t>
            </a:r>
            <a:endParaRPr lang="ru-RU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5264400" y="2905418"/>
            <a:ext cx="3149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Приволжский федеральный округ</a:t>
            </a:r>
            <a:endParaRPr lang="ru-RU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4571513" y="3249599"/>
            <a:ext cx="4250148" cy="2616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Средний балл поступающих на программы СПО по ТОП-50 – </a:t>
            </a:r>
            <a:r>
              <a:rPr lang="ru-RU" sz="1100" b="1" dirty="0" smtClean="0">
                <a:solidFill>
                  <a:srgbClr val="C00000"/>
                </a:solidFill>
              </a:rPr>
              <a:t>3,6</a:t>
            </a:r>
            <a:r>
              <a:rPr lang="en-US" sz="1100" b="1" dirty="0" smtClean="0">
                <a:solidFill>
                  <a:srgbClr val="C00000"/>
                </a:solidFill>
              </a:rPr>
              <a:t>5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571513" y="3560684"/>
            <a:ext cx="4250147" cy="2616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100" dirty="0"/>
              <a:t>Средний балл поступающих на программы СПО – </a:t>
            </a:r>
            <a:r>
              <a:rPr lang="ru-RU" sz="1100" b="1" dirty="0" smtClean="0">
                <a:solidFill>
                  <a:srgbClr val="C00000"/>
                </a:solidFill>
              </a:rPr>
              <a:t>3,83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71514" y="3861583"/>
            <a:ext cx="4250146" cy="25391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050" dirty="0" smtClean="0"/>
              <a:t>Конкурс* среди поступающих на программы СПО по ТОП-50 – </a:t>
            </a:r>
            <a:r>
              <a:rPr lang="ru-RU" sz="1050" b="1" dirty="0" smtClean="0">
                <a:solidFill>
                  <a:srgbClr val="C00000"/>
                </a:solidFill>
              </a:rPr>
              <a:t>1,4 чел.</a:t>
            </a:r>
            <a:endParaRPr lang="ru-RU" sz="1050" b="1" dirty="0">
              <a:solidFill>
                <a:srgbClr val="C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571514" y="4184495"/>
            <a:ext cx="4250145" cy="2616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Конкурс* среди </a:t>
            </a:r>
            <a:r>
              <a:rPr lang="ru-RU" sz="1100" dirty="0"/>
              <a:t>поступающих на программы СПО – </a:t>
            </a:r>
            <a:r>
              <a:rPr lang="ru-RU" sz="1100" b="1" dirty="0" smtClean="0">
                <a:solidFill>
                  <a:srgbClr val="C00000"/>
                </a:solidFill>
              </a:rPr>
              <a:t>1,9 чел.</a:t>
            </a:r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46560" y="4631537"/>
            <a:ext cx="37000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/>
              <a:t>* - </a:t>
            </a:r>
            <a:r>
              <a:rPr lang="ru-RU" sz="1050" dirty="0" smtClean="0"/>
              <a:t>конкурс на бюджетные места </a:t>
            </a:r>
            <a:r>
              <a:rPr lang="ru-RU" sz="1050" dirty="0"/>
              <a:t>(по очной форме обучения</a:t>
            </a:r>
            <a:r>
              <a:rPr lang="ru-RU" sz="1050" dirty="0" smtClean="0"/>
              <a:t>)</a:t>
            </a:r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25760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Актуализация содержания профессионального образования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17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94447" y="4640760"/>
            <a:ext cx="42915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/>
              <a:t>* - по данным мониторинга качества подготовки кадров за 2017 год</a:t>
            </a:r>
            <a:endParaRPr lang="ru-RU" sz="11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843557"/>
            <a:ext cx="878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/>
              <a:t>Удельный вес численности участников демонстрационного экзамена в рамках апробации по стандартам Ворлдскиллс </a:t>
            </a:r>
            <a:r>
              <a:rPr lang="ru-RU" sz="1200" dirty="0" smtClean="0"/>
              <a:t>Россия* </a:t>
            </a:r>
            <a:r>
              <a:rPr lang="ru-RU" sz="1200" dirty="0"/>
              <a:t>в общей численности студентов (включая выпуск отчетного года), обучающихся по программам СПО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758657" y="1305222"/>
            <a:ext cx="2589581" cy="1753510"/>
            <a:chOff x="-1" y="1473253"/>
            <a:chExt cx="2589581" cy="1753510"/>
          </a:xfrm>
        </p:grpSpPr>
        <p:graphicFrame>
          <p:nvGraphicFramePr>
            <p:cNvPr id="15" name="Диаграмма 14"/>
            <p:cNvGraphicFramePr/>
            <p:nvPr>
              <p:extLst>
                <p:ext uri="{D42A27DB-BD31-4B8C-83A1-F6EECF244321}">
                  <p14:modId xmlns:p14="http://schemas.microsoft.com/office/powerpoint/2010/main" val="3148000935"/>
                </p:ext>
              </p:extLst>
            </p:nvPr>
          </p:nvGraphicFramePr>
          <p:xfrm>
            <a:off x="-1" y="1473253"/>
            <a:ext cx="2589581" cy="17535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22" name="TextBox 21"/>
            <p:cNvSpPr txBox="1"/>
            <p:nvPr/>
          </p:nvSpPr>
          <p:spPr>
            <a:xfrm>
              <a:off x="865244" y="2394968"/>
              <a:ext cx="881973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100" b="1" dirty="0" smtClean="0">
                  <a:solidFill>
                    <a:schemeClr val="bg1"/>
                  </a:solidFill>
                </a:rPr>
                <a:t>Российская</a:t>
              </a:r>
            </a:p>
            <a:p>
              <a:r>
                <a:rPr lang="ru-RU" sz="1100" b="1" dirty="0" smtClean="0">
                  <a:solidFill>
                    <a:schemeClr val="bg1"/>
                  </a:solidFill>
                </a:rPr>
                <a:t>Федерация</a:t>
              </a:r>
              <a:endParaRPr lang="ru-RU" sz="11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8" name="Прямая соединительная линия 17"/>
          <p:cNvCxnSpPr/>
          <p:nvPr/>
        </p:nvCxnSpPr>
        <p:spPr bwMode="auto">
          <a:xfrm>
            <a:off x="863584" y="3264103"/>
            <a:ext cx="7884176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3594412873"/>
              </p:ext>
            </p:extLst>
          </p:nvPr>
        </p:nvGraphicFramePr>
        <p:xfrm>
          <a:off x="215834" y="2602649"/>
          <a:ext cx="8784000" cy="1978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17" name="Группа 16"/>
          <p:cNvGrpSpPr/>
          <p:nvPr/>
        </p:nvGrpSpPr>
        <p:grpSpPr>
          <a:xfrm>
            <a:off x="4297687" y="1305222"/>
            <a:ext cx="2589581" cy="1753510"/>
            <a:chOff x="2675509" y="1320853"/>
            <a:chExt cx="2589581" cy="1753510"/>
          </a:xfrm>
          <a:solidFill>
            <a:schemeClr val="accent2"/>
          </a:solidFill>
        </p:grpSpPr>
        <p:graphicFrame>
          <p:nvGraphicFramePr>
            <p:cNvPr id="20" name="Диаграмма 19"/>
            <p:cNvGraphicFramePr/>
            <p:nvPr>
              <p:extLst>
                <p:ext uri="{D42A27DB-BD31-4B8C-83A1-F6EECF244321}">
                  <p14:modId xmlns:p14="http://schemas.microsoft.com/office/powerpoint/2010/main" val="4199238039"/>
                </p:ext>
              </p:extLst>
            </p:nvPr>
          </p:nvGraphicFramePr>
          <p:xfrm>
            <a:off x="2675509" y="1320853"/>
            <a:ext cx="2589581" cy="175351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sp>
          <p:nvSpPr>
            <p:cNvPr id="21" name="TextBox 20"/>
            <p:cNvSpPr txBox="1"/>
            <p:nvPr/>
          </p:nvSpPr>
          <p:spPr>
            <a:xfrm>
              <a:off x="3498033" y="2198608"/>
              <a:ext cx="962123" cy="40011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000" b="1" dirty="0" smtClean="0">
                  <a:solidFill>
                    <a:schemeClr val="bg1"/>
                  </a:solidFill>
                </a:rPr>
                <a:t>Приволжский</a:t>
              </a:r>
              <a:endParaRPr lang="ru-RU" sz="1000" b="1" dirty="0">
                <a:solidFill>
                  <a:schemeClr val="bg1"/>
                </a:solidFill>
              </a:endParaRPr>
            </a:p>
            <a:p>
              <a:pPr algn="ctr"/>
              <a:r>
                <a:rPr lang="ru-RU" sz="1000" b="1" dirty="0">
                  <a:solidFill>
                    <a:schemeClr val="bg1"/>
                  </a:solidFill>
                </a:rPr>
                <a:t>ФО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842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Актуализация содержания профессионального образования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18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843557"/>
            <a:ext cx="8784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Численность участников проходящих государственную итоговую аттестацию в форме демонстрационного экзамена</a:t>
            </a:r>
            <a:endParaRPr lang="ru-RU" sz="1200" dirty="0"/>
          </a:p>
        </p:txBody>
      </p:sp>
      <p:sp>
        <p:nvSpPr>
          <p:cNvPr id="22" name="TextBox 21"/>
          <p:cNvSpPr txBox="1"/>
          <p:nvPr/>
        </p:nvSpPr>
        <p:spPr>
          <a:xfrm>
            <a:off x="2623902" y="2226937"/>
            <a:ext cx="8819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solidFill>
                  <a:schemeClr val="bg1"/>
                </a:solidFill>
              </a:rPr>
              <a:t>Российская</a:t>
            </a:r>
          </a:p>
          <a:p>
            <a:r>
              <a:rPr lang="ru-RU" sz="1100" b="1" dirty="0" smtClean="0">
                <a:solidFill>
                  <a:schemeClr val="bg1"/>
                </a:solidFill>
              </a:rPr>
              <a:t>Федерация</a:t>
            </a:r>
            <a:endParaRPr lang="ru-RU" sz="1100" b="1" dirty="0">
              <a:solidFill>
                <a:schemeClr val="bg1"/>
              </a:solidFill>
            </a:endParaRPr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907117502"/>
              </p:ext>
            </p:extLst>
          </p:nvPr>
        </p:nvGraphicFramePr>
        <p:xfrm>
          <a:off x="215834" y="1120557"/>
          <a:ext cx="8784000" cy="3460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28122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19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Актуализация содержания профессионального образования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4750000"/>
              </p:ext>
            </p:extLst>
          </p:nvPr>
        </p:nvGraphicFramePr>
        <p:xfrm>
          <a:off x="453806" y="1201613"/>
          <a:ext cx="3975224" cy="3267070"/>
        </p:xfrm>
        <a:graphic>
          <a:graphicData uri="http://schemas.openxmlformats.org/drawingml/2006/table">
            <a:tbl>
              <a:tblPr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{21E4AEA4-8DFA-4A89-87EB-49C32662AFE0}</a:tableStyleId>
              </a:tblPr>
              <a:tblGrid>
                <a:gridCol w="5896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711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572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5722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900" b="1" u="none" strike="noStrike" dirty="0">
                          <a:effectLst/>
                          <a:latin typeface="+mn-lt"/>
                        </a:rPr>
                        <a:t>Код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900" b="1" u="none" strike="noStrike" dirty="0" smtClean="0">
                          <a:effectLst/>
                          <a:latin typeface="+mn-lt"/>
                        </a:rPr>
                        <a:t>Наименование специальности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900" b="1" u="none" strike="noStrike" dirty="0" smtClean="0">
                          <a:effectLst/>
                          <a:latin typeface="+mn-lt"/>
                        </a:rPr>
                        <a:t>Прием в РФ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Прием в ПФО</a:t>
                      </a:r>
                    </a:p>
                  </a:txBody>
                  <a:tcPr marL="9525" marR="9525" marT="9525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0123"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52.02.05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Искусство эстрады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24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29.02.02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Технология кожи и меха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25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>
                          <a:effectLst/>
                          <a:latin typeface="+mn-lt"/>
                        </a:rPr>
                        <a:t>12.02.04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Электромеханические приборные устройства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25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>
                          <a:effectLst/>
                          <a:latin typeface="+mn-lt"/>
                        </a:rPr>
                        <a:t>12.02.09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Производство и эксплуатация оптических и оптико-электронных приборов и </a:t>
                      </a:r>
                      <a:r>
                        <a:rPr lang="ru-RU" sz="900" u="none" strike="noStrike" dirty="0" smtClean="0">
                          <a:effectLst/>
                          <a:latin typeface="+mn-lt"/>
                        </a:rPr>
                        <a:t>систем            </a:t>
                      </a:r>
                      <a:r>
                        <a:rPr lang="ru-RU" sz="800" b="1" u="none" strike="noStrike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</a:rPr>
                        <a:t>(ТОП-50)</a:t>
                      </a:r>
                      <a:endParaRPr lang="ru-RU" sz="800" b="1" i="0" u="none" strike="noStrike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25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>
                          <a:effectLst/>
                          <a:latin typeface="+mn-lt"/>
                        </a:rPr>
                        <a:t>43.02.07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Сервис по химической обработке изделий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25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>
                          <a:effectLst/>
                          <a:latin typeface="+mn-lt"/>
                        </a:rPr>
                        <a:t>19.02.09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Технология жиров и жирозаменителей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26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2596"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>
                          <a:effectLst/>
                          <a:latin typeface="+mn-lt"/>
                        </a:rPr>
                        <a:t>29.02.08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Технология обработки алмазов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37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>
                          <a:effectLst/>
                          <a:latin typeface="+mn-lt"/>
                        </a:rPr>
                        <a:t>14.02.02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Радиационная безопасность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41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80764"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>
                          <a:effectLst/>
                          <a:latin typeface="+mn-lt"/>
                        </a:rPr>
                        <a:t>15.02.02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Техническая эксплуатация оборудования для производства электронной техники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44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5300"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>
                          <a:effectLst/>
                          <a:latin typeface="+mn-lt"/>
                        </a:rPr>
                        <a:t>50.02.01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Мировая художественная культура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48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869080"/>
              </p:ext>
            </p:extLst>
          </p:nvPr>
        </p:nvGraphicFramePr>
        <p:xfrm>
          <a:off x="4786880" y="1406034"/>
          <a:ext cx="3816425" cy="3279229"/>
        </p:xfrm>
        <a:graphic>
          <a:graphicData uri="http://schemas.openxmlformats.org/drawingml/2006/table">
            <a:tbl>
              <a:tblPr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958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195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051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051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>
                          <a:effectLst/>
                          <a:latin typeface="+mn-lt"/>
                        </a:rPr>
                        <a:t>Код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 smtClean="0">
                          <a:effectLst/>
                          <a:latin typeface="+mn-lt"/>
                        </a:rPr>
                        <a:t>Наименование</a:t>
                      </a:r>
                      <a:r>
                        <a:rPr lang="ru-RU" sz="900" b="1" u="none" strike="noStrike" baseline="0" dirty="0" smtClean="0">
                          <a:effectLst/>
                          <a:latin typeface="+mn-lt"/>
                        </a:rPr>
                        <a:t> п</a:t>
                      </a:r>
                      <a:r>
                        <a:rPr lang="ru-RU" sz="900" b="1" u="none" strike="noStrike" dirty="0" smtClean="0">
                          <a:effectLst/>
                          <a:latin typeface="+mn-lt"/>
                        </a:rPr>
                        <a:t>рофессии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u="none" strike="noStrike" dirty="0" smtClean="0">
                          <a:effectLst/>
                          <a:latin typeface="+mn-lt"/>
                        </a:rPr>
                        <a:t>Прием в РФ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Прием в ПФО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0123"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29.01.30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Обойщик мебели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29.01.10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Модистка головных уборов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>
                          <a:effectLst/>
                          <a:latin typeface="+mn-lt"/>
                        </a:rPr>
                        <a:t>12.01.07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Электромеханик по ремонту и обслуживанию электронной медицинской аппаратуры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>
                          <a:effectLst/>
                          <a:latin typeface="+mn-lt"/>
                        </a:rPr>
                        <a:t>26.01.13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Водолаз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10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>
                          <a:effectLst/>
                          <a:latin typeface="+mn-lt"/>
                        </a:rPr>
                        <a:t>23.01.02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Докер-механизатор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13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>
                          <a:effectLst/>
                          <a:latin typeface="+mn-lt"/>
                        </a:rPr>
                        <a:t>18.01.08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Мастер-изготовитель деталей и изделий из стекла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15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>
                          <a:effectLst/>
                          <a:latin typeface="+mn-lt"/>
                        </a:rPr>
                        <a:t>19.01.01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Аппаратчик-оператор в биотехнологии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18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>
                          <a:effectLst/>
                          <a:latin typeface="+mn-lt"/>
                        </a:rPr>
                        <a:t>13.01.04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Слесарь по ремонту оборудования электростанций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20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92596"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>
                          <a:effectLst/>
                          <a:latin typeface="+mn-lt"/>
                        </a:rPr>
                        <a:t>18.01.12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Изготовитель фарфоровых и фаянсовых изделий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22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>
                          <a:effectLst/>
                          <a:latin typeface="+mn-lt"/>
                        </a:rPr>
                        <a:t>23.01.15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36000" algn="l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Оператор поста централизации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  <a:latin typeface="+mn-lt"/>
                        </a:rPr>
                        <a:t>25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2843" y="915566"/>
            <a:ext cx="41171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10 специальностей СПО с наименьшим приемом</a:t>
            </a:r>
            <a:endParaRPr lang="ru-RU" sz="1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860032" y="1097499"/>
            <a:ext cx="38164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10 профессий СПО с наименьшим приемом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25313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2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Основные изменения процедуры мониторинга качества подготовки кадров в 2018 году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79512" y="1118882"/>
            <a:ext cx="8784000" cy="2414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85000"/>
              </a:lnSpc>
              <a:spcAft>
                <a:spcPts val="500"/>
              </a:spcAft>
              <a:buFont typeface="Wingdings" panose="05000000000000000000" pitchFamily="2" charset="2"/>
              <a:buChar char="q"/>
            </a:pPr>
            <a:r>
              <a:rPr lang="ru-RU" sz="1400" b="1" dirty="0" smtClean="0"/>
              <a:t>Модернизация </a:t>
            </a:r>
            <a:r>
              <a:rPr lang="ru-RU" sz="1400" b="1" dirty="0"/>
              <a:t>системы критериев и показателей:</a:t>
            </a:r>
          </a:p>
          <a:p>
            <a:pPr marL="361950" indent="-171450">
              <a:lnSpc>
                <a:spcPct val="85000"/>
              </a:lnSpc>
              <a:spcAft>
                <a:spcPts val="500"/>
              </a:spcAft>
              <a:buFont typeface="Courier New" panose="02070309020205020404" pitchFamily="49" charset="0"/>
              <a:buChar char="o"/>
            </a:pPr>
            <a:r>
              <a:rPr lang="ru-RU" sz="1400" dirty="0" smtClean="0"/>
              <a:t>введение </a:t>
            </a:r>
            <a:r>
              <a:rPr lang="ru-RU" sz="1400" dirty="0"/>
              <a:t>нового критерия </a:t>
            </a: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</a:rPr>
              <a:t>социальной ответственности</a:t>
            </a:r>
            <a:r>
              <a:rPr lang="ru-RU" sz="1400" dirty="0"/>
              <a:t>, включающего показатели различных аспектов доступности среднего профессионального </a:t>
            </a:r>
            <a:r>
              <a:rPr lang="ru-RU" sz="1400" dirty="0" smtClean="0"/>
              <a:t>образования, </a:t>
            </a:r>
            <a:r>
              <a:rPr lang="ru-RU" sz="1400" dirty="0"/>
              <a:t>обучения инвалидов и лиц с ОВЗ, образовательной миграции </a:t>
            </a:r>
            <a:r>
              <a:rPr lang="ru-RU" sz="1400" dirty="0" smtClean="0"/>
              <a:t>абитуриентов, </a:t>
            </a:r>
            <a:r>
              <a:rPr lang="ru-RU" sz="1400" dirty="0"/>
              <a:t>спортивной и учебно-воспитательной </a:t>
            </a:r>
            <a:r>
              <a:rPr lang="ru-RU" sz="1400" dirty="0" smtClean="0"/>
              <a:t>деятельности</a:t>
            </a:r>
            <a:endParaRPr lang="ru-RU" sz="1400" dirty="0"/>
          </a:p>
          <a:p>
            <a:pPr marL="361950" indent="-171450">
              <a:lnSpc>
                <a:spcPct val="85000"/>
              </a:lnSpc>
              <a:spcAft>
                <a:spcPts val="300"/>
              </a:spcAft>
              <a:buFont typeface="Courier New" panose="02070309020205020404" pitchFamily="49" charset="0"/>
              <a:buChar char="o"/>
            </a:pPr>
            <a:r>
              <a:rPr lang="ru-RU" sz="1400" dirty="0" smtClean="0"/>
              <a:t>декомпозиция </a:t>
            </a:r>
            <a:r>
              <a:rPr lang="ru-RU" sz="1400" dirty="0"/>
              <a:t>ключевых аналитических показателей в разрезе трех направлений обновления образовательных программ:</a:t>
            </a:r>
          </a:p>
          <a:p>
            <a:pPr marL="714375" indent="-171450">
              <a:lnSpc>
                <a:spcPct val="85000"/>
              </a:lnSpc>
              <a:spcAft>
                <a:spcPts val="300"/>
              </a:spcAft>
            </a:pPr>
            <a:r>
              <a:rPr lang="ru-RU" sz="1400" dirty="0" smtClean="0"/>
              <a:t>– приоритетных </a:t>
            </a:r>
            <a:r>
              <a:rPr lang="ru-RU" sz="1400" dirty="0"/>
              <a:t>профессий и специальностей, реализуемых по ФГОС четвертого </a:t>
            </a:r>
            <a:r>
              <a:rPr lang="ru-RU" sz="1400" dirty="0" smtClean="0"/>
              <a:t>поколения</a:t>
            </a:r>
            <a:endParaRPr lang="ru-RU" sz="1400" dirty="0"/>
          </a:p>
          <a:p>
            <a:pPr marL="714375" indent="-171450">
              <a:lnSpc>
                <a:spcPct val="85000"/>
              </a:lnSpc>
              <a:spcAft>
                <a:spcPts val="300"/>
              </a:spcAft>
            </a:pPr>
            <a:r>
              <a:rPr lang="ru-RU" sz="1400" dirty="0" smtClean="0"/>
              <a:t>– приоритетных </a:t>
            </a:r>
            <a:r>
              <a:rPr lang="ru-RU" sz="1400" dirty="0"/>
              <a:t>профессий и специальностей ТОП-50 </a:t>
            </a:r>
            <a:r>
              <a:rPr lang="ru-RU" sz="1400" dirty="0" smtClean="0"/>
              <a:t>(в </a:t>
            </a:r>
            <a:r>
              <a:rPr lang="ru-RU" sz="1400" dirty="0"/>
              <a:t>соответствии с перечнем </a:t>
            </a:r>
            <a:r>
              <a:rPr lang="ru-RU" sz="1400" dirty="0" smtClean="0"/>
              <a:t>Минтруда)</a:t>
            </a:r>
            <a:endParaRPr lang="ru-RU" sz="1400" dirty="0"/>
          </a:p>
          <a:p>
            <a:pPr marL="714375" indent="-171450">
              <a:lnSpc>
                <a:spcPct val="85000"/>
              </a:lnSpc>
              <a:spcAft>
                <a:spcPts val="500"/>
              </a:spcAft>
            </a:pPr>
            <a:r>
              <a:rPr lang="ru-RU" sz="1400" dirty="0" smtClean="0"/>
              <a:t>– профессий </a:t>
            </a:r>
            <a:r>
              <a:rPr lang="ru-RU" sz="1400" dirty="0"/>
              <a:t>и специальностей </a:t>
            </a:r>
            <a:r>
              <a:rPr lang="ru-RU" sz="1400" dirty="0" smtClean="0"/>
              <a:t>ТОП-Регион</a:t>
            </a:r>
            <a:endParaRPr lang="ru-RU" sz="1400" dirty="0"/>
          </a:p>
          <a:p>
            <a:pPr marL="361950" indent="-171450">
              <a:lnSpc>
                <a:spcPct val="85000"/>
              </a:lnSpc>
              <a:spcAft>
                <a:spcPts val="500"/>
              </a:spcAft>
              <a:buFont typeface="Courier New" panose="02070309020205020404" pitchFamily="49" charset="0"/>
              <a:buChar char="o"/>
            </a:pPr>
            <a:r>
              <a:rPr lang="ru-RU" sz="1400" dirty="0" smtClean="0"/>
              <a:t>введение </a:t>
            </a:r>
            <a:r>
              <a:rPr lang="ru-RU" sz="1400" dirty="0"/>
              <a:t>новых аналитических показателей, отражающих ключевые факторы качества подготовки </a:t>
            </a:r>
            <a:r>
              <a:rPr lang="ru-RU" sz="1400" dirty="0" smtClean="0"/>
              <a:t>кадров, модификация (</a:t>
            </a:r>
            <a:r>
              <a:rPr lang="ru-RU" sz="1400" dirty="0"/>
              <a:t>исключение</a:t>
            </a:r>
            <a:r>
              <a:rPr lang="ru-RU" sz="1400" dirty="0" smtClean="0"/>
              <a:t>) неинформативных показателей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70142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Формирование системы привлечения и профессионального развития педагогических и управленческих кадров СПО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20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08214"/>
              </p:ext>
            </p:extLst>
          </p:nvPr>
        </p:nvGraphicFramePr>
        <p:xfrm>
          <a:off x="719084" y="1059582"/>
          <a:ext cx="7751918" cy="2810159"/>
        </p:xfrm>
        <a:graphic>
          <a:graphicData uri="http://schemas.openxmlformats.org/drawingml/2006/table">
            <a:tbl>
              <a:tblPr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51309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931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2784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85775">
                <a:tc>
                  <a:txBody>
                    <a:bodyPr/>
                    <a:lstStyle/>
                    <a:p>
                      <a:pPr marL="72000" algn="ctr" fontAlgn="t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Наименование показателя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Российская Федерация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Приволжский ФО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88192">
                <a:tc>
                  <a:txBody>
                    <a:bodyPr/>
                    <a:lstStyle/>
                    <a:p>
                      <a:pPr marL="72000"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Удельный вес преподавателей и мастеров производственного обучения образовательной организации, освоивших программы повышения квалификации и (или) профессиональной переподготовки за предыдущий учебный год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46,91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9923">
                <a:tc>
                  <a:txBody>
                    <a:bodyPr/>
                    <a:lstStyle/>
                    <a:p>
                      <a:pPr marL="144000"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 форме стажировки в профильных организациях и предприятиях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5,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7,40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07238">
                <a:tc>
                  <a:txBody>
                    <a:bodyPr/>
                    <a:lstStyle/>
                    <a:p>
                      <a:pPr marL="144000" algn="l" fontAlgn="t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по использованию информационных и коммуникационных технологий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,</a:t>
                      </a:r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5,99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29031">
                <a:tc>
                  <a:txBody>
                    <a:bodyPr/>
                    <a:lstStyle/>
                    <a:p>
                      <a:pPr marL="72000" algn="l" rtl="0" eaLnBrk="1" fontAlgn="b" latinLnBrk="0" hangingPunct="1"/>
                      <a:r>
                        <a:rPr kumimoji="0"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Удельный вес численности педагогических работников, прошедших в предыдущем учебном году  повышение квалификации и (или) профессиональную переподготовку по вопросам получения среднего профессионального образования инвалидами и лицами с ОВЗ, в общей численности педагогических работников</a:t>
                      </a:r>
                      <a:endParaRPr kumimoji="0"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</a:t>
                      </a:r>
                      <a:r>
                        <a:rPr kumimoji="0" lang="en-US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82</a:t>
                      </a:r>
                      <a:endParaRPr kumimoji="0" lang="ru-RU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1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3,30</a:t>
                      </a:r>
                      <a:endParaRPr kumimoji="0" lang="ru-RU" sz="11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56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21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>
                <a:solidFill>
                  <a:schemeClr val="bg1"/>
                </a:solidFill>
              </a:rPr>
              <a:t>Формирование системы привлечения и профессионального развития педагогических и управленческих кадров СПО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2101" y="1117069"/>
            <a:ext cx="3975883" cy="224676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/>
              <a:t>Численность руководителей и педагогических работников, осуществляющих деятельность по реализации образовательных программ </a:t>
            </a:r>
            <a:r>
              <a:rPr lang="ru-RU" sz="1400" dirty="0" smtClean="0"/>
              <a:t>ТОП-50 – </a:t>
            </a:r>
            <a:r>
              <a:rPr lang="ru-RU" sz="1400" b="1" dirty="0" smtClean="0">
                <a:solidFill>
                  <a:srgbClr val="C00000"/>
                </a:solidFill>
              </a:rPr>
              <a:t>24 197 чел.</a:t>
            </a:r>
          </a:p>
          <a:p>
            <a:pPr algn="ctr"/>
            <a:endParaRPr lang="ru-RU" sz="14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1400" dirty="0"/>
              <a:t>из них прошли обучение по дополнительным профессиональным </a:t>
            </a:r>
            <a:r>
              <a:rPr lang="ru-RU" sz="1400" dirty="0" smtClean="0"/>
              <a:t>программам </a:t>
            </a:r>
            <a:r>
              <a:rPr lang="ru-RU" sz="1400" dirty="0"/>
              <a:t>по вопросам подготовки кадров по 50 наиболее перспективным и востребованным профессиям и </a:t>
            </a:r>
            <a:r>
              <a:rPr lang="ru-RU" sz="1400" dirty="0" smtClean="0"/>
              <a:t>специальностям </a:t>
            </a:r>
            <a:r>
              <a:rPr lang="ru-RU" sz="1400" dirty="0"/>
              <a:t>– </a:t>
            </a:r>
            <a:r>
              <a:rPr lang="ru-RU" sz="1400" b="1" dirty="0" smtClean="0">
                <a:solidFill>
                  <a:srgbClr val="C00000"/>
                </a:solidFill>
              </a:rPr>
              <a:t>9 626 чел.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3987053964"/>
              </p:ext>
            </p:extLst>
          </p:nvPr>
        </p:nvGraphicFramePr>
        <p:xfrm>
          <a:off x="4571512" y="1582314"/>
          <a:ext cx="4247984" cy="2573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391512" y="972765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1400" b="1" i="0" u="none" strike="noStrike" kern="1200" baseline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r>
              <a:rPr lang="ru-RU" sz="1200" dirty="0" smtClean="0"/>
              <a:t>Доля </a:t>
            </a:r>
            <a:r>
              <a:rPr lang="ru-RU" sz="1200" dirty="0"/>
              <a:t>работников, прошедших обучение по дополнительным профессиональным </a:t>
            </a:r>
            <a:r>
              <a:rPr lang="ru-RU" sz="1200" dirty="0" smtClean="0"/>
              <a:t>программам </a:t>
            </a:r>
            <a:r>
              <a:rPr lang="ru-RU" sz="1200" dirty="0"/>
              <a:t>по вопросам подготовки кадров по 50 наиболее перспективным и востребованным профессиям и специальностям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19672" y="3561859"/>
            <a:ext cx="3975883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Из численности преподавателей и мастеров производственного </a:t>
            </a:r>
            <a:r>
              <a:rPr lang="ru-RU" sz="1400" dirty="0" smtClean="0"/>
              <a:t>обучения </a:t>
            </a:r>
            <a:r>
              <a:rPr lang="ru-RU" sz="1400" dirty="0"/>
              <a:t>действующие работники профильных предприятий, </a:t>
            </a:r>
            <a:r>
              <a:rPr lang="ru-RU" sz="1400" dirty="0" smtClean="0"/>
              <a:t>организаций* – </a:t>
            </a:r>
            <a:r>
              <a:rPr lang="ru-RU" sz="1400" b="1" dirty="0" smtClean="0">
                <a:solidFill>
                  <a:srgbClr val="C00000"/>
                </a:solidFill>
              </a:rPr>
              <a:t>1 964,85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70510" y="4648379"/>
            <a:ext cx="33185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/>
              <a:t>* - численность работников, приведенная к ставкам</a:t>
            </a:r>
            <a:endParaRPr lang="ru-RU" sz="1100" dirty="0"/>
          </a:p>
        </p:txBody>
      </p:sp>
      <p:sp>
        <p:nvSpPr>
          <p:cNvPr id="14" name="TextBox 13"/>
          <p:cNvSpPr txBox="1"/>
          <p:nvPr/>
        </p:nvSpPr>
        <p:spPr>
          <a:xfrm>
            <a:off x="1344550" y="805315"/>
            <a:ext cx="2250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accent1"/>
                </a:solidFill>
              </a:rPr>
              <a:t>Российская Федерация</a:t>
            </a:r>
            <a:endParaRPr lang="ru-RU" sz="1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515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22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>
                <a:solidFill>
                  <a:schemeClr val="bg1"/>
                </a:solidFill>
              </a:rPr>
              <a:t>Формирование системы привлечения и профессионального развития педагогических и управленческих кадров СПО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2101" y="1117069"/>
            <a:ext cx="3975883" cy="224676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dirty="0"/>
              <a:t>Численность руководителей и педагогических работников, осуществляющих деятельность по реализации образовательных программ </a:t>
            </a:r>
            <a:r>
              <a:rPr lang="ru-RU" sz="1400" dirty="0" smtClean="0"/>
              <a:t>ТОП-50 – </a:t>
            </a:r>
            <a:r>
              <a:rPr lang="ru-RU" sz="1400" b="1" dirty="0" smtClean="0">
                <a:solidFill>
                  <a:srgbClr val="C00000"/>
                </a:solidFill>
              </a:rPr>
              <a:t>5 354 чел.</a:t>
            </a:r>
          </a:p>
          <a:p>
            <a:pPr algn="ctr"/>
            <a:endParaRPr lang="ru-RU" sz="14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1400" dirty="0"/>
              <a:t>из них прошли обучение по дополнительным профессиональным </a:t>
            </a:r>
            <a:r>
              <a:rPr lang="ru-RU" sz="1400" dirty="0" smtClean="0"/>
              <a:t>программам </a:t>
            </a:r>
            <a:r>
              <a:rPr lang="ru-RU" sz="1400" dirty="0"/>
              <a:t>по вопросам подготовки кадров по 50 наиболее перспективным и востребованным профессиям и </a:t>
            </a:r>
            <a:r>
              <a:rPr lang="ru-RU" sz="1400" dirty="0" smtClean="0"/>
              <a:t>специальностям –</a:t>
            </a:r>
            <a:r>
              <a:rPr lang="ru-RU" sz="1400" b="1" dirty="0" smtClean="0">
                <a:solidFill>
                  <a:srgbClr val="C00000"/>
                </a:solidFill>
              </a:rPr>
              <a:t> 2 173 чел.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2262367657"/>
              </p:ext>
            </p:extLst>
          </p:nvPr>
        </p:nvGraphicFramePr>
        <p:xfrm>
          <a:off x="4571512" y="1582314"/>
          <a:ext cx="4247984" cy="2573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391512" y="972765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1400" b="1" i="0" u="none" strike="noStrike" kern="1200" baseline="0">
                <a:solidFill>
                  <a:prstClr val="black"/>
                </a:solidFill>
                <a:latin typeface="Calibri" panose="020F0502020204030204" pitchFamily="34" charset="0"/>
                <a:ea typeface="+mn-ea"/>
                <a:cs typeface="+mn-cs"/>
              </a:defRPr>
            </a:pPr>
            <a:r>
              <a:rPr lang="ru-RU" sz="1200" dirty="0" smtClean="0"/>
              <a:t>Доля </a:t>
            </a:r>
            <a:r>
              <a:rPr lang="ru-RU" sz="1200" dirty="0"/>
              <a:t>работников, прошедших обучение по дополнительным профессиональным </a:t>
            </a:r>
            <a:r>
              <a:rPr lang="ru-RU" sz="1200" dirty="0" smtClean="0"/>
              <a:t>программам </a:t>
            </a:r>
            <a:r>
              <a:rPr lang="ru-RU" sz="1200" dirty="0"/>
              <a:t>по вопросам подготовки кадров по 50 наиболее перспективным и востребованным профессиям и специальностям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19672" y="3561859"/>
            <a:ext cx="3975883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Из численности преподавателей и мастеров производственного </a:t>
            </a:r>
            <a:r>
              <a:rPr lang="ru-RU" sz="1400" dirty="0" smtClean="0"/>
              <a:t>обучения </a:t>
            </a:r>
            <a:r>
              <a:rPr lang="ru-RU" sz="1400" dirty="0"/>
              <a:t>действующие работники профильных предприятий, </a:t>
            </a:r>
            <a:r>
              <a:rPr lang="ru-RU" sz="1400" dirty="0" smtClean="0"/>
              <a:t>организаций* – </a:t>
            </a:r>
            <a:r>
              <a:rPr lang="ru-RU" sz="1400" b="1" dirty="0" smtClean="0">
                <a:solidFill>
                  <a:srgbClr val="C00000"/>
                </a:solidFill>
              </a:rPr>
              <a:t>397</a:t>
            </a:r>
            <a:r>
              <a:rPr lang="en-US" sz="1400" b="1" dirty="0" smtClean="0">
                <a:solidFill>
                  <a:srgbClr val="C00000"/>
                </a:solidFill>
              </a:rPr>
              <a:t>,</a:t>
            </a:r>
            <a:r>
              <a:rPr lang="ru-RU" sz="1400" b="1" dirty="0" smtClean="0">
                <a:solidFill>
                  <a:srgbClr val="C00000"/>
                </a:solidFill>
              </a:rPr>
              <a:t>65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70510" y="4648379"/>
            <a:ext cx="331853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/>
              <a:t>* - численность работников, приведенная к ставкам</a:t>
            </a:r>
            <a:endParaRPr lang="ru-RU" sz="1100" dirty="0"/>
          </a:p>
        </p:txBody>
      </p:sp>
      <p:sp>
        <p:nvSpPr>
          <p:cNvPr id="15" name="TextBox 14"/>
          <p:cNvSpPr txBox="1"/>
          <p:nvPr/>
        </p:nvSpPr>
        <p:spPr>
          <a:xfrm>
            <a:off x="960919" y="803488"/>
            <a:ext cx="32507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accent1"/>
                </a:solidFill>
              </a:rPr>
              <a:t>Приволжский федеральный округ</a:t>
            </a:r>
            <a:endParaRPr lang="ru-RU" sz="1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813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23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>
                <a:solidFill>
                  <a:schemeClr val="bg1"/>
                </a:solidFill>
              </a:rPr>
              <a:t>Материально-техническая база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961602297"/>
              </p:ext>
            </p:extLst>
          </p:nvPr>
        </p:nvGraphicFramePr>
        <p:xfrm>
          <a:off x="351130" y="1503461"/>
          <a:ext cx="8612381" cy="3077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215834" y="918687"/>
            <a:ext cx="878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Удельный вес стоимости машин и оборудования не старше 5 лет в общей стоимости машин и </a:t>
            </a:r>
            <a:r>
              <a:rPr lang="ru-RU" sz="1600" dirty="0" smtClean="0"/>
              <a:t>оборудования*</a:t>
            </a:r>
            <a:endParaRPr lang="ru-RU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89626" y="1682497"/>
            <a:ext cx="349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%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99084" y="4675153"/>
            <a:ext cx="50644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* </a:t>
            </a:r>
            <a:r>
              <a:rPr lang="ru-RU" sz="1100" dirty="0"/>
              <a:t>по всем </a:t>
            </a:r>
            <a:r>
              <a:rPr lang="ru-RU" sz="1100" dirty="0" smtClean="0"/>
              <a:t>образовательным организациям</a:t>
            </a:r>
            <a:r>
              <a:rPr lang="ru-RU" sz="1100" dirty="0"/>
              <a:t>, реализующим программы СПО</a:t>
            </a:r>
          </a:p>
        </p:txBody>
      </p:sp>
    </p:spTree>
    <p:extLst>
      <p:ext uri="{BB962C8B-B14F-4D97-AF65-F5344CB8AC3E}">
        <p14:creationId xmlns:p14="http://schemas.microsoft.com/office/powerpoint/2010/main" val="2880712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24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>
                <a:solidFill>
                  <a:schemeClr val="bg1"/>
                </a:solidFill>
              </a:rPr>
              <a:t>Материально-техническая база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5834" y="918687"/>
            <a:ext cx="878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Доля </a:t>
            </a:r>
            <a:r>
              <a:rPr lang="ru-RU" sz="1600" dirty="0" smtClean="0"/>
              <a:t>расходов</a:t>
            </a:r>
            <a:r>
              <a:rPr lang="ru-RU" sz="1600" dirty="0"/>
              <a:t>, направленных на приобретение машин и оборудования, в общем объеме </a:t>
            </a:r>
            <a:r>
              <a:rPr lang="ru-RU" sz="1600" dirty="0" smtClean="0"/>
              <a:t>расходов </a:t>
            </a:r>
            <a:r>
              <a:rPr lang="ru-RU" sz="1600" dirty="0"/>
              <a:t>образовательной </a:t>
            </a:r>
            <a:r>
              <a:rPr lang="ru-RU" sz="1600" dirty="0" smtClean="0"/>
              <a:t>организации*</a:t>
            </a:r>
            <a:endParaRPr lang="ru-RU" sz="1600" dirty="0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56636486"/>
              </p:ext>
            </p:extLst>
          </p:nvPr>
        </p:nvGraphicFramePr>
        <p:xfrm>
          <a:off x="390722" y="1503462"/>
          <a:ext cx="8511876" cy="2944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8618" y="1631291"/>
            <a:ext cx="349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%</a:t>
            </a:r>
            <a:endParaRPr lang="ru-RU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99084" y="4675153"/>
            <a:ext cx="50644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* </a:t>
            </a:r>
            <a:r>
              <a:rPr lang="ru-RU" sz="1100" dirty="0"/>
              <a:t>по всем </a:t>
            </a:r>
            <a:r>
              <a:rPr lang="ru-RU" sz="1100" dirty="0" smtClean="0"/>
              <a:t>образовательным организациям</a:t>
            </a:r>
            <a:r>
              <a:rPr lang="ru-RU" sz="1100" dirty="0"/>
              <a:t>, реализующим программы СПО</a:t>
            </a:r>
          </a:p>
        </p:txBody>
      </p:sp>
    </p:spTree>
    <p:extLst>
      <p:ext uri="{BB962C8B-B14F-4D97-AF65-F5344CB8AC3E}">
        <p14:creationId xmlns:p14="http://schemas.microsoft.com/office/powerpoint/2010/main" val="1965236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>
                <a:solidFill>
                  <a:schemeClr val="bg1"/>
                </a:solidFill>
              </a:rPr>
              <a:t>Трудоустройство выпускников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25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090172482"/>
              </p:ext>
            </p:extLst>
          </p:nvPr>
        </p:nvGraphicFramePr>
        <p:xfrm>
          <a:off x="179512" y="843557"/>
          <a:ext cx="8784000" cy="1739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979929619"/>
              </p:ext>
            </p:extLst>
          </p:nvPr>
        </p:nvGraphicFramePr>
        <p:xfrm>
          <a:off x="253506" y="2583181"/>
          <a:ext cx="8710006" cy="2175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26586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>
                <a:solidFill>
                  <a:schemeClr val="bg1"/>
                </a:solidFill>
              </a:rPr>
              <a:t>Трудоустройство выпускников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26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179512" y="843556"/>
            <a:ext cx="8784000" cy="3836020"/>
            <a:chOff x="179512" y="843556"/>
            <a:chExt cx="8784000" cy="3836020"/>
          </a:xfrm>
        </p:grpSpPr>
        <p:graphicFrame>
          <p:nvGraphicFramePr>
            <p:cNvPr id="2" name="Диаграмма 1"/>
            <p:cNvGraphicFramePr/>
            <p:nvPr>
              <p:extLst>
                <p:ext uri="{D42A27DB-BD31-4B8C-83A1-F6EECF244321}">
                  <p14:modId xmlns:p14="http://schemas.microsoft.com/office/powerpoint/2010/main" val="2040112466"/>
                </p:ext>
              </p:extLst>
            </p:nvPr>
          </p:nvGraphicFramePr>
          <p:xfrm>
            <a:off x="179512" y="843556"/>
            <a:ext cx="8784000" cy="38360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3" name="Прямоугольник 2"/>
            <p:cNvSpPr/>
            <p:nvPr/>
          </p:nvSpPr>
          <p:spPr>
            <a:xfrm>
              <a:off x="5935695" y="1695517"/>
              <a:ext cx="45719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45899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>
                <a:solidFill>
                  <a:schemeClr val="bg1"/>
                </a:solidFill>
              </a:rPr>
              <a:t>Трудоустройство выпускников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27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179512" y="843556"/>
            <a:ext cx="8905221" cy="3962402"/>
            <a:chOff x="179512" y="843556"/>
            <a:chExt cx="8784000" cy="3836020"/>
          </a:xfrm>
        </p:grpSpPr>
        <p:graphicFrame>
          <p:nvGraphicFramePr>
            <p:cNvPr id="2" name="Диаграмма 1"/>
            <p:cNvGraphicFramePr/>
            <p:nvPr>
              <p:extLst>
                <p:ext uri="{D42A27DB-BD31-4B8C-83A1-F6EECF244321}">
                  <p14:modId xmlns:p14="http://schemas.microsoft.com/office/powerpoint/2010/main" val="1855728291"/>
                </p:ext>
              </p:extLst>
            </p:nvPr>
          </p:nvGraphicFramePr>
          <p:xfrm>
            <a:off x="179512" y="843556"/>
            <a:ext cx="8784000" cy="38360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3" name="Прямоугольник 2"/>
            <p:cNvSpPr/>
            <p:nvPr/>
          </p:nvSpPr>
          <p:spPr>
            <a:xfrm>
              <a:off x="418537" y="1641331"/>
              <a:ext cx="45719" cy="4571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0475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Характеристика контингента обучающихся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28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132254142"/>
              </p:ext>
            </p:extLst>
          </p:nvPr>
        </p:nvGraphicFramePr>
        <p:xfrm>
          <a:off x="179512" y="843557"/>
          <a:ext cx="8784000" cy="1891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45696749"/>
              </p:ext>
            </p:extLst>
          </p:nvPr>
        </p:nvGraphicFramePr>
        <p:xfrm>
          <a:off x="253506" y="2583181"/>
          <a:ext cx="8710006" cy="21753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01314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Характеристика сети образовательных организаций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29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511918427"/>
              </p:ext>
            </p:extLst>
          </p:nvPr>
        </p:nvGraphicFramePr>
        <p:xfrm>
          <a:off x="179512" y="958291"/>
          <a:ext cx="8784000" cy="3518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47444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3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Основные изменения процедуры мониторинга качества подготовки кадров в 2018 году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79512" y="848219"/>
            <a:ext cx="8784000" cy="643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85000"/>
              </a:lnSpc>
              <a:spcAft>
                <a:spcPts val="500"/>
              </a:spcAft>
              <a:buFont typeface="Wingdings" panose="05000000000000000000" pitchFamily="2" charset="2"/>
              <a:buChar char="q"/>
            </a:pPr>
            <a:r>
              <a:rPr lang="ru-RU" sz="1400" b="1" dirty="0" smtClean="0"/>
              <a:t>Модернизация </a:t>
            </a:r>
            <a:r>
              <a:rPr lang="ru-RU" sz="1400" b="1" dirty="0"/>
              <a:t>подходов к </a:t>
            </a:r>
            <a:r>
              <a:rPr lang="ru-RU" sz="1400" b="1" dirty="0" smtClean="0"/>
              <a:t>верификации. </a:t>
            </a:r>
            <a:r>
              <a:rPr lang="ru-RU" sz="1400" dirty="0"/>
              <a:t>Реализация доступа к просмотру в режиме онлайн сведений о выявленных замечаниях к данным </a:t>
            </a:r>
            <a:r>
              <a:rPr lang="ru-RU" sz="1400" dirty="0" smtClean="0"/>
              <a:t>отчетов, </a:t>
            </a:r>
            <a:r>
              <a:rPr lang="ru-RU" sz="1400" dirty="0"/>
              <a:t>результатам рассмотрения подтверждающих документов как на уровне образовательной организации, так и на уровне субъекта </a:t>
            </a:r>
            <a:r>
              <a:rPr lang="ru-RU" sz="1400" dirty="0" smtClean="0"/>
              <a:t>Российской Федерации</a:t>
            </a:r>
            <a:endParaRPr lang="ru-RU" sz="14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9390771"/>
              </p:ext>
            </p:extLst>
          </p:nvPr>
        </p:nvGraphicFramePr>
        <p:xfrm>
          <a:off x="179512" y="1491537"/>
          <a:ext cx="87840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41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0989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3975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2017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2018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728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Анализируются</a:t>
                      </a:r>
                      <a:r>
                        <a:rPr lang="ru-RU" sz="1200" baseline="0" dirty="0" smtClean="0"/>
                        <a:t> показатели мониторинга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Анализируются первичные данные, показатели мониторинга, вспомогательные</a:t>
                      </a:r>
                      <a:r>
                        <a:rPr lang="ru-RU" sz="1200" baseline="0" dirty="0" smtClean="0"/>
                        <a:t> показатели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Выявляются</a:t>
                      </a:r>
                      <a:r>
                        <a:rPr lang="ru-RU" sz="1200" baseline="0" dirty="0" smtClean="0"/>
                        <a:t> прежде всего «аномально» высокие значения показателей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Выявляются</a:t>
                      </a:r>
                      <a:r>
                        <a:rPr lang="ru-RU" sz="1200" baseline="0" dirty="0" smtClean="0"/>
                        <a:t> как «аномально» высокие, так и «аномально» низкие показатели, полнота заполнения, соответствие взаимосвязанных показателей и др.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Периодическая рассылка информационных сообщений по результатам верификации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Отображение</a:t>
                      </a:r>
                      <a:r>
                        <a:rPr lang="ru-RU" sz="1200" baseline="0" dirty="0" smtClean="0"/>
                        <a:t> информации в личных кабинетах субъектов РФ и образовательных организаций, обновляемой не реже раза в сутки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Привлечение к верификации</a:t>
                      </a:r>
                      <a:r>
                        <a:rPr lang="ru-RU" sz="1200" baseline="0" dirty="0" smtClean="0"/>
                        <a:t> аналитиков </a:t>
                      </a:r>
                      <a:r>
                        <a:rPr lang="ru-RU" sz="1200" dirty="0" smtClean="0"/>
                        <a:t>сторонних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организаций (СТАНКИН, </a:t>
                      </a:r>
                      <a:r>
                        <a:rPr lang="ru-RU" sz="1200" dirty="0" err="1" smtClean="0"/>
                        <a:t>ЧелГУ</a:t>
                      </a:r>
                      <a:r>
                        <a:rPr lang="ru-RU" sz="1200" dirty="0" smtClean="0"/>
                        <a:t>)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Ряд критериев верификации прошлого года</a:t>
                      </a:r>
                      <a:r>
                        <a:rPr lang="ru-RU" sz="1200" baseline="0" dirty="0" smtClean="0"/>
                        <a:t> реализован в форме «жестких» проверок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179512" y="4040930"/>
            <a:ext cx="8784000" cy="460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85000"/>
              </a:lnSpc>
              <a:spcAft>
                <a:spcPts val="500"/>
              </a:spcAft>
              <a:buFont typeface="Wingdings" panose="05000000000000000000" pitchFamily="2" charset="2"/>
              <a:buChar char="q"/>
            </a:pPr>
            <a:r>
              <a:rPr lang="ru-RU" sz="1400" b="1" dirty="0" smtClean="0"/>
              <a:t>Интеграция данных мониторингов </a:t>
            </a:r>
            <a:r>
              <a:rPr lang="ru-RU" sz="1400" b="1" dirty="0"/>
              <a:t>реализации образовательных программ для инвалидов и лиц с ОВЗ, показателей учебно-воспитательной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379164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Доступность СПО в Приволжском федеральном округе</a:t>
            </a:r>
          </a:p>
        </p:txBody>
      </p:sp>
      <p:pic>
        <p:nvPicPr>
          <p:cNvPr id="8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1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274733972"/>
              </p:ext>
            </p:extLst>
          </p:nvPr>
        </p:nvGraphicFramePr>
        <p:xfrm>
          <a:off x="179512" y="923760"/>
          <a:ext cx="8784000" cy="3737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7272" y="4805958"/>
            <a:ext cx="365760" cy="273844"/>
          </a:xfrm>
        </p:spPr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30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19361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Доступность СПО в Приволжском федеральном округе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31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2952854001"/>
              </p:ext>
            </p:extLst>
          </p:nvPr>
        </p:nvGraphicFramePr>
        <p:xfrm>
          <a:off x="0" y="932179"/>
          <a:ext cx="9144000" cy="1796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625722213"/>
              </p:ext>
            </p:extLst>
          </p:nvPr>
        </p:nvGraphicFramePr>
        <p:xfrm>
          <a:off x="0" y="2652765"/>
          <a:ext cx="9144000" cy="210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51292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Развитие практико-ориентированного обучения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32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1806487849"/>
              </p:ext>
            </p:extLst>
          </p:nvPr>
        </p:nvGraphicFramePr>
        <p:xfrm>
          <a:off x="191736" y="927378"/>
          <a:ext cx="8771776" cy="2126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319448684"/>
              </p:ext>
            </p:extLst>
          </p:nvPr>
        </p:nvGraphicFramePr>
        <p:xfrm>
          <a:off x="215835" y="2703398"/>
          <a:ext cx="8664818" cy="20550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408796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Инфраструктура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33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Диаграмма 15"/>
          <p:cNvGraphicFramePr/>
          <p:nvPr>
            <p:extLst>
              <p:ext uri="{D42A27DB-BD31-4B8C-83A1-F6EECF244321}">
                <p14:modId xmlns:p14="http://schemas.microsoft.com/office/powerpoint/2010/main" val="1060081469"/>
              </p:ext>
            </p:extLst>
          </p:nvPr>
        </p:nvGraphicFramePr>
        <p:xfrm>
          <a:off x="179512" y="843556"/>
          <a:ext cx="8784000" cy="2243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1281152199"/>
              </p:ext>
            </p:extLst>
          </p:nvPr>
        </p:nvGraphicFramePr>
        <p:xfrm>
          <a:off x="179512" y="2648102"/>
          <a:ext cx="8784000" cy="18580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3639698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Инфраструктура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34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1128408678"/>
              </p:ext>
            </p:extLst>
          </p:nvPr>
        </p:nvGraphicFramePr>
        <p:xfrm>
          <a:off x="141412" y="880616"/>
          <a:ext cx="8822100" cy="1726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:p14="http://schemas.microsoft.com/office/powerpoint/2010/main" val="1513471681"/>
              </p:ext>
            </p:extLst>
          </p:nvPr>
        </p:nvGraphicFramePr>
        <p:xfrm>
          <a:off x="215834" y="2567634"/>
          <a:ext cx="8669932" cy="19547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5504488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Инфраструктура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35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285942309"/>
              </p:ext>
            </p:extLst>
          </p:nvPr>
        </p:nvGraphicFramePr>
        <p:xfrm>
          <a:off x="179512" y="928757"/>
          <a:ext cx="8784000" cy="156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3347113615"/>
              </p:ext>
            </p:extLst>
          </p:nvPr>
        </p:nvGraphicFramePr>
        <p:xfrm>
          <a:off x="179512" y="2494739"/>
          <a:ext cx="8784000" cy="2441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60502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Инфраструктура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36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649686256"/>
              </p:ext>
            </p:extLst>
          </p:nvPr>
        </p:nvGraphicFramePr>
        <p:xfrm>
          <a:off x="215834" y="2721255"/>
          <a:ext cx="8747678" cy="1786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1636370834"/>
              </p:ext>
            </p:extLst>
          </p:nvPr>
        </p:nvGraphicFramePr>
        <p:xfrm>
          <a:off x="253506" y="936346"/>
          <a:ext cx="8710006" cy="1770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3899084" y="4675153"/>
            <a:ext cx="50644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* </a:t>
            </a:r>
            <a:r>
              <a:rPr lang="ru-RU" sz="1000" dirty="0"/>
              <a:t>по </a:t>
            </a:r>
            <a:r>
              <a:rPr lang="ru-RU" sz="1000" dirty="0" smtClean="0"/>
              <a:t>профессиональным образовательным организациям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5766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Кадровый состав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37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7" name="Диаграмма 16"/>
          <p:cNvGraphicFramePr/>
          <p:nvPr>
            <p:extLst>
              <p:ext uri="{D42A27DB-BD31-4B8C-83A1-F6EECF244321}">
                <p14:modId xmlns:p14="http://schemas.microsoft.com/office/powerpoint/2010/main" val="2316775567"/>
              </p:ext>
            </p:extLst>
          </p:nvPr>
        </p:nvGraphicFramePr>
        <p:xfrm>
          <a:off x="179512" y="843557"/>
          <a:ext cx="8784001" cy="1819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Диаграмма 17"/>
          <p:cNvGraphicFramePr/>
          <p:nvPr>
            <p:extLst>
              <p:ext uri="{D42A27DB-BD31-4B8C-83A1-F6EECF244321}">
                <p14:modId xmlns:p14="http://schemas.microsoft.com/office/powerpoint/2010/main" val="4115910789"/>
              </p:ext>
            </p:extLst>
          </p:nvPr>
        </p:nvGraphicFramePr>
        <p:xfrm>
          <a:off x="215835" y="2561329"/>
          <a:ext cx="8747678" cy="20197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3899084" y="4675153"/>
            <a:ext cx="50644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* </a:t>
            </a:r>
            <a:r>
              <a:rPr lang="ru-RU" sz="1000" dirty="0"/>
              <a:t>по </a:t>
            </a:r>
            <a:r>
              <a:rPr lang="ru-RU" sz="1000" dirty="0" smtClean="0"/>
              <a:t>профессиональным образовательным организациям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7124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Кадровый состав</a:t>
            </a:r>
          </a:p>
        </p:txBody>
      </p:sp>
      <p:graphicFrame>
        <p:nvGraphicFramePr>
          <p:cNvPr id="14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5179582"/>
              </p:ext>
            </p:extLst>
          </p:nvPr>
        </p:nvGraphicFramePr>
        <p:xfrm>
          <a:off x="396495" y="898505"/>
          <a:ext cx="8350033" cy="38599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38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899084" y="4675153"/>
            <a:ext cx="50644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* </a:t>
            </a:r>
            <a:r>
              <a:rPr lang="ru-RU" sz="1000" dirty="0"/>
              <a:t>по </a:t>
            </a:r>
            <a:r>
              <a:rPr lang="ru-RU" sz="1000" dirty="0" smtClean="0"/>
              <a:t>профессиональным образовательным организациям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2448093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Результаты подготовки кадров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39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954079387"/>
              </p:ext>
            </p:extLst>
          </p:nvPr>
        </p:nvGraphicFramePr>
        <p:xfrm>
          <a:off x="215834" y="936345"/>
          <a:ext cx="8747678" cy="1997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749846326"/>
              </p:ext>
            </p:extLst>
          </p:nvPr>
        </p:nvGraphicFramePr>
        <p:xfrm>
          <a:off x="215834" y="2721254"/>
          <a:ext cx="8747678" cy="18598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3899084" y="4675153"/>
            <a:ext cx="50644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* </a:t>
            </a:r>
            <a:r>
              <a:rPr lang="ru-RU" sz="1000" dirty="0"/>
              <a:t>по </a:t>
            </a:r>
            <a:r>
              <a:rPr lang="ru-RU" sz="1000" dirty="0" smtClean="0"/>
              <a:t>профессиональным образовательным организациям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69064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4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Верификация данных </a:t>
            </a:r>
            <a:r>
              <a:rPr lang="ru-RU" b="1" dirty="0" smtClean="0"/>
              <a:t>мониторинга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9"/>
          <a:stretch/>
        </p:blipFill>
        <p:spPr bwMode="auto">
          <a:xfrm>
            <a:off x="2911169" y="1737970"/>
            <a:ext cx="5901823" cy="298090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49"/>
          <a:stretch/>
        </p:blipFill>
        <p:spPr bwMode="auto">
          <a:xfrm>
            <a:off x="179512" y="1377059"/>
            <a:ext cx="5757828" cy="28790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826531"/>
            <a:ext cx="878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Результат верификации предоставленных данных доступен в режиме онлайн в личном кабинете организации и субъекта РФ на сайте ГИВЦ</a:t>
            </a:r>
          </a:p>
        </p:txBody>
      </p:sp>
    </p:spTree>
    <p:extLst>
      <p:ext uri="{BB962C8B-B14F-4D97-AF65-F5344CB8AC3E}">
        <p14:creationId xmlns:p14="http://schemas.microsoft.com/office/powerpoint/2010/main" val="858985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Результаты подготовки кадров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40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5094357"/>
              </p:ext>
            </p:extLst>
          </p:nvPr>
        </p:nvGraphicFramePr>
        <p:xfrm>
          <a:off x="179512" y="914400"/>
          <a:ext cx="8784000" cy="183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1402710065"/>
              </p:ext>
            </p:extLst>
          </p:nvPr>
        </p:nvGraphicFramePr>
        <p:xfrm>
          <a:off x="215834" y="2626157"/>
          <a:ext cx="8747678" cy="1954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3899084" y="4675153"/>
            <a:ext cx="50644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* </a:t>
            </a:r>
            <a:r>
              <a:rPr lang="ru-RU" sz="1000" dirty="0"/>
              <a:t>по </a:t>
            </a:r>
            <a:r>
              <a:rPr lang="ru-RU" sz="1000" dirty="0" smtClean="0"/>
              <a:t>профессиональным образовательным организациям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77816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41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Контактная информация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1622861" y="1059446"/>
            <a:ext cx="5897301" cy="3485072"/>
          </a:xfrm>
          <a:prstGeom prst="roundRect">
            <a:avLst/>
          </a:prstGeom>
        </p:spPr>
        <p:style>
          <a:lnRef idx="1">
            <a:schemeClr val="dk1"/>
          </a:lnRef>
          <a:fillRef idx="1003">
            <a:schemeClr val="lt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200" dirty="0" smtClean="0"/>
              <a:t>Для получения консультаций специалистов можно обращаться</a:t>
            </a:r>
            <a:r>
              <a:rPr lang="en-US" sz="2200" dirty="0" smtClean="0"/>
              <a:t>: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ru-RU" sz="2200" dirty="0" smtClean="0"/>
              <a:t>по многоканальному телефону </a:t>
            </a:r>
            <a:endParaRPr lang="en-US" sz="2200" dirty="0" smtClean="0"/>
          </a:p>
          <a:p>
            <a:pPr algn="ctr"/>
            <a:r>
              <a:rPr lang="ru-RU" sz="2200" b="1" u="sng" dirty="0" smtClean="0"/>
              <a:t>(499) 785-22-87</a:t>
            </a:r>
            <a:endParaRPr lang="en-US" sz="2200" b="1" u="sng" dirty="0" smtClean="0"/>
          </a:p>
          <a:p>
            <a:pPr algn="ctr"/>
            <a:r>
              <a:rPr lang="ru-RU" sz="2200" dirty="0" smtClean="0"/>
              <a:t>по адресу электронной почты </a:t>
            </a:r>
            <a:r>
              <a:rPr lang="en-US" sz="2200" b="1" u="sng" dirty="0">
                <a:hlinkClick r:id="rId5"/>
              </a:rPr>
              <a:t>stat_spo</a:t>
            </a:r>
            <a:r>
              <a:rPr lang="en-US" sz="2200" b="1" u="sng" dirty="0" smtClean="0">
                <a:hlinkClick r:id="rId5"/>
              </a:rPr>
              <a:t>@miccedu.ru</a:t>
            </a:r>
            <a:r>
              <a:rPr lang="en-US" sz="2200" b="1" u="sng" dirty="0" smtClean="0"/>
              <a:t> </a:t>
            </a:r>
            <a:endParaRPr lang="ru-RU" sz="2200" dirty="0" smtClean="0"/>
          </a:p>
          <a:p>
            <a:pPr algn="ctr"/>
            <a:r>
              <a:rPr lang="ru-RU" sz="2200" dirty="0" smtClean="0"/>
              <a:t>через форум </a:t>
            </a:r>
            <a:r>
              <a:rPr lang="en-US" sz="2200" b="1" u="sng" dirty="0" smtClean="0">
                <a:hlinkClick r:id="rId6"/>
              </a:rPr>
              <a:t>http://forum.miccedu.ru</a:t>
            </a:r>
            <a:r>
              <a:rPr lang="en-US" sz="2200" b="1" u="sng" dirty="0" smtClean="0"/>
              <a:t> </a:t>
            </a:r>
            <a:r>
              <a:rPr lang="en-US" sz="2200" dirty="0" smtClean="0"/>
              <a:t> </a:t>
            </a:r>
            <a:endParaRPr lang="ru-RU" sz="2200" dirty="0" smtClean="0"/>
          </a:p>
        </p:txBody>
      </p:sp>
    </p:spTree>
    <p:extLst>
      <p:ext uri="{BB962C8B-B14F-4D97-AF65-F5344CB8AC3E}">
        <p14:creationId xmlns:p14="http://schemas.microsoft.com/office/powerpoint/2010/main" val="75609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5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Верификация данных мониторинга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Нашивка 6"/>
          <p:cNvSpPr/>
          <p:nvPr/>
        </p:nvSpPr>
        <p:spPr>
          <a:xfrm>
            <a:off x="179512" y="1547228"/>
            <a:ext cx="4311534" cy="2739475"/>
          </a:xfrm>
          <a:prstGeom prst="chevron">
            <a:avLst>
              <a:gd name="adj" fmla="val 17147"/>
            </a:avLst>
          </a:prstGeom>
          <a:gradFill flip="none" rotWithShape="1">
            <a:gsLst>
              <a:gs pos="0">
                <a:schemeClr val="accent1">
                  <a:lumMod val="75000"/>
                  <a:alpha val="79000"/>
                </a:schemeClr>
              </a:gs>
              <a:gs pos="8800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65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08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67946" y="1870524"/>
            <a:ext cx="256032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104775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200" dirty="0" smtClean="0"/>
              <a:t>Синхронизация с данными ранее </a:t>
            </a:r>
            <a:r>
              <a:rPr lang="ru-RU" sz="1200" dirty="0"/>
              <a:t>предоставленных отчетов по формам ФСН</a:t>
            </a:r>
          </a:p>
          <a:p>
            <a:pPr marL="285750" indent="-104775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200" dirty="0" smtClean="0"/>
              <a:t>«Жесткий» контроль по формулам логического и арифметического </a:t>
            </a:r>
            <a:r>
              <a:rPr lang="ru-RU" sz="1200" dirty="0"/>
              <a:t>контроля</a:t>
            </a:r>
            <a:r>
              <a:rPr lang="ru-RU" sz="1200" dirty="0" smtClean="0"/>
              <a:t>      (</a:t>
            </a:r>
            <a:r>
              <a:rPr lang="en-US" sz="1200" dirty="0"/>
              <a:t>&gt;</a:t>
            </a:r>
            <a:r>
              <a:rPr lang="ru-RU" sz="1200" dirty="0"/>
              <a:t> </a:t>
            </a:r>
            <a:r>
              <a:rPr lang="en-US" sz="1200" dirty="0"/>
              <a:t>250 </a:t>
            </a:r>
            <a:r>
              <a:rPr lang="ru-RU" sz="1200" dirty="0"/>
              <a:t>формул контроля)</a:t>
            </a:r>
          </a:p>
          <a:p>
            <a:pPr marL="285750" indent="-104775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1200" dirty="0" smtClean="0"/>
              <a:t>«</a:t>
            </a:r>
            <a:r>
              <a:rPr lang="ru-RU" sz="1200" dirty="0"/>
              <a:t>Нежесткий» контроль в соответствии с критериями «неправдоподобности</a:t>
            </a:r>
            <a:r>
              <a:rPr lang="ru-RU" sz="1200" dirty="0" smtClean="0"/>
              <a:t>»</a:t>
            </a:r>
            <a:endParaRPr lang="ru-RU" sz="1200" dirty="0"/>
          </a:p>
        </p:txBody>
      </p:sp>
      <p:sp>
        <p:nvSpPr>
          <p:cNvPr id="15" name="TextBox 14"/>
          <p:cNvSpPr txBox="1"/>
          <p:nvPr/>
        </p:nvSpPr>
        <p:spPr>
          <a:xfrm>
            <a:off x="1246041" y="1043568"/>
            <a:ext cx="2558856" cy="452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на этапе</a:t>
            </a:r>
          </a:p>
          <a:p>
            <a:pPr algn="ctr">
              <a:lnSpc>
                <a:spcPct val="60000"/>
              </a:lnSpc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подготовки отчета</a:t>
            </a:r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8" name="Нашивка 37"/>
          <p:cNvSpPr/>
          <p:nvPr/>
        </p:nvSpPr>
        <p:spPr>
          <a:xfrm>
            <a:off x="4608827" y="1540811"/>
            <a:ext cx="4354685" cy="2739475"/>
          </a:xfrm>
          <a:prstGeom prst="chevron">
            <a:avLst>
              <a:gd name="adj" fmla="val 17147"/>
            </a:avLst>
          </a:prstGeom>
          <a:gradFill flip="none" rotWithShape="1">
            <a:gsLst>
              <a:gs pos="0">
                <a:schemeClr val="accent1">
                  <a:lumMod val="75000"/>
                  <a:alpha val="79000"/>
                </a:schemeClr>
              </a:gs>
              <a:gs pos="84000">
                <a:schemeClr val="bg1">
                  <a:alpha val="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65000">
                  <a:schemeClr val="bg1">
                    <a:alpha val="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190129" y="1900991"/>
            <a:ext cx="2473397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285750" indent="-104775">
              <a:spcAft>
                <a:spcPts val="600"/>
              </a:spcAft>
              <a:buFont typeface="Wingdings" panose="05000000000000000000" pitchFamily="2" charset="2"/>
              <a:buChar char="§"/>
              <a:defRPr sz="1200"/>
            </a:lvl1pPr>
          </a:lstStyle>
          <a:p>
            <a:r>
              <a:rPr lang="ru-RU" dirty="0"/>
              <a:t>Проверка соответствия бумажных и электронных отчетов</a:t>
            </a:r>
          </a:p>
          <a:p>
            <a:r>
              <a:rPr lang="ru-RU" dirty="0"/>
              <a:t>Сопоставление с данными </a:t>
            </a:r>
            <a:r>
              <a:rPr lang="ru-RU" dirty="0" smtClean="0"/>
              <a:t>ФСН и других </a:t>
            </a:r>
            <a:r>
              <a:rPr lang="ru-RU" dirty="0"/>
              <a:t>источников</a:t>
            </a:r>
          </a:p>
          <a:p>
            <a:r>
              <a:rPr lang="ru-RU" dirty="0"/>
              <a:t>«Нежесткий» контроль в соответствии с критериями «неправдоподобности» в полуавтоматическом режиме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208702" y="1043568"/>
            <a:ext cx="2303735" cy="452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на этапе</a:t>
            </a:r>
          </a:p>
          <a:p>
            <a:pPr algn="ctr">
              <a:lnSpc>
                <a:spcPct val="60000"/>
              </a:lnSpc>
            </a:pPr>
            <a:r>
              <a:rPr lang="ru-RU" sz="1400" b="1" dirty="0">
                <a:solidFill>
                  <a:schemeClr val="tx2">
                    <a:lumMod val="75000"/>
                  </a:schemeClr>
                </a:solidFill>
              </a:rPr>
              <a:t>а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нализа данных</a:t>
            </a:r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74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6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Верификация данных </a:t>
            </a:r>
            <a:r>
              <a:rPr lang="ru-RU" b="1" dirty="0" smtClean="0"/>
              <a:t>мониторинга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3734" y="1527105"/>
            <a:ext cx="835292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6850" indent="-196850"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ru-RU" altLang="ru-RU" sz="1200" dirty="0" smtClean="0"/>
              <a:t>письмо Минобрнауки России</a:t>
            </a:r>
          </a:p>
          <a:p>
            <a:pPr marL="196850" indent="-196850"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ru-RU" altLang="ru-RU" sz="1200" dirty="0" smtClean="0"/>
              <a:t>электронная рассылка ГИВЦ</a:t>
            </a:r>
          </a:p>
          <a:p>
            <a:pPr marL="196850" indent="-196850"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ru-RU" altLang="ru-RU" sz="1200" dirty="0" smtClean="0"/>
              <a:t>информация в личных кабинетах субъектов РФ, образовательных организаций (</a:t>
            </a:r>
            <a:r>
              <a:rPr lang="en-US" altLang="ru-RU" sz="1200" b="1" dirty="0" smtClean="0"/>
              <a:t>stat.miccedu.ru/cabinet</a:t>
            </a:r>
            <a:r>
              <a:rPr lang="ru-RU" altLang="ru-RU" sz="1200" dirty="0" smtClean="0"/>
              <a:t>)</a:t>
            </a:r>
          </a:p>
          <a:p>
            <a:pPr marL="196850" indent="-196850"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ru-RU" altLang="ru-RU" sz="1200" dirty="0"/>
              <a:t>и</a:t>
            </a:r>
            <a:r>
              <a:rPr lang="ru-RU" altLang="ru-RU" sz="1200" dirty="0" smtClean="0"/>
              <a:t>нформация на форуме ГИВЦ (</a:t>
            </a:r>
            <a:r>
              <a:rPr lang="en-US" altLang="ru-RU" sz="1200" b="1" dirty="0" smtClean="0"/>
              <a:t>forum.miccedu.ru</a:t>
            </a:r>
            <a:r>
              <a:rPr lang="ru-RU" altLang="ru-RU" sz="1200" dirty="0" smtClean="0"/>
              <a:t>)</a:t>
            </a:r>
            <a:endParaRPr lang="ru-RU" alt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314667" y="2541856"/>
            <a:ext cx="5452357" cy="1660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  <a:spcAft>
                <a:spcPts val="600"/>
              </a:spcAft>
            </a:pPr>
            <a:r>
              <a:rPr lang="ru-RU" sz="1200" dirty="0" smtClean="0"/>
              <a:t>анализ замечаний и </a:t>
            </a:r>
            <a:r>
              <a:rPr lang="ru-RU" sz="1200" b="1" dirty="0" smtClean="0"/>
              <a:t>проверку </a:t>
            </a:r>
            <a:r>
              <a:rPr lang="ru-RU" sz="1200" b="1" dirty="0"/>
              <a:t>корректности (достоверности) </a:t>
            </a:r>
            <a:r>
              <a:rPr lang="ru-RU" sz="1200" dirty="0"/>
              <a:t>данных, предоставленных в отчетах </a:t>
            </a:r>
            <a:r>
              <a:rPr lang="ru-RU" sz="1200" dirty="0" smtClean="0"/>
              <a:t>(</a:t>
            </a:r>
            <a:r>
              <a:rPr lang="ru-RU" sz="1200" dirty="0"/>
              <a:t>в том числе в части полноты заполнения);</a:t>
            </a:r>
          </a:p>
          <a:p>
            <a:pPr>
              <a:lnSpc>
                <a:spcPct val="85000"/>
              </a:lnSpc>
              <a:spcAft>
                <a:spcPts val="600"/>
              </a:spcAft>
            </a:pPr>
            <a:r>
              <a:rPr lang="ru-RU" sz="1200" b="1" dirty="0" smtClean="0"/>
              <a:t>информирование </a:t>
            </a:r>
            <a:r>
              <a:rPr lang="ru-RU" sz="1200" b="1" dirty="0"/>
              <a:t>образовательных организаций </a:t>
            </a:r>
            <a:r>
              <a:rPr lang="ru-RU" sz="1200" dirty="0"/>
              <a:t>(вне зависимости от ведомственной принадлежности и формы собственности) о необходимости </a:t>
            </a:r>
            <a:r>
              <a:rPr lang="ru-RU" sz="1200" dirty="0" smtClean="0"/>
              <a:t>корректировки </a:t>
            </a:r>
            <a:r>
              <a:rPr lang="ru-RU" sz="1200" dirty="0"/>
              <a:t>(в случае выявления ошибок) </a:t>
            </a:r>
            <a:r>
              <a:rPr lang="ru-RU" sz="1200" dirty="0" smtClean="0"/>
              <a:t>недостоверных </a:t>
            </a:r>
            <a:r>
              <a:rPr lang="ru-RU" sz="1200" dirty="0"/>
              <a:t>данных, либо подтверждения </a:t>
            </a:r>
            <a:r>
              <a:rPr lang="ru-RU" sz="1200" dirty="0" smtClean="0"/>
              <a:t>данных</a:t>
            </a:r>
            <a:endParaRPr lang="ru-RU" sz="1200" dirty="0"/>
          </a:p>
          <a:p>
            <a:pPr>
              <a:lnSpc>
                <a:spcPct val="85000"/>
              </a:lnSpc>
              <a:spcAft>
                <a:spcPts val="600"/>
              </a:spcAft>
            </a:pPr>
            <a:r>
              <a:rPr lang="ru-RU" sz="1200" b="1" dirty="0" smtClean="0"/>
              <a:t>контроль</a:t>
            </a:r>
            <a:r>
              <a:rPr lang="ru-RU" sz="1200" dirty="0" smtClean="0"/>
              <a:t> </a:t>
            </a:r>
            <a:r>
              <a:rPr lang="ru-RU" sz="1200" dirty="0"/>
              <a:t>предоставления образовательными организациями </a:t>
            </a:r>
            <a:r>
              <a:rPr lang="ru-RU" sz="1200" dirty="0" smtClean="0"/>
              <a:t>информации, </a:t>
            </a:r>
            <a:r>
              <a:rPr lang="ru-RU" sz="1200" dirty="0"/>
              <a:t>а также согласование вносимых образовательными организациями исправлений в данные </a:t>
            </a:r>
            <a:r>
              <a:rPr lang="ru-RU" sz="1200" dirty="0" smtClean="0"/>
              <a:t>отчета</a:t>
            </a:r>
            <a:endParaRPr lang="ru-RU" sz="1200" dirty="0"/>
          </a:p>
        </p:txBody>
      </p:sp>
      <p:grpSp>
        <p:nvGrpSpPr>
          <p:cNvPr id="11" name="Группа 10"/>
          <p:cNvGrpSpPr/>
          <p:nvPr/>
        </p:nvGrpSpPr>
        <p:grpSpPr>
          <a:xfrm>
            <a:off x="1665033" y="2677253"/>
            <a:ext cx="1250293" cy="684000"/>
            <a:chOff x="1126581" y="2258896"/>
            <a:chExt cx="1250293" cy="684000"/>
          </a:xfrm>
        </p:grpSpPr>
        <p:pic>
          <p:nvPicPr>
            <p:cNvPr id="14" name="Picture 3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colorTemperature colorTemp="7200"/>
                      </a14:imgEffect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51" r="7640" b="17659"/>
            <a:stretch/>
          </p:blipFill>
          <p:spPr bwMode="auto">
            <a:xfrm>
              <a:off x="1126581" y="2258896"/>
              <a:ext cx="1250293" cy="684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4" descr="C:\Users\Mikryukov_VN\Desktop\hello_html_7703a09b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3053" y="2282899"/>
              <a:ext cx="415822" cy="4158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6" name="Группа 15"/>
          <p:cNvGrpSpPr/>
          <p:nvPr/>
        </p:nvGrpSpPr>
        <p:grpSpPr>
          <a:xfrm>
            <a:off x="3131350" y="2546185"/>
            <a:ext cx="180000" cy="1620000"/>
            <a:chOff x="2970984" y="1916832"/>
            <a:chExt cx="180000" cy="1620000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3060984" y="1916832"/>
              <a:ext cx="0" cy="16200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Овал 17"/>
            <p:cNvSpPr/>
            <p:nvPr/>
          </p:nvSpPr>
          <p:spPr>
            <a:xfrm>
              <a:off x="2970984" y="2000917"/>
              <a:ext cx="180000" cy="180000"/>
            </a:xfrm>
            <a:prstGeom prst="ellipse">
              <a:avLst/>
            </a:prstGeom>
            <a:solidFill>
              <a:schemeClr val="bg1"/>
            </a:solidFill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2970984" y="3070205"/>
              <a:ext cx="180000" cy="180000"/>
            </a:xfrm>
            <a:prstGeom prst="ellipse">
              <a:avLst/>
            </a:prstGeom>
            <a:solidFill>
              <a:schemeClr val="bg1"/>
            </a:solidFill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2970984" y="2376054"/>
              <a:ext cx="180000" cy="180000"/>
            </a:xfrm>
            <a:prstGeom prst="ellipse">
              <a:avLst/>
            </a:prstGeom>
            <a:solidFill>
              <a:schemeClr val="bg1"/>
            </a:solidFill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1" name="Picture 5" descr="C:\Users\Mikryukov_VN\Desktop\best-online-collection-of-free-to-use-clipart-contact-us-privacy-JUN1vh-clipart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545462" y="2546185"/>
            <a:ext cx="1449290" cy="642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1805690" y="3236287"/>
            <a:ext cx="1541684" cy="501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Aft>
                <a:spcPts val="1200"/>
              </a:spcAft>
            </a:pPr>
            <a:r>
              <a:rPr lang="ru-RU" sz="1100" i="1" dirty="0" smtClean="0"/>
              <a:t>органы власти субъекта РФ (учредители)</a:t>
            </a:r>
            <a:endParaRPr lang="ru-RU" sz="1100" i="1" dirty="0"/>
          </a:p>
        </p:txBody>
      </p:sp>
      <p:pic>
        <p:nvPicPr>
          <p:cNvPr id="23" name="Picture 2" descr="http://budnikmebel.by/attachments/Image/mail_2.png?template=generic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41" y="2586560"/>
            <a:ext cx="362785" cy="36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-486" y="1037310"/>
            <a:ext cx="9143996" cy="304815"/>
          </a:xfrm>
          <a:prstGeom prst="rect">
            <a:avLst/>
          </a:prstGeom>
          <a:solidFill>
            <a:srgbClr val="EEEEEE"/>
          </a:solidFill>
          <a:ln>
            <a:noFill/>
          </a:ln>
          <a:effectLst>
            <a:outerShdw blurRad="63500" dist="254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142446" y="1037310"/>
            <a:ext cx="8893560" cy="306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ru-RU" sz="1200" b="1" dirty="0" smtClean="0"/>
              <a:t>Информирование участников мониторинга,</a:t>
            </a:r>
            <a:r>
              <a:rPr lang="en-US" sz="1200" b="1" dirty="0" smtClean="0"/>
              <a:t> </a:t>
            </a:r>
            <a:r>
              <a:rPr lang="ru-RU" sz="1200" b="1" dirty="0" smtClean="0"/>
              <a:t>в </a:t>
            </a:r>
            <a:r>
              <a:rPr lang="ru-RU" sz="1200" b="1" dirty="0" err="1" smtClean="0"/>
              <a:t>т.ч</a:t>
            </a:r>
            <a:r>
              <a:rPr lang="ru-RU" sz="1200" b="1" dirty="0" smtClean="0"/>
              <a:t>. учредителей в рамках верификации данных</a:t>
            </a:r>
            <a:endParaRPr lang="ru-RU" sz="1200" b="1" dirty="0"/>
          </a:p>
        </p:txBody>
      </p:sp>
      <p:pic>
        <p:nvPicPr>
          <p:cNvPr id="26" name="Picture 2" descr="C:\Users\Mikryukov_VN\Desktop\logotip_minobrnauki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96" y="3122654"/>
            <a:ext cx="464885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796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Группа 36"/>
          <p:cNvGrpSpPr/>
          <p:nvPr/>
        </p:nvGrpSpPr>
        <p:grpSpPr>
          <a:xfrm>
            <a:off x="667510" y="432934"/>
            <a:ext cx="8122652" cy="3967969"/>
            <a:chOff x="229752" y="1787636"/>
            <a:chExt cx="8122652" cy="3967969"/>
          </a:xfrm>
        </p:grpSpPr>
        <p:pic>
          <p:nvPicPr>
            <p:cNvPr id="38" name="Picture 2" descr="C:\Users\Mikryukov_VN\Desktop\rf.emf"/>
            <p:cNvPicPr>
              <a:picLocks noChangeAspect="1" noChangeArrowheads="1"/>
            </p:cNvPicPr>
            <p:nvPr/>
          </p:nvPicPr>
          <p:blipFill>
            <a:blip r:embed="rId3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44565">
              <a:off x="229752" y="1787636"/>
              <a:ext cx="8122652" cy="39679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3" descr="C:\Users\Mikryukov_VN\Desktop\ПФО.em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60000">
              <a:off x="1375177" y="3786834"/>
              <a:ext cx="1528678" cy="13281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7" name="Прямоугольник 276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Верификация данных мониторинга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7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5873068" y="1043044"/>
            <a:ext cx="324036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</a:rPr>
              <a:t>На начальном этапе анализа данных:</a:t>
            </a:r>
          </a:p>
          <a:p>
            <a:r>
              <a:rPr lang="ru-RU" sz="1200" dirty="0" smtClean="0"/>
              <a:t>около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тысяч </a:t>
            </a:r>
            <a:r>
              <a:rPr lang="ru-RU" sz="1200" dirty="0" smtClean="0"/>
              <a:t>замечаний </a:t>
            </a:r>
          </a:p>
          <a:p>
            <a:r>
              <a:rPr lang="ru-RU" sz="1200" dirty="0" smtClean="0"/>
              <a:t>к отчетам более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4,5 тысяч (97%) </a:t>
            </a:r>
            <a:r>
              <a:rPr lang="ru-RU" sz="1200" dirty="0" smtClean="0"/>
              <a:t>организаций и филиалов РФ</a:t>
            </a:r>
            <a:endParaRPr lang="ru-RU" sz="1200" dirty="0"/>
          </a:p>
        </p:txBody>
      </p:sp>
      <p:sp>
        <p:nvSpPr>
          <p:cNvPr id="47" name="TextBox 46"/>
          <p:cNvSpPr txBox="1"/>
          <p:nvPr/>
        </p:nvSpPr>
        <p:spPr>
          <a:xfrm>
            <a:off x="5873068" y="1981763"/>
            <a:ext cx="324036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i="1" dirty="0" smtClean="0">
                <a:solidFill>
                  <a:schemeClr val="tx2">
                    <a:lumMod val="75000"/>
                  </a:schemeClr>
                </a:solidFill>
              </a:rPr>
              <a:t>По состоянию на 01.10.2018:</a:t>
            </a:r>
          </a:p>
          <a:p>
            <a:r>
              <a:rPr lang="ru-RU" sz="1200" dirty="0" smtClean="0"/>
              <a:t>около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3,5 тысяч </a:t>
            </a:r>
            <a:r>
              <a:rPr lang="ru-RU" sz="1200" dirty="0" smtClean="0"/>
              <a:t>замечаний </a:t>
            </a:r>
          </a:p>
          <a:p>
            <a:r>
              <a:rPr lang="ru-RU" sz="1200" dirty="0" smtClean="0"/>
              <a:t>к отчетам более </a:t>
            </a:r>
            <a:r>
              <a:rPr lang="ru-RU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тысячи </a:t>
            </a:r>
            <a:r>
              <a:rPr lang="ru-RU" sz="1200" dirty="0" smtClean="0"/>
              <a:t>организаций и филиалов РФ</a:t>
            </a:r>
            <a:endParaRPr lang="ru-RU" sz="1200" dirty="0"/>
          </a:p>
        </p:txBody>
      </p:sp>
      <p:sp>
        <p:nvSpPr>
          <p:cNvPr id="180" name="TextBox 17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81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4534164" y="4459812"/>
            <a:ext cx="3307576" cy="54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70000"/>
              </a:lnSpc>
            </a:pPr>
            <a:r>
              <a:rPr lang="ru-RU" sz="2800" b="1" cap="all" spc="250" dirty="0" smtClean="0">
                <a:solidFill>
                  <a:schemeClr val="bg1"/>
                </a:solidFill>
                <a:effectLst>
                  <a:outerShdw blurRad="88900" dist="38100" dir="2700000" algn="tl">
                    <a:srgbClr val="000000">
                      <a:alpha val="65000"/>
                    </a:srgbClr>
                  </a:outerShdw>
                </a:effectLst>
              </a:rPr>
              <a:t>ПРИВОЛЖСКИЙ</a:t>
            </a:r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74000"/>
                    </a:srgbClr>
                  </a:outerShdw>
                </a:effectLst>
              </a:rPr>
              <a:t/>
            </a:r>
            <a:b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74000"/>
                    </a:srgbClr>
                  </a:outerShdw>
                </a:effectLst>
              </a:rPr>
            </a:br>
            <a:r>
              <a:rPr lang="ru-RU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74000"/>
                    </a:srgbClr>
                  </a:outerShdw>
                </a:effectLst>
              </a:rPr>
              <a:t>федеральный округ</a:t>
            </a:r>
          </a:p>
        </p:txBody>
      </p:sp>
      <p:cxnSp>
        <p:nvCxnSpPr>
          <p:cNvPr id="43" name="Соединительная линия уступом 42"/>
          <p:cNvCxnSpPr>
            <a:endCxn id="40" idx="3"/>
          </p:cNvCxnSpPr>
          <p:nvPr/>
        </p:nvCxnSpPr>
        <p:spPr>
          <a:xfrm rot="5400000">
            <a:off x="7580695" y="3377618"/>
            <a:ext cx="1615622" cy="1093532"/>
          </a:xfrm>
          <a:prstGeom prst="bentConnector2">
            <a:avLst/>
          </a:prstGeom>
          <a:ln w="28575" cap="rnd">
            <a:solidFill>
              <a:schemeClr val="tx2">
                <a:lumMod val="50000"/>
              </a:schemeClr>
            </a:solidFill>
            <a:prstDash val="sysDot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879066" y="2928910"/>
            <a:ext cx="3011363" cy="1015663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Рассмотрено около 1,9 тысячи подтверждений достоверности сведений предоставленных отчетов:</a:t>
            </a:r>
          </a:p>
          <a:p>
            <a:r>
              <a:rPr lang="ru-RU" sz="1200" dirty="0" smtClean="0"/>
              <a:t>1,2 тысячи – данные подтверждены</a:t>
            </a:r>
          </a:p>
          <a:p>
            <a:r>
              <a:rPr lang="ru-RU" sz="1200" dirty="0" smtClean="0"/>
              <a:t>0,7 тысячи – документы отклонены</a:t>
            </a:r>
            <a:endParaRPr lang="ru-RU" sz="1200" dirty="0"/>
          </a:p>
        </p:txBody>
      </p:sp>
      <p:sp>
        <p:nvSpPr>
          <p:cNvPr id="61" name="Овал 60"/>
          <p:cNvSpPr/>
          <p:nvPr/>
        </p:nvSpPr>
        <p:spPr>
          <a:xfrm>
            <a:off x="2254695" y="2658452"/>
            <a:ext cx="45719" cy="4571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3" name="Овал 62"/>
          <p:cNvSpPr/>
          <p:nvPr/>
        </p:nvSpPr>
        <p:spPr>
          <a:xfrm>
            <a:off x="2070754" y="2871857"/>
            <a:ext cx="45719" cy="4571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4" name="Овал 63"/>
          <p:cNvSpPr/>
          <p:nvPr/>
        </p:nvSpPr>
        <p:spPr>
          <a:xfrm>
            <a:off x="2289860" y="2860966"/>
            <a:ext cx="45719" cy="4571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6" name="Овал 65"/>
          <p:cNvSpPr/>
          <p:nvPr/>
        </p:nvSpPr>
        <p:spPr>
          <a:xfrm>
            <a:off x="2385756" y="2759471"/>
            <a:ext cx="45719" cy="4571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7" name="Овал 66"/>
          <p:cNvSpPr/>
          <p:nvPr/>
        </p:nvSpPr>
        <p:spPr>
          <a:xfrm>
            <a:off x="2579878" y="2628050"/>
            <a:ext cx="45719" cy="4571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8" name="Овал 67"/>
          <p:cNvSpPr/>
          <p:nvPr/>
        </p:nvSpPr>
        <p:spPr>
          <a:xfrm>
            <a:off x="2704924" y="2867646"/>
            <a:ext cx="45719" cy="4571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9" name="Овал 68"/>
          <p:cNvSpPr/>
          <p:nvPr/>
        </p:nvSpPr>
        <p:spPr>
          <a:xfrm>
            <a:off x="2861232" y="2969925"/>
            <a:ext cx="45719" cy="4571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0" name="Овал 69"/>
          <p:cNvSpPr/>
          <p:nvPr/>
        </p:nvSpPr>
        <p:spPr>
          <a:xfrm>
            <a:off x="2482185" y="2988462"/>
            <a:ext cx="45719" cy="4571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1" name="Овал 70"/>
          <p:cNvSpPr/>
          <p:nvPr/>
        </p:nvSpPr>
        <p:spPr>
          <a:xfrm>
            <a:off x="2167771" y="3055311"/>
            <a:ext cx="45719" cy="4571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3" name="Овал 72"/>
          <p:cNvSpPr/>
          <p:nvPr/>
        </p:nvSpPr>
        <p:spPr>
          <a:xfrm>
            <a:off x="2079442" y="2994570"/>
            <a:ext cx="45719" cy="4571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4" name="Овал 73"/>
          <p:cNvSpPr/>
          <p:nvPr/>
        </p:nvSpPr>
        <p:spPr>
          <a:xfrm>
            <a:off x="2190630" y="3235049"/>
            <a:ext cx="45719" cy="4571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6" name="Овал 75"/>
          <p:cNvSpPr/>
          <p:nvPr/>
        </p:nvSpPr>
        <p:spPr>
          <a:xfrm>
            <a:off x="2318786" y="3154832"/>
            <a:ext cx="45719" cy="4571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8" name="Овал 77"/>
          <p:cNvSpPr/>
          <p:nvPr/>
        </p:nvSpPr>
        <p:spPr>
          <a:xfrm>
            <a:off x="2459325" y="3357935"/>
            <a:ext cx="45719" cy="4571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7" name="Овал 86"/>
          <p:cNvSpPr/>
          <p:nvPr/>
        </p:nvSpPr>
        <p:spPr>
          <a:xfrm>
            <a:off x="2682064" y="3253356"/>
            <a:ext cx="45719" cy="45719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88" name="Прямая соединительная линия 87"/>
          <p:cNvCxnSpPr>
            <a:stCxn id="63" idx="2"/>
            <a:endCxn id="55" idx="3"/>
          </p:cNvCxnSpPr>
          <p:nvPr/>
        </p:nvCxnSpPr>
        <p:spPr>
          <a:xfrm flipH="1">
            <a:off x="1511720" y="2894717"/>
            <a:ext cx="559034" cy="18144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>
            <a:endCxn id="19" idx="3"/>
          </p:cNvCxnSpPr>
          <p:nvPr/>
        </p:nvCxnSpPr>
        <p:spPr>
          <a:xfrm flipH="1" flipV="1">
            <a:off x="1708412" y="1740061"/>
            <a:ext cx="554854" cy="925020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>
            <a:endCxn id="59" idx="3"/>
          </p:cNvCxnSpPr>
          <p:nvPr/>
        </p:nvCxnSpPr>
        <p:spPr>
          <a:xfrm flipH="1" flipV="1">
            <a:off x="1538539" y="2320738"/>
            <a:ext cx="759140" cy="548046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/>
          <p:cNvCxnSpPr>
            <a:stCxn id="73" idx="3"/>
            <a:endCxn id="18" idx="3"/>
          </p:cNvCxnSpPr>
          <p:nvPr/>
        </p:nvCxnSpPr>
        <p:spPr>
          <a:xfrm flipH="1">
            <a:off x="1492518" y="3033594"/>
            <a:ext cx="593619" cy="472505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flipH="1" flipV="1">
            <a:off x="1877407" y="1458104"/>
            <a:ext cx="531212" cy="1307214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>
            <a:stCxn id="67" idx="0"/>
            <a:endCxn id="15" idx="2"/>
          </p:cNvCxnSpPr>
          <p:nvPr/>
        </p:nvCxnSpPr>
        <p:spPr>
          <a:xfrm flipV="1">
            <a:off x="2602738" y="1459646"/>
            <a:ext cx="281796" cy="1168404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>
            <a:stCxn id="74" idx="4"/>
            <a:endCxn id="57" idx="0"/>
          </p:cNvCxnSpPr>
          <p:nvPr/>
        </p:nvCxnSpPr>
        <p:spPr>
          <a:xfrm>
            <a:off x="2213490" y="3280768"/>
            <a:ext cx="48596" cy="788311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>
            <a:stCxn id="71" idx="3"/>
          </p:cNvCxnSpPr>
          <p:nvPr/>
        </p:nvCxnSpPr>
        <p:spPr>
          <a:xfrm flipH="1">
            <a:off x="1492519" y="3094335"/>
            <a:ext cx="681947" cy="777347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>
            <a:stCxn id="76" idx="5"/>
            <a:endCxn id="45" idx="1"/>
          </p:cNvCxnSpPr>
          <p:nvPr/>
        </p:nvCxnSpPr>
        <p:spPr>
          <a:xfrm>
            <a:off x="2357810" y="3193856"/>
            <a:ext cx="1452250" cy="804555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>
            <a:stCxn id="70" idx="7"/>
            <a:endCxn id="56" idx="1"/>
          </p:cNvCxnSpPr>
          <p:nvPr/>
        </p:nvCxnSpPr>
        <p:spPr>
          <a:xfrm flipV="1">
            <a:off x="2521209" y="1346709"/>
            <a:ext cx="1213156" cy="1648448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/>
          <p:cNvCxnSpPr>
            <a:stCxn id="68" idx="7"/>
            <a:endCxn id="58" idx="1"/>
          </p:cNvCxnSpPr>
          <p:nvPr/>
        </p:nvCxnSpPr>
        <p:spPr>
          <a:xfrm flipV="1">
            <a:off x="2743948" y="2147050"/>
            <a:ext cx="1293588" cy="727291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Прямая соединительная линия 101"/>
          <p:cNvCxnSpPr>
            <a:stCxn id="69" idx="6"/>
            <a:endCxn id="52" idx="1"/>
          </p:cNvCxnSpPr>
          <p:nvPr/>
        </p:nvCxnSpPr>
        <p:spPr>
          <a:xfrm flipV="1">
            <a:off x="2906951" y="2782330"/>
            <a:ext cx="1446941" cy="210455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>
            <a:stCxn id="87" idx="6"/>
            <a:endCxn id="20" idx="1"/>
          </p:cNvCxnSpPr>
          <p:nvPr/>
        </p:nvCxnSpPr>
        <p:spPr>
          <a:xfrm>
            <a:off x="2727783" y="3276216"/>
            <a:ext cx="1478342" cy="144022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>
            <a:stCxn id="78" idx="5"/>
          </p:cNvCxnSpPr>
          <p:nvPr/>
        </p:nvCxnSpPr>
        <p:spPr>
          <a:xfrm>
            <a:off x="2498349" y="3396959"/>
            <a:ext cx="823417" cy="928111"/>
          </a:xfrm>
          <a:prstGeom prst="line">
            <a:avLst/>
          </a:prstGeom>
          <a:ln w="63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206125" y="3116573"/>
            <a:ext cx="1530939" cy="607330"/>
          </a:xfrm>
          <a:prstGeom prst="roundRect">
            <a:avLst/>
          </a:prstGeom>
          <a:solidFill>
            <a:srgbClr val="FFFFCC">
              <a:alpha val="85000"/>
            </a:srgbClr>
          </a:solidFill>
          <a:ln w="3175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46800" tIns="46800" rIns="46800" bIns="0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ru-RU" sz="800" dirty="0" smtClean="0">
                <a:solidFill>
                  <a:schemeClr val="bg2">
                    <a:lumMod val="10000"/>
                  </a:schemeClr>
                </a:solidFill>
              </a:rPr>
              <a:t>Республика</a:t>
            </a:r>
            <a:endParaRPr lang="ru-RU" sz="800" b="1" cap="all" dirty="0" smtClean="0">
              <a:solidFill>
                <a:srgbClr val="FF0000"/>
              </a:solidFill>
            </a:endParaRPr>
          </a:p>
          <a:p>
            <a:pPr algn="r">
              <a:lnSpc>
                <a:spcPct val="70000"/>
              </a:lnSpc>
            </a:pPr>
            <a:r>
              <a:rPr lang="ru-RU" sz="1200" b="1" cap="all" dirty="0" smtClean="0"/>
              <a:t>Башкортостан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sz="800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r">
              <a:spcBef>
                <a:spcPts val="300"/>
              </a:spcBef>
            </a:pP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39</a:t>
            </a:r>
            <a:r>
              <a:rPr lang="ru-RU" sz="1050" baseline="30000" dirty="0" smtClean="0"/>
              <a:t> (</a:t>
            </a:r>
            <a:r>
              <a:rPr lang="en-US" sz="1050" baseline="30000" dirty="0" smtClean="0"/>
              <a:t>2</a:t>
            </a:r>
            <a:r>
              <a:rPr lang="ru-RU" sz="1050" baseline="30000" dirty="0" smtClean="0"/>
              <a:t>5</a:t>
            </a:r>
            <a:r>
              <a:rPr lang="en-US" sz="1050" baseline="30000" dirty="0" smtClean="0"/>
              <a:t>,</a:t>
            </a:r>
            <a:r>
              <a:rPr lang="ru-RU" sz="1050" baseline="30000" dirty="0" smtClean="0"/>
              <a:t>3%)</a:t>
            </a:r>
            <a:r>
              <a:rPr lang="en-US" sz="105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800" dirty="0" smtClean="0"/>
              <a:t>организации из </a:t>
            </a: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154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3591" y="3250106"/>
            <a:ext cx="1378927" cy="511985"/>
          </a:xfrm>
          <a:prstGeom prst="roundRect">
            <a:avLst/>
          </a:prstGeom>
          <a:solidFill>
            <a:srgbClr val="FFFFCC">
              <a:alpha val="85000"/>
            </a:srgbClr>
          </a:solidFill>
          <a:ln w="3175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46800" tIns="46800" rIns="46800" bIns="0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ru-RU" sz="1200" b="1" cap="all" dirty="0"/>
              <a:t>Пензенская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800" dirty="0">
                <a:solidFill>
                  <a:schemeClr val="bg2">
                    <a:lumMod val="10000"/>
                  </a:schemeClr>
                </a:solidFill>
              </a:rPr>
              <a:t>область</a:t>
            </a:r>
          </a:p>
          <a:p>
            <a:pPr algn="r">
              <a:spcBef>
                <a:spcPts val="300"/>
              </a:spcBef>
            </a:pPr>
            <a:r>
              <a:rPr lang="en-US" sz="1050" b="1" dirty="0" smtClean="0">
                <a:solidFill>
                  <a:schemeClr val="accent4">
                    <a:lumMod val="50000"/>
                  </a:schemeClr>
                </a:solidFill>
              </a:rPr>
              <a:t>1</a:t>
            </a: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0</a:t>
            </a:r>
            <a:r>
              <a:rPr lang="ru-RU" sz="1050" baseline="30000" dirty="0" smtClean="0"/>
              <a:t> (</a:t>
            </a:r>
            <a:r>
              <a:rPr lang="en-US" sz="1050" baseline="30000" dirty="0" smtClean="0"/>
              <a:t>2</a:t>
            </a:r>
            <a:r>
              <a:rPr lang="ru-RU" sz="1050" baseline="30000" dirty="0" smtClean="0"/>
              <a:t>5%)</a:t>
            </a:r>
            <a:r>
              <a:rPr lang="en-US" sz="105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800" dirty="0" smtClean="0"/>
              <a:t>организации </a:t>
            </a:r>
            <a:r>
              <a:rPr lang="ru-RU" sz="800" dirty="0"/>
              <a:t>из </a:t>
            </a: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40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3506" y="1484068"/>
            <a:ext cx="1454906" cy="511985"/>
          </a:xfrm>
          <a:prstGeom prst="roundRect">
            <a:avLst/>
          </a:prstGeom>
          <a:solidFill>
            <a:srgbClr val="FFFFCC">
              <a:alpha val="85000"/>
            </a:srgbClr>
          </a:solidFill>
          <a:ln w="3175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46800" tIns="46800" rIns="46800" bIns="0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ru-RU" sz="1200" b="1" cap="all" dirty="0" smtClean="0"/>
              <a:t>Нижегородская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800" dirty="0">
                <a:solidFill>
                  <a:schemeClr val="bg2">
                    <a:lumMod val="10000"/>
                  </a:schemeClr>
                </a:solidFill>
              </a:rPr>
              <a:t>область</a:t>
            </a:r>
          </a:p>
          <a:p>
            <a:pPr algn="r">
              <a:spcBef>
                <a:spcPts val="300"/>
              </a:spcBef>
            </a:pP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30</a:t>
            </a:r>
            <a:r>
              <a:rPr lang="ru-RU" sz="1050" baseline="30000" dirty="0" smtClean="0"/>
              <a:t> (28%)</a:t>
            </a:r>
            <a:r>
              <a:rPr lang="en-US" sz="105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800" dirty="0" smtClean="0"/>
              <a:t>организация </a:t>
            </a:r>
            <a:r>
              <a:rPr lang="ru-RU" sz="800" dirty="0"/>
              <a:t>из </a:t>
            </a: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10</a:t>
            </a:r>
            <a:r>
              <a:rPr lang="ru-RU" sz="1050" b="1" dirty="0">
                <a:solidFill>
                  <a:schemeClr val="accent4">
                    <a:lumMod val="50000"/>
                  </a:schemeClr>
                </a:solidFill>
              </a:rPr>
              <a:t>7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810060" y="3742418"/>
            <a:ext cx="1448207" cy="511985"/>
          </a:xfrm>
          <a:prstGeom prst="roundRect">
            <a:avLst/>
          </a:prstGeom>
          <a:solidFill>
            <a:srgbClr val="FFFFCC">
              <a:alpha val="85000"/>
            </a:srgbClr>
          </a:solidFill>
          <a:ln w="3175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46800" tIns="46800" rIns="46800" bIns="0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ru-RU" sz="1200" b="1" cap="all" dirty="0"/>
              <a:t>Самарская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800" dirty="0">
                <a:solidFill>
                  <a:schemeClr val="bg2">
                    <a:lumMod val="10000"/>
                  </a:schemeClr>
                </a:solidFill>
              </a:rPr>
              <a:t>область</a:t>
            </a:r>
          </a:p>
          <a:p>
            <a:pPr algn="r">
              <a:spcBef>
                <a:spcPts val="300"/>
              </a:spcBef>
            </a:pPr>
            <a:r>
              <a:rPr lang="en-US" sz="1050" b="1" dirty="0" smtClean="0">
                <a:solidFill>
                  <a:schemeClr val="accent4">
                    <a:lumMod val="50000"/>
                  </a:schemeClr>
                </a:solidFill>
              </a:rPr>
              <a:t>1</a:t>
            </a: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4</a:t>
            </a:r>
            <a:r>
              <a:rPr lang="ru-RU" sz="1050" baseline="30000" dirty="0" smtClean="0"/>
              <a:t> (15</a:t>
            </a:r>
            <a:r>
              <a:rPr lang="en-US" sz="1050" baseline="30000" dirty="0" smtClean="0"/>
              <a:t>,</a:t>
            </a:r>
            <a:r>
              <a:rPr lang="ru-RU" sz="1050" baseline="30000" dirty="0" smtClean="0"/>
              <a:t>4%)</a:t>
            </a:r>
            <a:r>
              <a:rPr lang="en-US" sz="105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800" dirty="0" smtClean="0"/>
              <a:t>организации </a:t>
            </a:r>
            <a:r>
              <a:rPr lang="ru-RU" sz="800" dirty="0"/>
              <a:t>из </a:t>
            </a: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91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353892" y="2526337"/>
            <a:ext cx="1448207" cy="511985"/>
          </a:xfrm>
          <a:prstGeom prst="roundRect">
            <a:avLst/>
          </a:prstGeom>
          <a:solidFill>
            <a:srgbClr val="FFFFCC">
              <a:alpha val="85000"/>
            </a:srgbClr>
          </a:solidFill>
          <a:ln w="3175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46800" tIns="46800" rIns="46800" bIns="0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ru-RU" sz="1200" b="1" cap="all" dirty="0" smtClean="0"/>
              <a:t>Пермский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800" dirty="0" smtClean="0">
                <a:solidFill>
                  <a:schemeClr val="bg2">
                    <a:lumMod val="10000"/>
                  </a:schemeClr>
                </a:solidFill>
              </a:rPr>
              <a:t>край</a:t>
            </a:r>
            <a:endParaRPr lang="ru-RU" sz="800" dirty="0">
              <a:solidFill>
                <a:schemeClr val="bg2">
                  <a:lumMod val="10000"/>
                </a:schemeClr>
              </a:solidFill>
            </a:endParaRPr>
          </a:p>
          <a:p>
            <a:pPr algn="r">
              <a:spcBef>
                <a:spcPts val="300"/>
              </a:spcBef>
            </a:pPr>
            <a:r>
              <a:rPr lang="en-US" sz="1050" b="1" dirty="0" smtClean="0">
                <a:solidFill>
                  <a:schemeClr val="accent4">
                    <a:lumMod val="50000"/>
                  </a:schemeClr>
                </a:solidFill>
              </a:rPr>
              <a:t>1</a:t>
            </a: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4</a:t>
            </a:r>
            <a:r>
              <a:rPr lang="ru-RU" sz="1050" baseline="30000" dirty="0" smtClean="0"/>
              <a:t> (14</a:t>
            </a:r>
            <a:r>
              <a:rPr lang="en-US" sz="1050" baseline="30000" dirty="0" smtClean="0"/>
              <a:t>,</a:t>
            </a:r>
            <a:r>
              <a:rPr lang="ru-RU" sz="1050" baseline="30000" dirty="0" smtClean="0"/>
              <a:t>3%)</a:t>
            </a:r>
            <a:r>
              <a:rPr lang="en-US" sz="105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800" dirty="0" smtClean="0"/>
              <a:t>организации </a:t>
            </a:r>
            <a:r>
              <a:rPr lang="ru-RU" sz="800" dirty="0"/>
              <a:t>из </a:t>
            </a: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98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97478" y="884269"/>
            <a:ext cx="1461203" cy="558806"/>
          </a:xfrm>
          <a:prstGeom prst="roundRect">
            <a:avLst/>
          </a:prstGeom>
          <a:solidFill>
            <a:srgbClr val="FFFFCC">
              <a:alpha val="85000"/>
            </a:srgbClr>
          </a:solidFill>
          <a:ln w="3175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46800" tIns="46800" rIns="46800" bIns="0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ru-RU" sz="800" dirty="0" smtClean="0">
                <a:solidFill>
                  <a:schemeClr val="bg2">
                    <a:lumMod val="10000"/>
                  </a:schemeClr>
                </a:solidFill>
              </a:rPr>
              <a:t>Республика</a:t>
            </a:r>
            <a:endParaRPr lang="ru-RU" sz="800" b="1" cap="all" dirty="0" smtClean="0">
              <a:solidFill>
                <a:srgbClr val="FF0000"/>
              </a:solidFill>
            </a:endParaRPr>
          </a:p>
          <a:p>
            <a:pPr algn="r">
              <a:lnSpc>
                <a:spcPct val="70000"/>
              </a:lnSpc>
            </a:pPr>
            <a:r>
              <a:rPr lang="ru-RU" sz="1200" b="1" cap="all" dirty="0"/>
              <a:t>Марий </a:t>
            </a:r>
            <a:r>
              <a:rPr lang="ru-RU" sz="1200" b="1" cap="all" dirty="0" smtClean="0"/>
              <a:t>Эл</a:t>
            </a:r>
            <a:endParaRPr lang="en-US" sz="1100" b="1" cap="all" dirty="0" smtClean="0"/>
          </a:p>
          <a:p>
            <a:pPr algn="r">
              <a:lnSpc>
                <a:spcPct val="70000"/>
              </a:lnSpc>
            </a:pP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6</a:t>
            </a:r>
            <a:r>
              <a:rPr lang="ru-RU" sz="1050" baseline="30000" dirty="0" smtClean="0"/>
              <a:t> (</a:t>
            </a:r>
            <a:r>
              <a:rPr lang="en-US" sz="1050" baseline="30000" dirty="0" smtClean="0"/>
              <a:t>2</a:t>
            </a:r>
            <a:r>
              <a:rPr lang="ru-RU" sz="1050" baseline="30000" dirty="0" smtClean="0"/>
              <a:t>1</a:t>
            </a:r>
            <a:r>
              <a:rPr lang="en-US" sz="1050" baseline="30000" dirty="0" smtClean="0"/>
              <a:t>,</a:t>
            </a:r>
            <a:r>
              <a:rPr lang="ru-RU" sz="1050" baseline="30000" dirty="0" smtClean="0"/>
              <a:t>4%)</a:t>
            </a:r>
            <a:r>
              <a:rPr lang="en-US" sz="105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800" dirty="0" smtClean="0"/>
              <a:t>организации из </a:t>
            </a: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28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03969" y="2650909"/>
            <a:ext cx="1407751" cy="523903"/>
          </a:xfrm>
          <a:prstGeom prst="roundRect">
            <a:avLst/>
          </a:prstGeom>
          <a:solidFill>
            <a:srgbClr val="FFFFCC">
              <a:alpha val="85000"/>
            </a:srgbClr>
          </a:solidFill>
          <a:ln w="3175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46800" tIns="46800" rIns="46800" bIns="0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ru-RU" sz="800" dirty="0" smtClean="0">
                <a:solidFill>
                  <a:schemeClr val="bg2">
                    <a:lumMod val="10000"/>
                  </a:schemeClr>
                </a:solidFill>
              </a:rPr>
              <a:t>Республика</a:t>
            </a:r>
            <a:endParaRPr lang="ru-RU" sz="800" b="1" cap="all" dirty="0" smtClean="0">
              <a:solidFill>
                <a:srgbClr val="FF0000"/>
              </a:solidFill>
            </a:endParaRPr>
          </a:p>
          <a:p>
            <a:pPr algn="r">
              <a:lnSpc>
                <a:spcPct val="70000"/>
              </a:lnSpc>
            </a:pPr>
            <a:r>
              <a:rPr lang="ru-RU" sz="1200" b="1" cap="all" dirty="0"/>
              <a:t>Мордовия</a:t>
            </a:r>
            <a:r>
              <a:rPr lang="ru-RU" sz="900" dirty="0" smtClean="0"/>
              <a:t/>
            </a:r>
            <a:br>
              <a:rPr lang="ru-RU" sz="900" dirty="0" smtClean="0"/>
            </a:br>
            <a:endParaRPr lang="ru-RU" sz="100" dirty="0" smtClean="0"/>
          </a:p>
          <a:p>
            <a:pPr algn="r">
              <a:spcBef>
                <a:spcPts val="300"/>
              </a:spcBef>
            </a:pPr>
            <a:r>
              <a:rPr lang="ru-RU" sz="1050" b="1" dirty="0">
                <a:solidFill>
                  <a:schemeClr val="accent4">
                    <a:lumMod val="50000"/>
                  </a:schemeClr>
                </a:solidFill>
              </a:rPr>
              <a:t>6</a:t>
            </a:r>
            <a:r>
              <a:rPr lang="ru-RU" sz="1050" baseline="30000" dirty="0" smtClean="0"/>
              <a:t> (16</a:t>
            </a:r>
            <a:r>
              <a:rPr lang="en-US" sz="1050" baseline="30000" dirty="0" smtClean="0"/>
              <a:t>,</a:t>
            </a:r>
            <a:r>
              <a:rPr lang="ru-RU" sz="1050" baseline="30000" dirty="0" smtClean="0"/>
              <a:t>6%)</a:t>
            </a:r>
            <a:r>
              <a:rPr lang="en-US" sz="105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800" dirty="0" smtClean="0"/>
              <a:t>организации из </a:t>
            </a: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36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734365" y="1043044"/>
            <a:ext cx="1547438" cy="607330"/>
          </a:xfrm>
          <a:prstGeom prst="roundRect">
            <a:avLst/>
          </a:prstGeom>
          <a:solidFill>
            <a:srgbClr val="FFFFCC">
              <a:alpha val="85000"/>
            </a:srgbClr>
          </a:solidFill>
          <a:ln w="3175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46800" tIns="46800" rIns="46800" bIns="0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ru-RU" sz="800" dirty="0" smtClean="0">
                <a:solidFill>
                  <a:schemeClr val="bg2">
                    <a:lumMod val="10000"/>
                  </a:schemeClr>
                </a:solidFill>
              </a:rPr>
              <a:t>Республика</a:t>
            </a:r>
            <a:endParaRPr lang="ru-RU" sz="800" b="1" cap="all" dirty="0" smtClean="0">
              <a:solidFill>
                <a:srgbClr val="FF0000"/>
              </a:solidFill>
            </a:endParaRPr>
          </a:p>
          <a:p>
            <a:pPr algn="r">
              <a:lnSpc>
                <a:spcPct val="70000"/>
              </a:lnSpc>
            </a:pPr>
            <a:r>
              <a:rPr lang="ru-RU" sz="1200" b="1" cap="all" dirty="0"/>
              <a:t>Татарстан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sz="800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r">
              <a:spcBef>
                <a:spcPts val="300"/>
              </a:spcBef>
            </a:pP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34</a:t>
            </a:r>
            <a:r>
              <a:rPr lang="ru-RU" sz="1050" baseline="30000" dirty="0" smtClean="0"/>
              <a:t> (</a:t>
            </a:r>
            <a:r>
              <a:rPr lang="en-US" sz="1050" baseline="30000" dirty="0" smtClean="0"/>
              <a:t>2</a:t>
            </a:r>
            <a:r>
              <a:rPr lang="ru-RU" sz="1050" baseline="30000" dirty="0" smtClean="0"/>
              <a:t>7</a:t>
            </a:r>
            <a:r>
              <a:rPr lang="en-US" sz="1050" baseline="30000" dirty="0" smtClean="0"/>
              <a:t>,</a:t>
            </a:r>
            <a:r>
              <a:rPr lang="ru-RU" sz="1050" baseline="30000" dirty="0" smtClean="0"/>
              <a:t>2%)</a:t>
            </a:r>
            <a:r>
              <a:rPr lang="en-US" sz="105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800" dirty="0" smtClean="0"/>
              <a:t>организации из </a:t>
            </a: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125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573447" y="4069079"/>
            <a:ext cx="1377277" cy="511985"/>
          </a:xfrm>
          <a:prstGeom prst="roundRect">
            <a:avLst/>
          </a:prstGeom>
          <a:solidFill>
            <a:srgbClr val="FFFFCC">
              <a:alpha val="85000"/>
            </a:srgbClr>
          </a:solidFill>
          <a:ln w="3175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46800" tIns="46800" rIns="46800" bIns="0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ru-RU" sz="1200" b="1" cap="all" dirty="0"/>
              <a:t>Саратовская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800" dirty="0">
                <a:solidFill>
                  <a:schemeClr val="bg2">
                    <a:lumMod val="10000"/>
                  </a:schemeClr>
                </a:solidFill>
              </a:rPr>
              <a:t>область</a:t>
            </a:r>
          </a:p>
          <a:p>
            <a:pPr algn="r">
              <a:spcBef>
                <a:spcPts val="300"/>
              </a:spcBef>
            </a:pPr>
            <a:r>
              <a:rPr lang="ru-RU" sz="1050" b="1" dirty="0">
                <a:solidFill>
                  <a:schemeClr val="accent4">
                    <a:lumMod val="50000"/>
                  </a:schemeClr>
                </a:solidFill>
              </a:rPr>
              <a:t>9</a:t>
            </a:r>
            <a:r>
              <a:rPr lang="ru-RU" sz="1050" baseline="30000" dirty="0" smtClean="0"/>
              <a:t> (10</a:t>
            </a:r>
            <a:r>
              <a:rPr lang="en-US" sz="1050" baseline="30000" dirty="0" smtClean="0"/>
              <a:t>,8</a:t>
            </a:r>
            <a:r>
              <a:rPr lang="ru-RU" sz="1050" baseline="30000" dirty="0" smtClean="0"/>
              <a:t>%)</a:t>
            </a:r>
            <a:r>
              <a:rPr lang="en-US" sz="105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800" dirty="0" smtClean="0"/>
              <a:t>организации </a:t>
            </a:r>
            <a:r>
              <a:rPr lang="ru-RU" sz="800" dirty="0"/>
              <a:t>из </a:t>
            </a: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83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03969" y="2046868"/>
            <a:ext cx="1434570" cy="547739"/>
          </a:xfrm>
          <a:prstGeom prst="roundRect">
            <a:avLst/>
          </a:prstGeom>
          <a:solidFill>
            <a:srgbClr val="FFFFCC">
              <a:alpha val="85000"/>
            </a:srgbClr>
          </a:solidFill>
          <a:ln w="3175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46800" tIns="46800" rIns="46800" bIns="0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ru-RU" sz="800" dirty="0" smtClean="0">
                <a:solidFill>
                  <a:schemeClr val="bg2">
                    <a:lumMod val="10000"/>
                  </a:schemeClr>
                </a:solidFill>
              </a:rPr>
              <a:t>Республика</a:t>
            </a:r>
            <a:endParaRPr lang="ru-RU" sz="800" b="1" cap="all" dirty="0" smtClean="0">
              <a:solidFill>
                <a:srgbClr val="FF0000"/>
              </a:solidFill>
            </a:endParaRPr>
          </a:p>
          <a:p>
            <a:pPr algn="r">
              <a:lnSpc>
                <a:spcPct val="70000"/>
              </a:lnSpc>
            </a:pPr>
            <a:r>
              <a:rPr lang="ru-RU" sz="1200" b="1" cap="all" dirty="0" smtClean="0"/>
              <a:t>Чувашская</a:t>
            </a:r>
            <a:r>
              <a:rPr lang="ru-RU" sz="1050" dirty="0" smtClean="0">
                <a:solidFill>
                  <a:srgbClr val="FF0000"/>
                </a:solidFill>
              </a:rPr>
              <a:t/>
            </a:r>
            <a:br>
              <a:rPr lang="ru-RU" sz="1050" dirty="0" smtClean="0">
                <a:solidFill>
                  <a:srgbClr val="FF0000"/>
                </a:solidFill>
              </a:rPr>
            </a:br>
            <a:endParaRPr lang="ru-RU" sz="300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r">
              <a:spcBef>
                <a:spcPts val="300"/>
              </a:spcBef>
            </a:pPr>
            <a:r>
              <a:rPr lang="ru-RU" sz="1050" b="1" dirty="0">
                <a:solidFill>
                  <a:schemeClr val="accent4">
                    <a:lumMod val="50000"/>
                  </a:schemeClr>
                </a:solidFill>
              </a:rPr>
              <a:t>4</a:t>
            </a:r>
            <a:r>
              <a:rPr lang="ru-RU" sz="1050" baseline="30000" dirty="0" smtClean="0"/>
              <a:t> (12</a:t>
            </a:r>
            <a:r>
              <a:rPr lang="en-US" sz="1050" baseline="30000" dirty="0" smtClean="0"/>
              <a:t>,</a:t>
            </a:r>
            <a:r>
              <a:rPr lang="ru-RU" sz="1050" baseline="30000" dirty="0" smtClean="0"/>
              <a:t>1%)</a:t>
            </a:r>
            <a:r>
              <a:rPr lang="en-US" sz="105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800" dirty="0" smtClean="0"/>
              <a:t>организации из </a:t>
            </a: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33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13614" y="3843526"/>
            <a:ext cx="1399235" cy="511985"/>
          </a:xfrm>
          <a:prstGeom prst="roundRect">
            <a:avLst/>
          </a:prstGeom>
          <a:solidFill>
            <a:srgbClr val="FFFFCC">
              <a:alpha val="85000"/>
            </a:srgbClr>
          </a:solidFill>
          <a:ln w="3175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46800" tIns="46800" rIns="46800" bIns="0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ru-RU" sz="1200" b="1" cap="all" dirty="0"/>
              <a:t>Ульяновская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800" dirty="0">
                <a:solidFill>
                  <a:schemeClr val="bg2">
                    <a:lumMod val="10000"/>
                  </a:schemeClr>
                </a:solidFill>
              </a:rPr>
              <a:t>область</a:t>
            </a:r>
          </a:p>
          <a:p>
            <a:pPr algn="r">
              <a:spcBef>
                <a:spcPts val="300"/>
              </a:spcBef>
            </a:pPr>
            <a:r>
              <a:rPr lang="ru-RU" sz="1050" b="1" dirty="0">
                <a:solidFill>
                  <a:schemeClr val="accent4">
                    <a:lumMod val="50000"/>
                  </a:schemeClr>
                </a:solidFill>
              </a:rPr>
              <a:t>6</a:t>
            </a:r>
            <a:r>
              <a:rPr lang="ru-RU" sz="1050" baseline="30000" dirty="0" smtClean="0"/>
              <a:t> (1</a:t>
            </a:r>
            <a:r>
              <a:rPr lang="en-US" sz="1050" baseline="30000" dirty="0" smtClean="0"/>
              <a:t>2,8</a:t>
            </a:r>
            <a:r>
              <a:rPr lang="ru-RU" sz="1050" baseline="30000" dirty="0" smtClean="0"/>
              <a:t>%)</a:t>
            </a:r>
            <a:r>
              <a:rPr lang="en-US" sz="105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800" dirty="0" smtClean="0"/>
              <a:t>организации </a:t>
            </a:r>
            <a:r>
              <a:rPr lang="ru-RU" sz="800" dirty="0"/>
              <a:t>из </a:t>
            </a: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47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037536" y="1843385"/>
            <a:ext cx="1382600" cy="607330"/>
          </a:xfrm>
          <a:prstGeom prst="roundRect">
            <a:avLst/>
          </a:prstGeom>
          <a:solidFill>
            <a:srgbClr val="FFFFCC">
              <a:alpha val="85000"/>
            </a:srgbClr>
          </a:solidFill>
          <a:ln w="3175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46800" tIns="46800" rIns="46800" bIns="0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ru-RU" sz="800" dirty="0" smtClean="0">
                <a:solidFill>
                  <a:schemeClr val="bg2">
                    <a:lumMod val="10000"/>
                  </a:schemeClr>
                </a:solidFill>
              </a:rPr>
              <a:t>Республика</a:t>
            </a:r>
            <a:endParaRPr lang="ru-RU" sz="800" b="1" cap="all" dirty="0" smtClean="0">
              <a:solidFill>
                <a:srgbClr val="FF0000"/>
              </a:solidFill>
            </a:endParaRPr>
          </a:p>
          <a:p>
            <a:pPr algn="r">
              <a:lnSpc>
                <a:spcPct val="70000"/>
              </a:lnSpc>
            </a:pPr>
            <a:r>
              <a:rPr lang="ru-RU" sz="1200" b="1" cap="all" dirty="0" smtClean="0"/>
              <a:t>Удмуртская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sz="800" dirty="0" smtClean="0"/>
          </a:p>
          <a:p>
            <a:pPr algn="r">
              <a:spcBef>
                <a:spcPts val="300"/>
              </a:spcBef>
            </a:pPr>
            <a:r>
              <a:rPr lang="ru-RU" sz="1050" b="1" dirty="0">
                <a:solidFill>
                  <a:schemeClr val="accent4">
                    <a:lumMod val="50000"/>
                  </a:schemeClr>
                </a:solidFill>
              </a:rPr>
              <a:t>5</a:t>
            </a:r>
            <a:r>
              <a:rPr lang="ru-RU" sz="1050" baseline="30000" dirty="0" smtClean="0"/>
              <a:t> (</a:t>
            </a:r>
            <a:r>
              <a:rPr lang="ru-RU" sz="1050" baseline="30000" dirty="0"/>
              <a:t>7</a:t>
            </a:r>
            <a:r>
              <a:rPr lang="en-US" sz="1050" baseline="30000" dirty="0" smtClean="0"/>
              <a:t>,8</a:t>
            </a:r>
            <a:r>
              <a:rPr lang="ru-RU" sz="1050" baseline="30000" dirty="0" smtClean="0"/>
              <a:t>%)</a:t>
            </a:r>
            <a:r>
              <a:rPr lang="en-US" sz="105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800" dirty="0" smtClean="0"/>
              <a:t>организации из </a:t>
            </a: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64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43012" y="947661"/>
            <a:ext cx="1483043" cy="511985"/>
          </a:xfrm>
          <a:prstGeom prst="roundRect">
            <a:avLst/>
          </a:prstGeom>
          <a:solidFill>
            <a:srgbClr val="FFFFCC">
              <a:alpha val="85000"/>
            </a:srgbClr>
          </a:solidFill>
          <a:ln w="3175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46800" tIns="46800" rIns="46800" bIns="0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ru-RU" sz="1200" b="1" cap="all" dirty="0" smtClean="0"/>
              <a:t>Кировская</a:t>
            </a:r>
            <a:endParaRPr lang="en-US" sz="1200" b="1" cap="all" dirty="0" smtClean="0"/>
          </a:p>
          <a:p>
            <a:pPr algn="r">
              <a:lnSpc>
                <a:spcPct val="70000"/>
              </a:lnSpc>
            </a:pPr>
            <a:r>
              <a:rPr lang="ru-RU" sz="800" dirty="0" smtClean="0"/>
              <a:t>область</a:t>
            </a:r>
            <a:endParaRPr lang="ru-RU" sz="800" dirty="0"/>
          </a:p>
          <a:p>
            <a:pPr algn="r">
              <a:spcBef>
                <a:spcPts val="300"/>
              </a:spcBef>
            </a:pP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13 </a:t>
            </a:r>
            <a:r>
              <a:rPr lang="ru-RU" sz="1050" baseline="30000" dirty="0" smtClean="0"/>
              <a:t>(20</a:t>
            </a:r>
            <a:r>
              <a:rPr lang="en-US" sz="1050" baseline="30000" dirty="0" smtClean="0"/>
              <a:t>,</a:t>
            </a:r>
            <a:r>
              <a:rPr lang="ru-RU" sz="1050" baseline="30000" dirty="0" smtClean="0"/>
              <a:t>6%)</a:t>
            </a:r>
            <a:r>
              <a:rPr lang="en-US" sz="105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800" dirty="0" smtClean="0"/>
              <a:t>организаций </a:t>
            </a:r>
            <a:r>
              <a:rPr lang="ru-RU" sz="800" dirty="0"/>
              <a:t>из </a:t>
            </a: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63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51086" y="4325070"/>
            <a:ext cx="1448207" cy="511985"/>
          </a:xfrm>
          <a:prstGeom prst="roundRect">
            <a:avLst/>
          </a:prstGeom>
          <a:solidFill>
            <a:srgbClr val="FFFFCC">
              <a:alpha val="85000"/>
            </a:srgbClr>
          </a:solidFill>
          <a:ln w="3175" cap="rnd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none" lIns="46800" tIns="46800" rIns="46800" bIns="0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ru-RU" sz="1200" b="1" cap="all" dirty="0"/>
              <a:t>Оренбургская </a:t>
            </a:r>
            <a:endParaRPr lang="en-US" sz="1200" b="1" cap="all" dirty="0" smtClean="0"/>
          </a:p>
          <a:p>
            <a:pPr algn="r">
              <a:lnSpc>
                <a:spcPct val="70000"/>
              </a:lnSpc>
            </a:pPr>
            <a:r>
              <a:rPr lang="ru-RU" sz="800" dirty="0" smtClean="0">
                <a:solidFill>
                  <a:schemeClr val="bg2">
                    <a:lumMod val="10000"/>
                  </a:schemeClr>
                </a:solidFill>
              </a:rPr>
              <a:t>область</a:t>
            </a:r>
            <a:endParaRPr lang="ru-RU" sz="800" dirty="0">
              <a:solidFill>
                <a:schemeClr val="bg2">
                  <a:lumMod val="10000"/>
                </a:schemeClr>
              </a:solidFill>
            </a:endParaRPr>
          </a:p>
          <a:p>
            <a:pPr algn="r">
              <a:spcBef>
                <a:spcPts val="300"/>
              </a:spcBef>
            </a:pP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26</a:t>
            </a:r>
            <a:r>
              <a:rPr lang="ru-RU" sz="1050" baseline="30000" dirty="0" smtClean="0"/>
              <a:t> (34</a:t>
            </a:r>
            <a:r>
              <a:rPr lang="en-US" sz="1050" baseline="30000" dirty="0" smtClean="0"/>
              <a:t>,</a:t>
            </a:r>
            <a:r>
              <a:rPr lang="ru-RU" sz="1050" baseline="30000" dirty="0" smtClean="0"/>
              <a:t>2%)</a:t>
            </a:r>
            <a:r>
              <a:rPr lang="en-US" sz="105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800" dirty="0" smtClean="0"/>
              <a:t>организаций </a:t>
            </a:r>
            <a:r>
              <a:rPr lang="ru-RU" sz="800" dirty="0"/>
              <a:t>из </a:t>
            </a:r>
            <a:r>
              <a:rPr lang="ru-RU" sz="1050" b="1" dirty="0" smtClean="0">
                <a:solidFill>
                  <a:schemeClr val="accent4">
                    <a:lumMod val="50000"/>
                  </a:schemeClr>
                </a:solidFill>
              </a:rPr>
              <a:t>76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49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715" y="1088897"/>
            <a:ext cx="3886351" cy="2835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275" y="2247598"/>
            <a:ext cx="3673562" cy="2688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8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Результаты мониторинга качества подготовки кадров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46"/>
          <a:stretch/>
        </p:blipFill>
        <p:spPr bwMode="auto">
          <a:xfrm>
            <a:off x="1827554" y="1873643"/>
            <a:ext cx="3750313" cy="2762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33" y="937773"/>
            <a:ext cx="3731335" cy="229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604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vert="horz" anchor="b"/>
          <a:lstStyle/>
          <a:p>
            <a:fld id="{7A9F337F-D20D-4E2B-BE56-DCEAA1BC477F}" type="slidenum">
              <a:rPr lang="ru-RU" b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pPr/>
              <a:t>9</a:t>
            </a:fld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78114"/>
            <a:ext cx="8784000" cy="76544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28650" algn="ctr"/>
            <a:r>
              <a:rPr lang="ru-RU" b="1" dirty="0"/>
              <a:t>Результаты </a:t>
            </a:r>
            <a:r>
              <a:rPr lang="ru-RU" b="1" dirty="0" smtClean="0"/>
              <a:t>мониторинга качества </a:t>
            </a:r>
            <a:r>
              <a:rPr lang="ru-RU" b="1" dirty="0"/>
              <a:t>подготовки </a:t>
            </a:r>
            <a:r>
              <a:rPr lang="ru-RU" b="1" dirty="0" smtClean="0"/>
              <a:t>кадров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15834" y="4935926"/>
            <a:ext cx="185403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u="sng" spc="130" dirty="0" smtClean="0">
                <a:solidFill>
                  <a:schemeClr val="bg1"/>
                </a:solidFill>
              </a:rPr>
              <a:t>http://www.miccedu.ru</a:t>
            </a:r>
            <a:endParaRPr lang="ru-RU" sz="900" b="1" u="sng" spc="130" dirty="0">
              <a:solidFill>
                <a:schemeClr val="bg1"/>
              </a:solidFill>
            </a:endParaRPr>
          </a:p>
        </p:txBody>
      </p:sp>
      <p:pic>
        <p:nvPicPr>
          <p:cNvPr id="12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06" y="4581064"/>
            <a:ext cx="684255" cy="354862"/>
          </a:xfrm>
          <a:prstGeom prst="rect">
            <a:avLst/>
          </a:prstGeom>
        </p:spPr>
      </p:pic>
      <p:pic>
        <p:nvPicPr>
          <p:cNvPr id="13" name="Picture 2" descr="C:\Users\Borisov-KE\AppData\Local\Microsoft\Windows\Temporary Internet Files\Content.Outlook\5UKBDB67\МИНОБР_COLOR (2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4"/>
          <a:stretch/>
        </p:blipFill>
        <p:spPr bwMode="auto">
          <a:xfrm>
            <a:off x="253506" y="142164"/>
            <a:ext cx="646086" cy="64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6927784" y="3075308"/>
            <a:ext cx="184033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927784" y="2518127"/>
            <a:ext cx="0" cy="1790664"/>
          </a:xfrm>
          <a:prstGeom prst="straightConnector1">
            <a:avLst/>
          </a:prstGeom>
          <a:ln w="12700">
            <a:tailEnd type="none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6927784" y="3370825"/>
            <a:ext cx="184033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6927784" y="3737442"/>
            <a:ext cx="184033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927784" y="4308791"/>
            <a:ext cx="184033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sp>
        <p:nvSpPr>
          <p:cNvPr id="16" name="Стрелка вниз 15"/>
          <p:cNvSpPr/>
          <p:nvPr/>
        </p:nvSpPr>
        <p:spPr>
          <a:xfrm>
            <a:off x="807104" y="1627444"/>
            <a:ext cx="429807" cy="232493"/>
          </a:xfrm>
          <a:prstGeom prst="downArrow">
            <a:avLst/>
          </a:prstGeom>
          <a:solidFill>
            <a:schemeClr val="tx2">
              <a:lumMod val="75000"/>
              <a:alpha val="30000"/>
            </a:schemeClr>
          </a:solidFill>
          <a:ln w="6350" cap="sq" cmpd="sng">
            <a:noFill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53506" y="1872161"/>
            <a:ext cx="1561710" cy="65293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ru-RU" sz="1100" dirty="0" smtClean="0"/>
              <a:t>Разработка стандартов как требований к качеству</a:t>
            </a:r>
            <a:endParaRPr lang="ru-RU" sz="11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986427" y="1872161"/>
            <a:ext cx="828000" cy="65293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ru-RU" sz="1100" dirty="0" smtClean="0"/>
              <a:t>Выработка мер поддержки</a:t>
            </a:r>
            <a:endParaRPr lang="ru-RU" sz="11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990007" y="1872161"/>
            <a:ext cx="1804473" cy="65293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ru-RU" sz="1100" dirty="0" smtClean="0"/>
              <a:t>Оценка изменений и результатов достижения целевых установок</a:t>
            </a:r>
            <a:endParaRPr lang="ru-RU" sz="11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047464" y="1872160"/>
            <a:ext cx="1296000" cy="756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ru-RU" sz="1100" dirty="0" smtClean="0"/>
              <a:t>Оценка эффективности функционирования ОО СПО</a:t>
            </a:r>
            <a:endParaRPr lang="ru-RU" sz="11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463109" y="1872160"/>
            <a:ext cx="1152000" cy="972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ru-RU" sz="1100" dirty="0" smtClean="0"/>
              <a:t>Выявление сильных и слабых сторон образовательных систем</a:t>
            </a:r>
            <a:endParaRPr lang="ru-RU" sz="11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726111" y="1872161"/>
            <a:ext cx="1152000" cy="65293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ru-RU" sz="1100" dirty="0" smtClean="0"/>
              <a:t>Корректировка функциональных стратегий</a:t>
            </a:r>
            <a:endParaRPr lang="ru-RU" sz="1100" dirty="0"/>
          </a:p>
        </p:txBody>
      </p:sp>
      <p:cxnSp>
        <p:nvCxnSpPr>
          <p:cNvPr id="23" name="Прямая со стрелкой 22"/>
          <p:cNvCxnSpPr/>
          <p:nvPr/>
        </p:nvCxnSpPr>
        <p:spPr>
          <a:xfrm flipV="1">
            <a:off x="398794" y="2892314"/>
            <a:ext cx="184033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grpSp>
        <p:nvGrpSpPr>
          <p:cNvPr id="24" name="Группа 23"/>
          <p:cNvGrpSpPr/>
          <p:nvPr/>
        </p:nvGrpSpPr>
        <p:grpSpPr>
          <a:xfrm>
            <a:off x="412442" y="843557"/>
            <a:ext cx="3021137" cy="780827"/>
            <a:chOff x="576938" y="1605893"/>
            <a:chExt cx="3021137" cy="780827"/>
          </a:xfrm>
        </p:grpSpPr>
        <p:pic>
          <p:nvPicPr>
            <p:cNvPr id="25" name="Picture 2" descr="C:\Users\Mikryukov_VN\Desktop\logotip_minobrnauki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618" y="1605893"/>
              <a:ext cx="588855" cy="68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6" name="Группа 25"/>
            <p:cNvGrpSpPr/>
            <p:nvPr/>
          </p:nvGrpSpPr>
          <p:grpSpPr>
            <a:xfrm>
              <a:off x="576938" y="1797931"/>
              <a:ext cx="3021137" cy="588789"/>
              <a:chOff x="576938" y="1797931"/>
              <a:chExt cx="3021137" cy="588789"/>
            </a:xfrm>
          </p:grpSpPr>
          <p:sp>
            <p:nvSpPr>
              <p:cNvPr id="27" name="Прямоугольник 26"/>
              <p:cNvSpPr/>
              <p:nvPr/>
            </p:nvSpPr>
            <p:spPr>
              <a:xfrm>
                <a:off x="1367852" y="1797931"/>
                <a:ext cx="2230223" cy="57068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r>
                  <a:rPr lang="ru-RU" sz="1400" b="1" spc="100" dirty="0" smtClean="0">
                    <a:solidFill>
                      <a:schemeClr val="tx2">
                        <a:lumMod val="75000"/>
                      </a:schemeClr>
                    </a:solidFill>
                  </a:rPr>
                  <a:t>Принятие решений на федеральном уровне</a:t>
                </a:r>
                <a:endParaRPr lang="ru-RU" sz="1400" b="1" spc="100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cxnSp>
            <p:nvCxnSpPr>
              <p:cNvPr id="28" name="Прямая соединительная линия 27"/>
              <p:cNvCxnSpPr/>
              <p:nvPr/>
            </p:nvCxnSpPr>
            <p:spPr>
              <a:xfrm flipH="1">
                <a:off x="1330075" y="1816038"/>
                <a:ext cx="2268000" cy="1"/>
              </a:xfrm>
              <a:prstGeom prst="line">
                <a:avLst/>
              </a:prstGeom>
              <a:ln w="34925" cap="sq" cmpd="thickThin">
                <a:solidFill>
                  <a:schemeClr val="tx2">
                    <a:lumMod val="75000"/>
                  </a:schemeClr>
                </a:solidFill>
                <a:head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 flipH="1">
                <a:off x="576938" y="2386720"/>
                <a:ext cx="3021137" cy="0"/>
              </a:xfrm>
              <a:prstGeom prst="line">
                <a:avLst/>
              </a:prstGeom>
              <a:ln w="25400" cap="sq" cmpd="dbl">
                <a:solidFill>
                  <a:schemeClr val="tx2">
                    <a:lumMod val="75000"/>
                    <a:alpha val="61000"/>
                  </a:schemeClr>
                </a:solidFill>
                <a:head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0" name="Группа 29"/>
          <p:cNvGrpSpPr/>
          <p:nvPr/>
        </p:nvGrpSpPr>
        <p:grpSpPr>
          <a:xfrm>
            <a:off x="4407504" y="879767"/>
            <a:ext cx="4104456" cy="747678"/>
            <a:chOff x="5004048" y="1669264"/>
            <a:chExt cx="4104456" cy="747678"/>
          </a:xfrm>
        </p:grpSpPr>
        <p:grpSp>
          <p:nvGrpSpPr>
            <p:cNvPr id="31" name="Группа 30"/>
            <p:cNvGrpSpPr/>
            <p:nvPr/>
          </p:nvGrpSpPr>
          <p:grpSpPr>
            <a:xfrm>
              <a:off x="5050315" y="1669264"/>
              <a:ext cx="1250293" cy="684000"/>
              <a:chOff x="4867819" y="1827887"/>
              <a:chExt cx="1250293" cy="684000"/>
            </a:xfrm>
          </p:grpSpPr>
          <p:pic>
            <p:nvPicPr>
              <p:cNvPr id="36" name="Picture 3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sharpenSoften amount="50000"/>
                        </a14:imgEffect>
                        <a14:imgEffect>
                          <a14:colorTemperature colorTemp="7200"/>
                        </a14:imgEffect>
                        <a14:imgEffect>
                          <a14:brightnessContrast bright="-2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51" r="7640" b="17659"/>
              <a:stretch/>
            </p:blipFill>
            <p:spPr bwMode="auto">
              <a:xfrm>
                <a:off x="4867819" y="1827887"/>
                <a:ext cx="1250293" cy="684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7" name="Picture 4" descr="C:\Users\Mikryukov_VN\Desktop\hello_html_7703a09b.png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64291" y="1851890"/>
                <a:ext cx="415822" cy="4158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2" name="Группа 31"/>
            <p:cNvGrpSpPr/>
            <p:nvPr/>
          </p:nvGrpSpPr>
          <p:grpSpPr>
            <a:xfrm>
              <a:off x="5004048" y="1825092"/>
              <a:ext cx="4104456" cy="591850"/>
              <a:chOff x="-22058" y="1797931"/>
              <a:chExt cx="4104456" cy="591850"/>
            </a:xfrm>
          </p:grpSpPr>
          <p:sp>
            <p:nvSpPr>
              <p:cNvPr id="33" name="Прямоугольник 32"/>
              <p:cNvSpPr/>
              <p:nvPr/>
            </p:nvSpPr>
            <p:spPr>
              <a:xfrm>
                <a:off x="1367852" y="1797931"/>
                <a:ext cx="2516686" cy="57068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lIns="0" rIns="0" rtlCol="0" anchor="ctr"/>
              <a:lstStyle/>
              <a:p>
                <a:r>
                  <a:rPr lang="ru-RU" sz="1400" b="1" spc="100" dirty="0" smtClean="0">
                    <a:solidFill>
                      <a:schemeClr val="tx2">
                        <a:lumMod val="75000"/>
                      </a:schemeClr>
                    </a:solidFill>
                  </a:rPr>
                  <a:t>Принятие решений на региональном уровне</a:t>
                </a:r>
                <a:endParaRPr lang="ru-RU" sz="1400" b="1" spc="100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  <p:cxnSp>
            <p:nvCxnSpPr>
              <p:cNvPr id="34" name="Прямая соединительная линия 33"/>
              <p:cNvCxnSpPr/>
              <p:nvPr/>
            </p:nvCxnSpPr>
            <p:spPr>
              <a:xfrm flipH="1">
                <a:off x="1330076" y="1816039"/>
                <a:ext cx="2752322" cy="0"/>
              </a:xfrm>
              <a:prstGeom prst="line">
                <a:avLst/>
              </a:prstGeom>
              <a:ln w="34925" cap="sq" cmpd="thickThin">
                <a:solidFill>
                  <a:schemeClr val="tx2">
                    <a:lumMod val="75000"/>
                  </a:schemeClr>
                </a:solidFill>
                <a:head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>
              <a:xfrm flipH="1" flipV="1">
                <a:off x="-22058" y="2386721"/>
                <a:ext cx="4104456" cy="3060"/>
              </a:xfrm>
              <a:prstGeom prst="line">
                <a:avLst/>
              </a:prstGeom>
              <a:ln w="25400" cap="sq" cmpd="dbl">
                <a:solidFill>
                  <a:schemeClr val="tx2">
                    <a:lumMod val="75000"/>
                    <a:alpha val="61000"/>
                  </a:schemeClr>
                </a:solidFill>
                <a:headEnd type="non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2" name="Стрелка вниз 41"/>
          <p:cNvSpPr/>
          <p:nvPr/>
        </p:nvSpPr>
        <p:spPr>
          <a:xfrm>
            <a:off x="2607304" y="1624384"/>
            <a:ext cx="429807" cy="235554"/>
          </a:xfrm>
          <a:prstGeom prst="downArrow">
            <a:avLst/>
          </a:prstGeom>
          <a:solidFill>
            <a:schemeClr val="tx2">
              <a:lumMod val="75000"/>
              <a:alpha val="30000"/>
            </a:schemeClr>
          </a:solidFill>
          <a:ln w="6350" cap="sq" cmpd="sng">
            <a:noFill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 вниз 42"/>
          <p:cNvSpPr/>
          <p:nvPr/>
        </p:nvSpPr>
        <p:spPr>
          <a:xfrm>
            <a:off x="4553761" y="1627445"/>
            <a:ext cx="429807" cy="232493"/>
          </a:xfrm>
          <a:prstGeom prst="downArrow">
            <a:avLst/>
          </a:prstGeom>
          <a:solidFill>
            <a:schemeClr val="tx2">
              <a:lumMod val="75000"/>
              <a:alpha val="30000"/>
            </a:schemeClr>
          </a:solidFill>
          <a:ln w="6350" cap="sq" cmpd="sng">
            <a:noFill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трелка вниз 43"/>
          <p:cNvSpPr/>
          <p:nvPr/>
        </p:nvSpPr>
        <p:spPr>
          <a:xfrm>
            <a:off x="5811868" y="1627445"/>
            <a:ext cx="429807" cy="229432"/>
          </a:xfrm>
          <a:prstGeom prst="downArrow">
            <a:avLst/>
          </a:prstGeom>
          <a:solidFill>
            <a:schemeClr val="tx2">
              <a:lumMod val="75000"/>
              <a:alpha val="30000"/>
            </a:schemeClr>
          </a:solidFill>
          <a:ln w="6350" cap="sq" cmpd="sng">
            <a:noFill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трелка вниз 44"/>
          <p:cNvSpPr/>
          <p:nvPr/>
        </p:nvSpPr>
        <p:spPr>
          <a:xfrm>
            <a:off x="7074041" y="1627445"/>
            <a:ext cx="429807" cy="229432"/>
          </a:xfrm>
          <a:prstGeom prst="downArrow">
            <a:avLst/>
          </a:prstGeom>
          <a:solidFill>
            <a:schemeClr val="tx2">
              <a:lumMod val="75000"/>
              <a:alpha val="30000"/>
            </a:schemeClr>
          </a:solidFill>
          <a:ln w="6350" cap="sq" cmpd="sng">
            <a:noFill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трелка вниз 45"/>
          <p:cNvSpPr/>
          <p:nvPr/>
        </p:nvSpPr>
        <p:spPr>
          <a:xfrm>
            <a:off x="8079912" y="1627445"/>
            <a:ext cx="429807" cy="232493"/>
          </a:xfrm>
          <a:prstGeom prst="downArrow">
            <a:avLst/>
          </a:prstGeom>
          <a:solidFill>
            <a:schemeClr val="tx2">
              <a:lumMod val="75000"/>
              <a:alpha val="30000"/>
            </a:schemeClr>
          </a:solidFill>
          <a:ln w="6350" cap="sq" cmpd="sng">
            <a:noFill/>
            <a:head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663155" y="2599715"/>
            <a:ext cx="1259856" cy="18989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ru-RU" sz="1050" dirty="0" smtClean="0"/>
              <a:t>Определение </a:t>
            </a:r>
            <a:r>
              <a:rPr lang="ru-RU" sz="1050" dirty="0"/>
              <a:t>перечня профессий и специальностей (изменение</a:t>
            </a:r>
            <a:r>
              <a:rPr lang="ru-RU" sz="1050" dirty="0" smtClean="0"/>
              <a:t>)</a:t>
            </a: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ru-RU" sz="1050" dirty="0" smtClean="0"/>
              <a:t>Выявление приоритетов</a:t>
            </a: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ru-RU" sz="1050" dirty="0" smtClean="0"/>
              <a:t>Актуализация </a:t>
            </a:r>
            <a:r>
              <a:rPr lang="ru-RU" sz="1050" dirty="0"/>
              <a:t>образовательных </a:t>
            </a:r>
            <a:r>
              <a:rPr lang="ru-RU" sz="1050" dirty="0" smtClean="0"/>
              <a:t>стандартов</a:t>
            </a:r>
          </a:p>
          <a:p>
            <a:pPr>
              <a:lnSpc>
                <a:spcPct val="90000"/>
              </a:lnSpc>
              <a:spcAft>
                <a:spcPts val="400"/>
              </a:spcAft>
            </a:pPr>
            <a:r>
              <a:rPr lang="ru-RU" sz="1050" dirty="0" smtClean="0"/>
              <a:t>Актуализация </a:t>
            </a:r>
            <a:r>
              <a:rPr lang="ru-RU" sz="1050" dirty="0"/>
              <a:t>образовательных </a:t>
            </a:r>
            <a:r>
              <a:rPr lang="ru-RU" sz="1050" dirty="0" smtClean="0"/>
              <a:t>программ</a:t>
            </a:r>
            <a:endParaRPr lang="ru-RU" sz="1050" dirty="0"/>
          </a:p>
        </p:txBody>
      </p:sp>
      <p:cxnSp>
        <p:nvCxnSpPr>
          <p:cNvPr id="48" name="Прямая со стрелкой 47"/>
          <p:cNvCxnSpPr/>
          <p:nvPr/>
        </p:nvCxnSpPr>
        <p:spPr>
          <a:xfrm>
            <a:off x="398794" y="2525098"/>
            <a:ext cx="0" cy="1737733"/>
          </a:xfrm>
          <a:prstGeom prst="straightConnector1">
            <a:avLst/>
          </a:prstGeom>
          <a:ln w="12700">
            <a:tailEnd type="none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V="1">
            <a:off x="398794" y="3373300"/>
            <a:ext cx="184033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flipV="1">
            <a:off x="398794" y="3786455"/>
            <a:ext cx="184033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398794" y="4262831"/>
            <a:ext cx="184033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sp>
        <p:nvSpPr>
          <p:cNvPr id="52" name="Прямоугольник 51"/>
          <p:cNvSpPr/>
          <p:nvPr/>
        </p:nvSpPr>
        <p:spPr>
          <a:xfrm>
            <a:off x="2412319" y="2688980"/>
            <a:ext cx="1382161" cy="19674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1050" dirty="0"/>
              <a:t>Корректировка стратегии развития системы </a:t>
            </a:r>
            <a:r>
              <a:rPr lang="ru-RU" sz="1050" dirty="0" smtClean="0"/>
              <a:t>СПО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1050" dirty="0" smtClean="0"/>
              <a:t>Рекомендации </a:t>
            </a:r>
            <a:r>
              <a:rPr lang="ru-RU" sz="1050" dirty="0"/>
              <a:t>о проведении контрольных и надзорных мероприятий в отношении органов государственной власти субъектов РФ в части переданных им полномочий</a:t>
            </a:r>
          </a:p>
        </p:txBody>
      </p:sp>
      <p:cxnSp>
        <p:nvCxnSpPr>
          <p:cNvPr id="53" name="Прямая со стрелкой 52"/>
          <p:cNvCxnSpPr/>
          <p:nvPr/>
        </p:nvCxnSpPr>
        <p:spPr>
          <a:xfrm flipV="1">
            <a:off x="2175256" y="2908122"/>
            <a:ext cx="184033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2175256" y="2525097"/>
            <a:ext cx="0" cy="1361698"/>
          </a:xfrm>
          <a:prstGeom prst="straightConnector1">
            <a:avLst/>
          </a:prstGeom>
          <a:ln w="12700">
            <a:tailEnd type="none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V="1">
            <a:off x="2175256" y="3886795"/>
            <a:ext cx="184033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7187031" y="2940426"/>
            <a:ext cx="1107784" cy="16850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1050" dirty="0"/>
              <a:t>Обеспечение </a:t>
            </a:r>
            <a:r>
              <a:rPr lang="ru-RU" sz="1050" dirty="0" smtClean="0"/>
              <a:t>доступности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1050" dirty="0"/>
              <a:t>Кадровая политика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1050" dirty="0"/>
              <a:t>Взаимодействие образования и реального </a:t>
            </a:r>
            <a:r>
              <a:rPr lang="ru-RU" sz="1050" dirty="0" smtClean="0"/>
              <a:t>сектора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1050" dirty="0" smtClean="0"/>
              <a:t>Материально-техническая база образовательных организаций</a:t>
            </a:r>
            <a:endParaRPr lang="ru-RU" sz="1050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5889247" y="2922340"/>
            <a:ext cx="949626" cy="5816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1050" dirty="0" smtClean="0"/>
              <a:t>Корректировка </a:t>
            </a:r>
            <a:r>
              <a:rPr lang="ru-RU" sz="1050" dirty="0"/>
              <a:t>региональных стратегий развития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4461017" y="2832302"/>
            <a:ext cx="1069988" cy="10179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ru-RU" sz="1050" dirty="0" smtClean="0"/>
              <a:t>Инициирование </a:t>
            </a:r>
            <a:r>
              <a:rPr lang="ru-RU" sz="1050" dirty="0"/>
              <a:t>контрольных и надзорных мероприятий в отношении </a:t>
            </a:r>
            <a:r>
              <a:rPr lang="ru-RU" sz="1050" dirty="0" smtClean="0"/>
              <a:t>образовательных организаций</a:t>
            </a:r>
            <a:endParaRPr lang="ru-RU" sz="1050" dirty="0"/>
          </a:p>
        </p:txBody>
      </p:sp>
      <p:cxnSp>
        <p:nvCxnSpPr>
          <p:cNvPr id="59" name="Прямая со стрелкой 58"/>
          <p:cNvCxnSpPr/>
          <p:nvPr/>
        </p:nvCxnSpPr>
        <p:spPr>
          <a:xfrm flipV="1">
            <a:off x="4223471" y="3338131"/>
            <a:ext cx="184033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4223471" y="2628160"/>
            <a:ext cx="0" cy="709971"/>
          </a:xfrm>
          <a:prstGeom prst="straightConnector1">
            <a:avLst/>
          </a:prstGeom>
          <a:ln w="12700">
            <a:tailEnd type="none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61" name="Прямая со стрелкой 60"/>
          <p:cNvCxnSpPr/>
          <p:nvPr/>
        </p:nvCxnSpPr>
        <p:spPr>
          <a:xfrm flipV="1">
            <a:off x="5663631" y="3216474"/>
            <a:ext cx="184033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  <p:cxnSp>
        <p:nvCxnSpPr>
          <p:cNvPr id="62" name="Прямая со стрелкой 61"/>
          <p:cNvCxnSpPr/>
          <p:nvPr/>
        </p:nvCxnSpPr>
        <p:spPr>
          <a:xfrm>
            <a:off x="5663631" y="2846117"/>
            <a:ext cx="0" cy="370357"/>
          </a:xfrm>
          <a:prstGeom prst="straightConnector1">
            <a:avLst/>
          </a:prstGeom>
          <a:ln w="12700">
            <a:tailEnd type="none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cxnSp>
    </p:spTree>
    <p:extLst>
      <p:ext uri="{BB962C8B-B14F-4D97-AF65-F5344CB8AC3E}">
        <p14:creationId xmlns:p14="http://schemas.microsoft.com/office/powerpoint/2010/main" val="404396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ai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2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2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2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2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7216</TotalTime>
  <Words>3514</Words>
  <Application>Microsoft Office PowerPoint</Application>
  <PresentationFormat>Экран (16:9)</PresentationFormat>
  <Paragraphs>665</Paragraphs>
  <Slides>41</Slides>
  <Notes>41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Открытая</vt:lpstr>
      <vt:lpstr>Мониторинг качества подготовки кадров в образовательных организациях Приволжского федерального округа, реализующих образовательные программы среднего профессионального образования, за 2017 год: состояние и динамика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Скачков Александр Владимирович</dc:creator>
  <cp:lastModifiedBy>Скачков Александр Владимирович</cp:lastModifiedBy>
  <cp:revision>783</cp:revision>
  <cp:lastPrinted>2018-10-31T09:36:45Z</cp:lastPrinted>
  <dcterms:created xsi:type="dcterms:W3CDTF">2016-04-07T14:45:59Z</dcterms:created>
  <dcterms:modified xsi:type="dcterms:W3CDTF">2018-11-02T12:23:51Z</dcterms:modified>
</cp:coreProperties>
</file>