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28"/>
  </p:notesMasterIdLst>
  <p:sldIdLst>
    <p:sldId id="318" r:id="rId3"/>
    <p:sldId id="310" r:id="rId4"/>
    <p:sldId id="311" r:id="rId5"/>
    <p:sldId id="315" r:id="rId6"/>
    <p:sldId id="322" r:id="rId7"/>
    <p:sldId id="314" r:id="rId8"/>
    <p:sldId id="278" r:id="rId9"/>
    <p:sldId id="279" r:id="rId10"/>
    <p:sldId id="262" r:id="rId11"/>
    <p:sldId id="302" r:id="rId12"/>
    <p:sldId id="324" r:id="rId13"/>
    <p:sldId id="264" r:id="rId14"/>
    <p:sldId id="265" r:id="rId15"/>
    <p:sldId id="266" r:id="rId16"/>
    <p:sldId id="268" r:id="rId17"/>
    <p:sldId id="277" r:id="rId18"/>
    <p:sldId id="284" r:id="rId19"/>
    <p:sldId id="267" r:id="rId20"/>
    <p:sldId id="280" r:id="rId21"/>
    <p:sldId id="289" r:id="rId22"/>
    <p:sldId id="299" r:id="rId23"/>
    <p:sldId id="296" r:id="rId24"/>
    <p:sldId id="294" r:id="rId25"/>
    <p:sldId id="320" r:id="rId26"/>
    <p:sldId id="297" r:id="rId27"/>
  </p:sldIdLst>
  <p:sldSz cx="12192000" cy="6858000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497B0"/>
    <a:srgbClr val="DE6112"/>
    <a:srgbClr val="D46112"/>
    <a:srgbClr val="09025E"/>
    <a:srgbClr val="41719C"/>
    <a:srgbClr val="D721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317" autoAdjust="0"/>
    <p:restoredTop sz="94660"/>
  </p:normalViewPr>
  <p:slideViewPr>
    <p:cSldViewPr snapToGrid="0">
      <p:cViewPr varScale="1">
        <p:scale>
          <a:sx n="57" d="100"/>
          <a:sy n="57" d="100"/>
        </p:scale>
        <p:origin x="90" y="5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514E68-8843-4042-8260-5DFD6F570668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E2104B-E6C9-49AB-917C-5FC8DB69A3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1085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165296-6A11-46F4-8159-B1840EB5D22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571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165296-6A11-46F4-8159-B1840EB5D22D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52866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165296-6A11-46F4-8159-B1840EB5D22D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2283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165296-6A11-46F4-8159-B1840EB5D22D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2195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165296-6A11-46F4-8159-B1840EB5D22D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57379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165296-6A11-46F4-8159-B1840EB5D22D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3104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165296-6A11-46F4-8159-B1840EB5D22D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68789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165296-6A11-46F4-8159-B1840EB5D22D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70100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165296-6A11-46F4-8159-B1840EB5D22D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2414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165296-6A11-46F4-8159-B1840EB5D22D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2117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165296-6A11-46F4-8159-B1840EB5D22D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46907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165296-6A11-46F4-8159-B1840EB5D22D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45436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165296-6A11-46F4-8159-B1840EB5D22D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05301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165296-6A11-46F4-8159-B1840EB5D22D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72904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165296-6A11-46F4-8159-B1840EB5D22D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8725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DFD0-7589-41E0-AB2D-954FA726F688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D64B-D018-4D8D-9C56-FE8033D877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2938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DFD0-7589-41E0-AB2D-954FA726F688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D64B-D018-4D8D-9C56-FE8033D877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211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DFD0-7589-41E0-AB2D-954FA726F688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D64B-D018-4D8D-9C56-FE8033D877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84477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4054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we 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/>
          <p:cNvSpPr>
            <a:spLocks noGrp="1" noChangeAspect="1"/>
          </p:cNvSpPr>
          <p:nvPr>
            <p:ph type="pic" sz="quarter" idx="23"/>
          </p:nvPr>
        </p:nvSpPr>
        <p:spPr>
          <a:xfrm>
            <a:off x="479155" y="1978874"/>
            <a:ext cx="4557549" cy="4155281"/>
          </a:xfrm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n-US" dirty="0" smtClean="0"/>
              <a:t>Drag picture to placeholder or click icon to add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883007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st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52546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Foot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52768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3013616" y="6260123"/>
            <a:ext cx="5863065" cy="46892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r>
              <a:rPr lang="en-US" sz="1800" dirty="0" smtClean="0">
                <a:solidFill>
                  <a:prstClr val="white"/>
                </a:solidFill>
              </a:rPr>
              <a:t> v</a:t>
            </a:r>
            <a:endParaRPr lang="en-US" sz="18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35980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16087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65939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215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DFD0-7589-41E0-AB2D-954FA726F688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D64B-D018-4D8D-9C56-FE8033D877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89943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Imag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3"/>
          <p:cNvSpPr>
            <a:spLocks noGrp="1" noChangeAspect="1"/>
          </p:cNvSpPr>
          <p:nvPr>
            <p:ph type="pic" sz="quarter" idx="13"/>
          </p:nvPr>
        </p:nvSpPr>
        <p:spPr>
          <a:xfrm>
            <a:off x="-1588" y="0"/>
            <a:ext cx="12192001" cy="6858000"/>
          </a:xfrm>
          <a:effectLst/>
        </p:spPr>
        <p:txBody>
          <a:bodyPr>
            <a:normAutofit/>
          </a:bodyPr>
          <a:lstStyle>
            <a:lvl1pPr marL="0" indent="0">
              <a:buNone/>
              <a:defRPr sz="21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99144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3000">
        <p14:reveal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-Sup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1368165" y="1603015"/>
            <a:ext cx="1259942" cy="1258811"/>
          </a:xfrm>
          <a:prstGeom prst="ellipse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30000"/>
              </a:lnSpc>
              <a:buNone/>
              <a:defRPr sz="1200" baseline="0"/>
            </a:lvl1pPr>
          </a:lstStyle>
          <a:p>
            <a:r>
              <a:rPr lang="en-US" dirty="0" smtClean="0"/>
              <a:t>Drag  Your Picture Here</a:t>
            </a:r>
            <a:endParaRPr lang="en-US" dirty="0"/>
          </a:p>
        </p:txBody>
      </p:sp>
      <p:sp>
        <p:nvSpPr>
          <p:cNvPr id="75" name="Picture Placeholder 13"/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4134531" y="1592554"/>
            <a:ext cx="1259942" cy="1258811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200"/>
            </a:lvl1pPr>
          </a:lstStyle>
          <a:p>
            <a:r>
              <a:rPr lang="en-US" dirty="0" smtClean="0"/>
              <a:t>Drag  Your Picture Here</a:t>
            </a:r>
            <a:endParaRPr lang="en-US" dirty="0"/>
          </a:p>
        </p:txBody>
      </p:sp>
      <p:sp>
        <p:nvSpPr>
          <p:cNvPr id="76" name="Picture Placeholder 13"/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6839987" y="1609007"/>
            <a:ext cx="1259942" cy="1258811"/>
          </a:xfrm>
          <a:prstGeom prst="ellipse">
            <a:avLst/>
          </a:prstGeom>
        </p:spPr>
        <p:txBody>
          <a:bodyPr>
            <a:normAutofit/>
          </a:bodyPr>
          <a:lstStyle>
            <a:lvl1pPr marL="0" marR="0" indent="0" algn="l" defTabSz="914217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r>
              <a:rPr lang="en-US" dirty="0" smtClean="0"/>
              <a:t>Drag  Your Picture Here</a:t>
            </a:r>
          </a:p>
          <a:p>
            <a:endParaRPr lang="en-US" dirty="0"/>
          </a:p>
        </p:txBody>
      </p:sp>
      <p:sp>
        <p:nvSpPr>
          <p:cNvPr id="77" name="Picture Placeholder 13"/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9564327" y="1609007"/>
            <a:ext cx="1259942" cy="1258811"/>
          </a:xfrm>
          <a:prstGeom prst="ellipse">
            <a:avLst/>
          </a:prstGeom>
        </p:spPr>
        <p:txBody>
          <a:bodyPr>
            <a:normAutofit/>
          </a:bodyPr>
          <a:lstStyle>
            <a:lvl1pPr marL="0" marR="0" indent="0" algn="l" defTabSz="914217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r>
              <a:rPr lang="en-US" dirty="0" smtClean="0"/>
              <a:t>Drag  Your Picture Here</a:t>
            </a:r>
          </a:p>
          <a:p>
            <a:endParaRPr lang="en-US" dirty="0"/>
          </a:p>
        </p:txBody>
      </p:sp>
      <p:sp>
        <p:nvSpPr>
          <p:cNvPr id="78" name="Picture Placeholder 13"/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8214258" y="4054258"/>
            <a:ext cx="1259942" cy="1258811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lnSpc>
                <a:spcPct val="130000"/>
              </a:lnSpc>
              <a:defRPr sz="1200"/>
            </a:lvl1pPr>
          </a:lstStyle>
          <a:p>
            <a:r>
              <a:rPr lang="en-US" dirty="0" smtClean="0"/>
              <a:t>Drag  Your Picture Here</a:t>
            </a:r>
            <a:endParaRPr lang="en-US" dirty="0"/>
          </a:p>
        </p:txBody>
      </p:sp>
      <p:sp>
        <p:nvSpPr>
          <p:cNvPr id="79" name="Picture Placeholder 13"/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5499535" y="4054258"/>
            <a:ext cx="1259942" cy="1258811"/>
          </a:xfrm>
          <a:prstGeom prst="ellipse">
            <a:avLst/>
          </a:prstGeom>
        </p:spPr>
        <p:txBody>
          <a:bodyPr>
            <a:normAutofit/>
          </a:bodyPr>
          <a:lstStyle>
            <a:lvl1pPr marL="0" marR="0" indent="0" algn="l" defTabSz="914217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r>
              <a:rPr lang="en-US" dirty="0" smtClean="0"/>
              <a:t>Drag  Your Picture Here</a:t>
            </a:r>
          </a:p>
          <a:p>
            <a:endParaRPr lang="en-US" dirty="0"/>
          </a:p>
        </p:txBody>
      </p:sp>
      <p:sp>
        <p:nvSpPr>
          <p:cNvPr id="80" name="Picture Placeholder 13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2756072" y="4040047"/>
            <a:ext cx="1259942" cy="1258811"/>
          </a:xfrm>
          <a:prstGeom prst="ellipse">
            <a:avLst/>
          </a:prstGeom>
        </p:spPr>
        <p:txBody>
          <a:bodyPr>
            <a:normAutofit/>
          </a:bodyPr>
          <a:lstStyle>
            <a:lvl1pPr marL="0" marR="0" indent="0" algn="l" defTabSz="914217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r>
              <a:rPr lang="en-US" dirty="0" smtClean="0"/>
              <a:t>Drag  Your Picture Here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6939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8"/>
          <p:cNvSpPr>
            <a:spLocks noGrp="1" noChangeAspect="1"/>
          </p:cNvSpPr>
          <p:nvPr>
            <p:ph type="pic" sz="quarter" idx="10"/>
          </p:nvPr>
        </p:nvSpPr>
        <p:spPr>
          <a:xfrm>
            <a:off x="0" y="1709862"/>
            <a:ext cx="12192000" cy="3158274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5616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3000">
        <p14:reveal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ckup Lap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6711772" y="1876518"/>
            <a:ext cx="4339462" cy="2491082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5234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3000">
        <p:fade/>
      </p:transition>
    </mc:Choice>
    <mc:Fallback>
      <p:transition spd="med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/>
          <p:cNvSpPr>
            <a:spLocks noGrp="1" noChangeAspect="1"/>
          </p:cNvSpPr>
          <p:nvPr>
            <p:ph type="pic" sz="quarter" idx="15"/>
          </p:nvPr>
        </p:nvSpPr>
        <p:spPr>
          <a:xfrm>
            <a:off x="5029200" y="1260656"/>
            <a:ext cx="2133600" cy="2133600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5788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Cli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/>
          <p:cNvSpPr>
            <a:spLocks noGrp="1" noChangeAspect="1"/>
          </p:cNvSpPr>
          <p:nvPr>
            <p:ph type="pic" sz="quarter" idx="23"/>
          </p:nvPr>
        </p:nvSpPr>
        <p:spPr>
          <a:xfrm>
            <a:off x="11545" y="2195658"/>
            <a:ext cx="12191997" cy="2125087"/>
          </a:xfrm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n-US" dirty="0" smtClean="0"/>
              <a:t>Drag picture to placeholder or click icon to add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328413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Individ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/>
          <p:cNvSpPr>
            <a:spLocks noGrp="1" noChangeAspect="1"/>
          </p:cNvSpPr>
          <p:nvPr>
            <p:ph type="pic" sz="quarter" idx="10"/>
          </p:nvPr>
        </p:nvSpPr>
        <p:spPr>
          <a:xfrm>
            <a:off x="2084388" y="2000250"/>
            <a:ext cx="3206751" cy="313848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accent1"/>
                </a:solidFill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5110764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ffee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7"/>
          <p:cNvSpPr>
            <a:spLocks noGrp="1" noChangeAspect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7418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3000">
        <p14:reveal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eet_the_team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2"/>
          <p:cNvSpPr>
            <a:spLocks noGrp="1" noChangeAspect="1"/>
          </p:cNvSpPr>
          <p:nvPr>
            <p:ph type="pic" sz="quarter" idx="14"/>
          </p:nvPr>
        </p:nvSpPr>
        <p:spPr>
          <a:xfrm>
            <a:off x="1290292" y="2132954"/>
            <a:ext cx="1822449" cy="1824566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endParaRPr lang="id-ID" dirty="0"/>
          </a:p>
        </p:txBody>
      </p:sp>
      <p:sp>
        <p:nvSpPr>
          <p:cNvPr id="18" name="Picture Placeholder 22"/>
          <p:cNvSpPr>
            <a:spLocks noGrp="1" noChangeAspect="1"/>
          </p:cNvSpPr>
          <p:nvPr>
            <p:ph type="pic" sz="quarter" idx="15"/>
          </p:nvPr>
        </p:nvSpPr>
        <p:spPr>
          <a:xfrm>
            <a:off x="3896747" y="2132954"/>
            <a:ext cx="1822449" cy="1824566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endParaRPr lang="id-ID" dirty="0"/>
          </a:p>
        </p:txBody>
      </p:sp>
      <p:sp>
        <p:nvSpPr>
          <p:cNvPr id="19" name="Picture Placeholder 22"/>
          <p:cNvSpPr>
            <a:spLocks noGrp="1" noChangeAspect="1"/>
          </p:cNvSpPr>
          <p:nvPr>
            <p:ph type="pic" sz="quarter" idx="16"/>
          </p:nvPr>
        </p:nvSpPr>
        <p:spPr>
          <a:xfrm>
            <a:off x="6549859" y="2132954"/>
            <a:ext cx="1822449" cy="1824566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endParaRPr lang="id-ID" dirty="0"/>
          </a:p>
        </p:txBody>
      </p:sp>
      <p:sp>
        <p:nvSpPr>
          <p:cNvPr id="20" name="Picture Placeholder 22"/>
          <p:cNvSpPr>
            <a:spLocks noGrp="1" noChangeAspect="1"/>
          </p:cNvSpPr>
          <p:nvPr>
            <p:ph type="pic" sz="quarter" idx="17"/>
          </p:nvPr>
        </p:nvSpPr>
        <p:spPr>
          <a:xfrm>
            <a:off x="9135071" y="2132954"/>
            <a:ext cx="1822449" cy="1824566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406291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rftfolio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icture Placeholder 2"/>
          <p:cNvSpPr>
            <a:spLocks noGrp="1" noChangeAspect="1"/>
          </p:cNvSpPr>
          <p:nvPr>
            <p:ph type="pic" sz="quarter" idx="15"/>
          </p:nvPr>
        </p:nvSpPr>
        <p:spPr>
          <a:xfrm>
            <a:off x="2" y="1"/>
            <a:ext cx="2438746" cy="198087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accent1"/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36" name="Picture Placeholder 2"/>
          <p:cNvSpPr>
            <a:spLocks noGrp="1" noChangeAspect="1"/>
          </p:cNvSpPr>
          <p:nvPr>
            <p:ph type="pic" sz="quarter" idx="16"/>
          </p:nvPr>
        </p:nvSpPr>
        <p:spPr>
          <a:xfrm>
            <a:off x="2" y="1981479"/>
            <a:ext cx="2438746" cy="198087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accent1"/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37" name="Picture Placeholder 2"/>
          <p:cNvSpPr>
            <a:spLocks noGrp="1" noChangeAspect="1"/>
          </p:cNvSpPr>
          <p:nvPr>
            <p:ph type="pic" sz="quarter" idx="17"/>
          </p:nvPr>
        </p:nvSpPr>
        <p:spPr>
          <a:xfrm>
            <a:off x="2438750" y="608"/>
            <a:ext cx="2438746" cy="198087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accent1"/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38" name="Picture Placeholder 2"/>
          <p:cNvSpPr>
            <a:spLocks noGrp="1" noChangeAspect="1"/>
          </p:cNvSpPr>
          <p:nvPr>
            <p:ph type="pic" sz="quarter" idx="18"/>
          </p:nvPr>
        </p:nvSpPr>
        <p:spPr>
          <a:xfrm>
            <a:off x="2438750" y="1982087"/>
            <a:ext cx="2438746" cy="198087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accent1"/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39" name="Picture Placeholder 2"/>
          <p:cNvSpPr>
            <a:spLocks noGrp="1" noChangeAspect="1"/>
          </p:cNvSpPr>
          <p:nvPr>
            <p:ph type="pic" sz="quarter" idx="19"/>
          </p:nvPr>
        </p:nvSpPr>
        <p:spPr>
          <a:xfrm>
            <a:off x="4871863" y="-607"/>
            <a:ext cx="2438746" cy="198087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accent1"/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40" name="Picture Placeholder 2"/>
          <p:cNvSpPr>
            <a:spLocks noGrp="1" noChangeAspect="1"/>
          </p:cNvSpPr>
          <p:nvPr>
            <p:ph type="pic" sz="quarter" idx="20"/>
          </p:nvPr>
        </p:nvSpPr>
        <p:spPr>
          <a:xfrm>
            <a:off x="4871863" y="1980871"/>
            <a:ext cx="2438746" cy="198087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accent1"/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sz="quarter" idx="21"/>
          </p:nvPr>
        </p:nvSpPr>
        <p:spPr>
          <a:xfrm>
            <a:off x="7299466" y="1216"/>
            <a:ext cx="2438746" cy="198087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accent1"/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sz="quarter" idx="22"/>
          </p:nvPr>
        </p:nvSpPr>
        <p:spPr>
          <a:xfrm>
            <a:off x="7299466" y="1982694"/>
            <a:ext cx="2438746" cy="198087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accent1"/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43" name="Picture Placeholder 2"/>
          <p:cNvSpPr>
            <a:spLocks noGrp="1" noChangeAspect="1"/>
          </p:cNvSpPr>
          <p:nvPr>
            <p:ph type="pic" sz="quarter" idx="23"/>
          </p:nvPr>
        </p:nvSpPr>
        <p:spPr>
          <a:xfrm>
            <a:off x="9742111" y="1216"/>
            <a:ext cx="2449889" cy="198087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accent1"/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44" name="Picture Placeholder 2"/>
          <p:cNvSpPr>
            <a:spLocks noGrp="1" noChangeAspect="1"/>
          </p:cNvSpPr>
          <p:nvPr>
            <p:ph type="pic" sz="quarter" idx="24"/>
          </p:nvPr>
        </p:nvSpPr>
        <p:spPr>
          <a:xfrm>
            <a:off x="9742111" y="1982694"/>
            <a:ext cx="2449889" cy="198087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accent1"/>
                </a:solidFill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6412167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DFD0-7589-41E0-AB2D-954FA726F688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D64B-D018-4D8D-9C56-FE8033D877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43524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orftfolio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icture Placeholder 2"/>
          <p:cNvSpPr>
            <a:spLocks noGrp="1" noChangeAspect="1"/>
          </p:cNvSpPr>
          <p:nvPr>
            <p:ph type="pic" sz="quarter" idx="15"/>
          </p:nvPr>
        </p:nvSpPr>
        <p:spPr>
          <a:xfrm>
            <a:off x="2" y="1"/>
            <a:ext cx="2438746" cy="198087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accent1"/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38" name="Picture Placeholder 2"/>
          <p:cNvSpPr>
            <a:spLocks noGrp="1" noChangeAspect="1"/>
          </p:cNvSpPr>
          <p:nvPr>
            <p:ph type="pic" sz="quarter" idx="18"/>
          </p:nvPr>
        </p:nvSpPr>
        <p:spPr>
          <a:xfrm>
            <a:off x="2438749" y="1982087"/>
            <a:ext cx="2421969" cy="198087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accent1"/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39" name="Picture Placeholder 2"/>
          <p:cNvSpPr>
            <a:spLocks noGrp="1" noChangeAspect="1"/>
          </p:cNvSpPr>
          <p:nvPr>
            <p:ph type="pic" sz="quarter" idx="19"/>
          </p:nvPr>
        </p:nvSpPr>
        <p:spPr>
          <a:xfrm>
            <a:off x="4871863" y="-607"/>
            <a:ext cx="2438746" cy="198087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accent1"/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sz="quarter" idx="22"/>
          </p:nvPr>
        </p:nvSpPr>
        <p:spPr>
          <a:xfrm>
            <a:off x="7320140" y="1982694"/>
            <a:ext cx="2421971" cy="198087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accent1"/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43" name="Picture Placeholder 2"/>
          <p:cNvSpPr>
            <a:spLocks noGrp="1" noChangeAspect="1"/>
          </p:cNvSpPr>
          <p:nvPr>
            <p:ph type="pic" sz="quarter" idx="23"/>
          </p:nvPr>
        </p:nvSpPr>
        <p:spPr>
          <a:xfrm>
            <a:off x="9742111" y="1216"/>
            <a:ext cx="2449889" cy="198087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accent1"/>
                </a:solidFill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0007935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ad_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2"/>
          <p:cNvSpPr>
            <a:spLocks noGrp="1" noChangeAspect="1"/>
          </p:cNvSpPr>
          <p:nvPr>
            <p:ph type="pic" sz="quarter" idx="13"/>
          </p:nvPr>
        </p:nvSpPr>
        <p:spPr>
          <a:xfrm>
            <a:off x="-3" y="-1"/>
            <a:ext cx="12192001" cy="3230218"/>
          </a:xfrm>
        </p:spPr>
        <p:txBody>
          <a:bodyPr rtlCol="0"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5" name="Rectangle 4"/>
          <p:cNvSpPr/>
          <p:nvPr userDrawn="1"/>
        </p:nvSpPr>
        <p:spPr>
          <a:xfrm>
            <a:off x="3013616" y="6260123"/>
            <a:ext cx="5863065" cy="46892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r>
              <a:rPr lang="en-US" sz="1800" dirty="0" smtClean="0">
                <a:solidFill>
                  <a:prstClr val="white"/>
                </a:solidFill>
              </a:rPr>
              <a:t> v</a:t>
            </a:r>
            <a:endParaRPr lang="en-US" sz="18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04251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_fea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2"/>
          <p:cNvSpPr>
            <a:spLocks noGrp="1" noChangeAspect="1"/>
          </p:cNvSpPr>
          <p:nvPr>
            <p:ph type="pic" sz="quarter" idx="13"/>
          </p:nvPr>
        </p:nvSpPr>
        <p:spPr>
          <a:xfrm>
            <a:off x="-3" y="-1"/>
            <a:ext cx="12192001" cy="3230218"/>
          </a:xfrm>
        </p:spPr>
        <p:txBody>
          <a:bodyPr rtlCol="0"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sz="quarter" idx="11"/>
          </p:nvPr>
        </p:nvSpPr>
        <p:spPr>
          <a:xfrm>
            <a:off x="1535889" y="1233378"/>
            <a:ext cx="2360858" cy="4225173"/>
          </a:xfrm>
        </p:spPr>
        <p:txBody>
          <a:bodyPr rtlCol="0"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323421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pp_fea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2"/>
          <p:cNvSpPr>
            <a:spLocks noGrp="1" noChangeAspect="1"/>
          </p:cNvSpPr>
          <p:nvPr>
            <p:ph type="pic" sz="quarter" idx="13"/>
          </p:nvPr>
        </p:nvSpPr>
        <p:spPr>
          <a:xfrm>
            <a:off x="-3" y="-1"/>
            <a:ext cx="12192001" cy="3230218"/>
          </a:xfrm>
        </p:spPr>
        <p:txBody>
          <a:bodyPr rtlCol="0"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704712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DFD0-7589-41E0-AB2D-954FA726F688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D64B-D018-4D8D-9C56-FE8033D877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0318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DFD0-7589-41E0-AB2D-954FA726F688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D64B-D018-4D8D-9C56-FE8033D877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1400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DFD0-7589-41E0-AB2D-954FA726F688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D64B-D018-4D8D-9C56-FE8033D877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799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DFD0-7589-41E0-AB2D-954FA726F688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D64B-D018-4D8D-9C56-FE8033D877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6366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DFD0-7589-41E0-AB2D-954FA726F688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D64B-D018-4D8D-9C56-FE8033D877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040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DFD0-7589-41E0-AB2D-954FA726F688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0D64B-D018-4D8D-9C56-FE8033D877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555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15.xml"/><Relationship Id="rId21" Type="http://schemas.openxmlformats.org/officeDocument/2006/relationships/slideLayout" Target="../slideLayouts/slideLayout33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8DFD0-7589-41E0-AB2D-954FA726F688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A0D64B-D018-4D8D-9C56-FE8033D877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231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365129"/>
            <a:ext cx="10515600" cy="1325563"/>
          </a:xfrm>
          <a:prstGeom prst="rect">
            <a:avLst/>
          </a:prstGeom>
        </p:spPr>
        <p:txBody>
          <a:bodyPr vert="horz" lIns="182843" tIns="91422" rIns="182843" bIns="91422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182843" tIns="91422" rIns="182843" bIns="91422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3896747" y="6256370"/>
            <a:ext cx="4404903" cy="43085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algn="ctr" defTabSz="914217"/>
            <a:r>
              <a:rPr lang="ru-RU" sz="1200" dirty="0" smtClean="0">
                <a:solidFill>
                  <a:srgbClr val="1EA185"/>
                </a:solidFill>
                <a:cs typeface="Lato Light"/>
              </a:rPr>
              <a:t>НФПК</a:t>
            </a:r>
            <a:endParaRPr lang="id-ID" sz="1200" dirty="0" smtClean="0">
              <a:solidFill>
                <a:srgbClr val="1EA185"/>
              </a:solidFill>
              <a:cs typeface="Lato Light"/>
            </a:endParaRPr>
          </a:p>
          <a:p>
            <a:pPr algn="ctr" defTabSz="914217"/>
            <a:r>
              <a:rPr lang="ru-RU" sz="1000" dirty="0" smtClean="0">
                <a:solidFill>
                  <a:srgbClr val="445469"/>
                </a:solidFill>
                <a:cs typeface="Lato Light"/>
              </a:rPr>
              <a:t>Национальный фонд подготовки кадров</a:t>
            </a:r>
            <a:endParaRPr lang="id-ID" sz="1000" dirty="0" smtClean="0">
              <a:solidFill>
                <a:srgbClr val="445469"/>
              </a:solidFill>
              <a:cs typeface="Lato Light"/>
            </a:endParaRPr>
          </a:p>
        </p:txBody>
      </p:sp>
      <p:sp>
        <p:nvSpPr>
          <p:cNvPr id="11" name="Oval 10"/>
          <p:cNvSpPr/>
          <p:nvPr userDrawn="1"/>
        </p:nvSpPr>
        <p:spPr>
          <a:xfrm>
            <a:off x="11512878" y="236686"/>
            <a:ext cx="479630" cy="479505"/>
          </a:xfrm>
          <a:prstGeom prst="ellipse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11" tIns="22856" rIns="45711" bIns="22856" rtlCol="0" anchor="ctr"/>
          <a:lstStyle/>
          <a:p>
            <a:pPr algn="ctr" defTabSz="914217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11558645" y="303535"/>
            <a:ext cx="402603" cy="307740"/>
          </a:xfrm>
          <a:prstGeom prst="rect">
            <a:avLst/>
          </a:prstGeom>
          <a:noFill/>
        </p:spPr>
        <p:txBody>
          <a:bodyPr wrap="none" lIns="91404" tIns="45702" rIns="91404" bIns="45702" rtlCol="0">
            <a:spAutoFit/>
          </a:bodyPr>
          <a:lstStyle/>
          <a:p>
            <a:pPr algn="ctr" defTabSz="914217"/>
            <a:fld id="{260E2A6B-A809-4840-BF14-8648BC0BDF87}" type="slidenum">
              <a:rPr lang="id-ID" sz="1400" smtClean="0">
                <a:solidFill>
                  <a:prstClr val="white"/>
                </a:solidFill>
                <a:latin typeface="Lato" charset="0"/>
                <a:ea typeface="Lato" charset="0"/>
                <a:cs typeface="Lato" charset="0"/>
              </a:rPr>
              <a:pPr algn="ctr" defTabSz="914217"/>
              <a:t>‹#›</a:t>
            </a:fld>
            <a:endParaRPr lang="id-ID" sz="1400" dirty="0">
              <a:solidFill>
                <a:prstClr val="white"/>
              </a:solidFill>
              <a:latin typeface="Lato" charset="0"/>
              <a:ea typeface="Lato" charset="0"/>
              <a:cs typeface="Lat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838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</p:sldLayoutIdLst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914217" rtl="0" eaLnBrk="1" latinLnBrk="0" hangingPunct="1">
        <a:lnSpc>
          <a:spcPct val="90000"/>
        </a:lnSpc>
        <a:spcBef>
          <a:spcPct val="0"/>
        </a:spcBef>
        <a:buNone/>
        <a:defRPr lang="en-US" sz="3000" kern="1200">
          <a:solidFill>
            <a:schemeClr val="tx1"/>
          </a:solidFill>
          <a:latin typeface="Lato" panose="020F0502020204030203" pitchFamily="34" charset="0"/>
          <a:ea typeface="+mj-ea"/>
          <a:cs typeface="+mj-cs"/>
        </a:defRPr>
      </a:lvl1pPr>
    </p:titleStyle>
    <p:bodyStyle>
      <a:lvl1pPr marL="228555" indent="-228555" algn="l" defTabSz="91421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effectLst/>
          <a:latin typeface="Lato" panose="020F0502020204030203" pitchFamily="34" charset="0"/>
          <a:ea typeface="+mn-ea"/>
          <a:cs typeface="+mn-cs"/>
        </a:defRPr>
      </a:lvl1pPr>
      <a:lvl2pPr marL="685663" indent="-228555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chemeClr val="tx1"/>
          </a:solidFill>
          <a:effectLst/>
          <a:latin typeface="Lato" panose="020F0502020204030203" pitchFamily="34" charset="0"/>
          <a:ea typeface="+mn-ea"/>
          <a:cs typeface="+mn-cs"/>
        </a:defRPr>
      </a:lvl2pPr>
      <a:lvl3pPr marL="1142772" indent="-228555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1800" kern="1200" dirty="0" smtClean="0">
          <a:solidFill>
            <a:schemeClr val="tx1"/>
          </a:solidFill>
          <a:effectLst/>
          <a:latin typeface="Lato" panose="020F0502020204030203" pitchFamily="34" charset="0"/>
          <a:ea typeface="+mn-ea"/>
          <a:cs typeface="+mn-cs"/>
        </a:defRPr>
      </a:lvl3pPr>
      <a:lvl4pPr marL="1599880" indent="-228555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1600" kern="1200" dirty="0" smtClean="0">
          <a:solidFill>
            <a:schemeClr val="tx1"/>
          </a:solidFill>
          <a:effectLst/>
          <a:latin typeface="Lato" panose="020F0502020204030203" pitchFamily="34" charset="0"/>
          <a:ea typeface="+mn-ea"/>
          <a:cs typeface="+mn-cs"/>
        </a:defRPr>
      </a:lvl4pPr>
      <a:lvl5pPr marL="2056989" indent="-228555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1600" kern="1200" dirty="0">
          <a:solidFill>
            <a:schemeClr val="tx1"/>
          </a:solidFill>
          <a:effectLst/>
          <a:latin typeface="Lato" panose="020F0502020204030203" pitchFamily="34" charset="0"/>
          <a:ea typeface="+mn-ea"/>
          <a:cs typeface="+mn-cs"/>
        </a:defRPr>
      </a:lvl5pPr>
      <a:lvl6pPr marL="2514097" indent="-228555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206" indent="-228555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14" indent="-228555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423" indent="-228555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9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7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26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34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43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52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0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69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jpe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jpeg"/><Relationship Id="rId9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1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30.jpeg"/><Relationship Id="rId5" Type="http://schemas.openxmlformats.org/officeDocument/2006/relationships/image" Target="../media/image24.png"/><Relationship Id="rId10" Type="http://schemas.openxmlformats.org/officeDocument/2006/relationships/image" Target="../media/image29.jpeg"/><Relationship Id="rId4" Type="http://schemas.openxmlformats.org/officeDocument/2006/relationships/image" Target="../media/image23.png"/><Relationship Id="rId9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12" Type="http://schemas.openxmlformats.org/officeDocument/2006/relationships/image" Target="../media/image3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32.png"/><Relationship Id="rId10" Type="http://schemas.openxmlformats.org/officeDocument/2006/relationships/image" Target="../media/image35.png"/><Relationship Id="rId4" Type="http://schemas.openxmlformats.org/officeDocument/2006/relationships/image" Target="../media/image31.jpeg"/><Relationship Id="rId9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g"/><Relationship Id="rId3" Type="http://schemas.openxmlformats.org/officeDocument/2006/relationships/image" Target="../media/image1.png"/><Relationship Id="rId7" Type="http://schemas.openxmlformats.org/officeDocument/2006/relationships/image" Target="../media/image4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Relationship Id="rId9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9.png"/><Relationship Id="rId3" Type="http://schemas.openxmlformats.org/officeDocument/2006/relationships/image" Target="../media/image1.pn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Relationship Id="rId14" Type="http://schemas.openxmlformats.org/officeDocument/2006/relationships/image" Target="../media/image60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Y:\Орг метод\Орг-метод сопр образов процесса\4 Методические кабинет\Медиатека\Фото, видео, изображения\Логотип ГБОУ СПО НМК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5562" y="119445"/>
            <a:ext cx="639279" cy="479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Группа 6"/>
          <p:cNvGrpSpPr/>
          <p:nvPr/>
        </p:nvGrpSpPr>
        <p:grpSpPr>
          <a:xfrm>
            <a:off x="52581" y="1411772"/>
            <a:ext cx="12192000" cy="144129"/>
            <a:chOff x="0" y="708780"/>
            <a:chExt cx="9144000" cy="108097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0" y="708780"/>
              <a:ext cx="1550100" cy="108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1550100" y="709330"/>
              <a:ext cx="1512000" cy="107547"/>
            </a:xfrm>
            <a:prstGeom prst="rect">
              <a:avLst/>
            </a:prstGeom>
            <a:solidFill>
              <a:srgbClr val="FF71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3062100" y="709330"/>
              <a:ext cx="1512000" cy="107547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4574100" y="708780"/>
              <a:ext cx="1512000" cy="107547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6086100" y="709330"/>
              <a:ext cx="1512000" cy="107547"/>
            </a:xfrm>
            <a:prstGeom prst="rect">
              <a:avLst/>
            </a:prstGeom>
            <a:solidFill>
              <a:srgbClr val="FF71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7598100" y="709330"/>
              <a:ext cx="1545900" cy="107547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</p:grpSp>
      <p:sp>
        <p:nvSpPr>
          <p:cNvPr id="48" name="AutoShape 2" descr="ÐÐ°ÑÑÐ¸Ð½ÐºÐ¸ Ð¿Ð¾ Ð·Ð°Ð¿ÑÐ¾ÑÑ ÐÐÐ¤ÐÐ Ð­ÐÐÐÐ¢Ð ÐÐÐ£Ð¡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735314" y="76828"/>
            <a:ext cx="812693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ФЕДЕРАЛЬНЫЙ ЭКСПЕРИМЕНТ</a:t>
            </a:r>
            <a:r>
              <a:rPr lang="ru-RU" sz="2000" dirty="0">
                <a:solidFill>
                  <a:srgbClr val="002060"/>
                </a:solidFill>
              </a:rPr>
              <a:t/>
            </a: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> по внедрению новых моделей управления профессиональной образовательной организацией </a:t>
            </a:r>
            <a:r>
              <a:rPr lang="ru-RU" sz="2000" b="1" dirty="0" smtClean="0">
                <a:solidFill>
                  <a:srgbClr val="002060"/>
                </a:solidFill>
              </a:rPr>
              <a:t>с </a:t>
            </a:r>
            <a:r>
              <a:rPr lang="ru-RU" sz="2000" b="1" dirty="0">
                <a:solidFill>
                  <a:srgbClr val="002060"/>
                </a:solidFill>
              </a:rPr>
              <a:t>участием </a:t>
            </a:r>
            <a:r>
              <a:rPr lang="ru-RU" sz="2000" b="1" dirty="0" smtClean="0">
                <a:solidFill>
                  <a:srgbClr val="002060"/>
                </a:solidFill>
              </a:rPr>
              <a:t>работодателей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18" name="Объект 2"/>
          <p:cNvSpPr>
            <a:spLocks noGrp="1"/>
          </p:cNvSpPr>
          <p:nvPr>
            <p:ph idx="1"/>
          </p:nvPr>
        </p:nvSpPr>
        <p:spPr>
          <a:xfrm>
            <a:off x="1394862" y="2080930"/>
            <a:ext cx="10515600" cy="2201290"/>
          </a:xfrm>
        </p:spPr>
        <p:txBody>
          <a:bodyPr/>
          <a:lstStyle/>
          <a:p>
            <a:pPr marL="0" indent="0">
              <a:buNone/>
            </a:pPr>
            <a:endParaRPr lang="ru-RU" sz="3200" b="1" dirty="0" smtClean="0"/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Апробация </a:t>
            </a:r>
            <a:r>
              <a:rPr lang="ru-RU" sz="2400" b="1" dirty="0">
                <a:solidFill>
                  <a:srgbClr val="002060"/>
                </a:solidFill>
              </a:rPr>
              <a:t>опорно-стратегической модели управления</a:t>
            </a:r>
            <a:endParaRPr lang="ru-RU" sz="24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2400" b="1" dirty="0">
                <a:solidFill>
                  <a:srgbClr val="002060"/>
                </a:solidFill>
              </a:rPr>
              <a:t>ГБПОУ Нефтекамский машиностроительный колледж</a:t>
            </a:r>
            <a:endParaRPr lang="ru-RU" sz="24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2400" b="1" dirty="0">
                <a:solidFill>
                  <a:srgbClr val="002060"/>
                </a:solidFill>
              </a:rPr>
              <a:t>с участием </a:t>
            </a:r>
            <a:r>
              <a:rPr lang="ru-RU" sz="2400" b="1" dirty="0" smtClean="0">
                <a:solidFill>
                  <a:srgbClr val="002060"/>
                </a:solidFill>
              </a:rPr>
              <a:t>работодателей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" y="5146621"/>
            <a:ext cx="12296698" cy="164606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5798780" y="5302656"/>
            <a:ext cx="62560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Диденко Наталия Васильевна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Заместитель директора по научно-методической работе  ГБПОУ Нефтекамский машиностроительный колледж,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к.п.н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40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092441" y="76829"/>
            <a:ext cx="3063796" cy="728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67" dirty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ru-RU" sz="1333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НЕФТЕКАМСКИЙ</a:t>
            </a:r>
          </a:p>
          <a:p>
            <a:pPr algn="r"/>
            <a:r>
              <a:rPr lang="ru-RU" sz="1333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МАШИНОСТРОИТЕЛЬНЫЙ</a:t>
            </a:r>
          </a:p>
          <a:p>
            <a:pPr algn="r"/>
            <a:r>
              <a:rPr lang="ru-RU" sz="1333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 КОЛЛЕДЖ</a:t>
            </a:r>
          </a:p>
        </p:txBody>
      </p:sp>
      <p:pic>
        <p:nvPicPr>
          <p:cNvPr id="5" name="Picture 3" descr="Y:\Орг метод\Орг-метод сопр образов процесса\4 Методические кабинет\Медиатека\Фото, видео, изображения\Логотип ГБОУ СПО НМК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236" y="119445"/>
            <a:ext cx="898605" cy="673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0" y="945041"/>
            <a:ext cx="12192000" cy="144129"/>
            <a:chOff x="0" y="708780"/>
            <a:chExt cx="9144000" cy="108097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708780"/>
              <a:ext cx="1550100" cy="108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>
                <a:solidFill>
                  <a:srgbClr val="ED7D31">
                    <a:lumMod val="60000"/>
                    <a:lumOff val="40000"/>
                  </a:srgbClr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550100" y="709330"/>
              <a:ext cx="1512000" cy="107547"/>
            </a:xfrm>
            <a:prstGeom prst="rect">
              <a:avLst/>
            </a:prstGeom>
            <a:solidFill>
              <a:srgbClr val="FF71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>
                <a:solidFill>
                  <a:prstClr val="white"/>
                </a:solidFill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062100" y="709330"/>
              <a:ext cx="1512000" cy="107547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>
                <a:solidFill>
                  <a:prstClr val="white"/>
                </a:solidFill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4574100" y="708780"/>
              <a:ext cx="1512000" cy="107547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>
                <a:solidFill>
                  <a:srgbClr val="ED7D31">
                    <a:lumMod val="60000"/>
                    <a:lumOff val="40000"/>
                  </a:srgbClr>
                </a:solidFill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6086100" y="709330"/>
              <a:ext cx="1512000" cy="107547"/>
            </a:xfrm>
            <a:prstGeom prst="rect">
              <a:avLst/>
            </a:prstGeom>
            <a:solidFill>
              <a:srgbClr val="FF71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>
                <a:solidFill>
                  <a:prstClr val="white"/>
                </a:solidFill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7598100" y="709330"/>
              <a:ext cx="1545900" cy="107547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>
                <a:solidFill>
                  <a:prstClr val="white"/>
                </a:solidFill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82880" y="76829"/>
            <a:ext cx="861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Учебные </a:t>
            </a:r>
            <a:r>
              <a:rPr lang="ru-RU" sz="40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корпуса </a:t>
            </a:r>
            <a:r>
              <a:rPr lang="ru-RU" sz="40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ГБПОУ НМК</a:t>
            </a:r>
            <a:endParaRPr lang="ru-RU" sz="40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278981" y="1895102"/>
            <a:ext cx="138852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prstClr val="black">
                    <a:lumMod val="65000"/>
                    <a:lumOff val="35000"/>
                  </a:prstClr>
                </a:solidFill>
              </a:rPr>
              <a:t>Площадь</a:t>
            </a:r>
          </a:p>
          <a:p>
            <a:r>
              <a:rPr lang="ru-RU" sz="2400" dirty="0">
                <a:solidFill>
                  <a:prstClr val="black">
                    <a:lumMod val="65000"/>
                    <a:lumOff val="35000"/>
                  </a:prstClr>
                </a:solidFill>
              </a:rPr>
              <a:t>зданий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024690" y="2552339"/>
            <a:ext cx="2007281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733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24084 м</a:t>
            </a:r>
            <a:r>
              <a:rPr lang="ru-RU" sz="3733" b="1" baseline="30000" dirty="0">
                <a:solidFill>
                  <a:prstClr val="black">
                    <a:lumMod val="65000"/>
                    <a:lumOff val="35000"/>
                  </a:prstClr>
                </a:solidFill>
              </a:rPr>
              <a:t>2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4486" y="1999041"/>
            <a:ext cx="834095" cy="68191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0278982" y="4996216"/>
            <a:ext cx="16653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prstClr val="black">
                    <a:lumMod val="65000"/>
                    <a:lumOff val="35000"/>
                  </a:prstClr>
                </a:solidFill>
              </a:rPr>
              <a:t>Земельные</a:t>
            </a:r>
          </a:p>
          <a:p>
            <a:r>
              <a:rPr lang="ru-RU" sz="2400" dirty="0">
                <a:solidFill>
                  <a:prstClr val="black">
                    <a:lumMod val="65000"/>
                    <a:lumOff val="35000"/>
                  </a:prstClr>
                </a:solidFill>
              </a:rPr>
              <a:t>участки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021390" y="5652887"/>
            <a:ext cx="2007281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733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72555 м</a:t>
            </a:r>
            <a:r>
              <a:rPr lang="ru-RU" sz="3733" b="1" baseline="30000" dirty="0">
                <a:solidFill>
                  <a:prstClr val="black">
                    <a:lumMod val="65000"/>
                    <a:lumOff val="35000"/>
                  </a:prstClr>
                </a:solidFill>
              </a:rPr>
              <a:t>2</a:t>
            </a:r>
            <a:endParaRPr lang="ru-RU" sz="3733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7977" y="5039491"/>
            <a:ext cx="927100" cy="764619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9550895" y="6427937"/>
            <a:ext cx="1451936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>
                <a:solidFill>
                  <a:prstClr val="white"/>
                </a:solidFill>
              </a:rPr>
              <a:t>Нефтекамск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623480" y="5592385"/>
            <a:ext cx="306494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>
                <a:solidFill>
                  <a:prstClr val="white"/>
                </a:solidFill>
              </a:rPr>
              <a:t>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0273271" y="5682113"/>
            <a:ext cx="306494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>
                <a:solidFill>
                  <a:prstClr val="white"/>
                </a:solidFill>
              </a:rPr>
              <a:t>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440484" y="1112379"/>
            <a:ext cx="19982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1-й</a:t>
            </a:r>
            <a:r>
              <a:rPr lang="ru-RU" sz="2400" dirty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ru-RU" sz="2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корпус</a:t>
            </a:r>
            <a:endParaRPr lang="ru-RU" sz="2400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004446" y="1110912"/>
            <a:ext cx="19982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2-й</a:t>
            </a:r>
            <a:r>
              <a:rPr lang="ru-RU" sz="2400" dirty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ru-RU" sz="2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корпус</a:t>
            </a:r>
            <a:endParaRPr lang="ru-RU" sz="2400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002557" y="1424033"/>
            <a:ext cx="306494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>
                <a:solidFill>
                  <a:prstClr val="white"/>
                </a:solidFill>
              </a:rPr>
              <a:t>1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547607" y="1425088"/>
            <a:ext cx="306494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b="1" dirty="0">
                <a:solidFill>
                  <a:prstClr val="white"/>
                </a:solidFill>
              </a:rPr>
              <a:t>2</a:t>
            </a: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6" b="28451"/>
          <a:stretch/>
        </p:blipFill>
        <p:spPr>
          <a:xfrm>
            <a:off x="4870880" y="1541842"/>
            <a:ext cx="4082620" cy="201066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2708" y="1201324"/>
            <a:ext cx="664793" cy="664793"/>
          </a:xfrm>
          <a:prstGeom prst="rect">
            <a:avLst/>
          </a:prstGeom>
        </p:spPr>
      </p:pic>
      <p:pic>
        <p:nvPicPr>
          <p:cNvPr id="2048" name="Рисунок 204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67" b="28603"/>
          <a:stretch/>
        </p:blipFill>
        <p:spPr>
          <a:xfrm>
            <a:off x="287786" y="1563373"/>
            <a:ext cx="3944932" cy="1983885"/>
          </a:xfrm>
          <a:prstGeom prst="rect">
            <a:avLst/>
          </a:prstGeom>
          <a:ln>
            <a:noFill/>
          </a:ln>
          <a:effectLst/>
        </p:spPr>
      </p:pic>
      <p:sp>
        <p:nvSpPr>
          <p:cNvPr id="45" name="TextBox 44"/>
          <p:cNvSpPr txBox="1"/>
          <p:nvPr/>
        </p:nvSpPr>
        <p:spPr>
          <a:xfrm>
            <a:off x="129102" y="3594615"/>
            <a:ext cx="4582729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prstClr val="black">
                    <a:lumMod val="65000"/>
                    <a:lumOff val="35000"/>
                  </a:prstClr>
                </a:solidFill>
              </a:rPr>
              <a:t>- Учебный корпус </a:t>
            </a:r>
            <a:r>
              <a:rPr lang="ru-RU" sz="24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2</a:t>
            </a:r>
            <a:r>
              <a:rPr lang="en-US" sz="24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377</a:t>
            </a:r>
            <a:r>
              <a:rPr lang="ru-RU" sz="24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,0 м</a:t>
            </a:r>
            <a:r>
              <a:rPr lang="ru-RU" sz="2400" b="1" baseline="30000" dirty="0">
                <a:solidFill>
                  <a:prstClr val="black">
                    <a:lumMod val="65000"/>
                    <a:lumOff val="35000"/>
                  </a:prstClr>
                </a:solidFill>
              </a:rPr>
              <a:t>2</a:t>
            </a:r>
          </a:p>
          <a:p>
            <a:r>
              <a:rPr lang="ru-RU" sz="2400" dirty="0">
                <a:solidFill>
                  <a:prstClr val="black">
                    <a:lumMod val="65000"/>
                    <a:lumOff val="35000"/>
                  </a:prstClr>
                </a:solidFill>
              </a:rPr>
              <a:t>- Учебно-производственные мастерские </a:t>
            </a:r>
            <a:r>
              <a:rPr lang="ru-RU" sz="24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2</a:t>
            </a:r>
            <a:r>
              <a:rPr lang="en-US" sz="24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324</a:t>
            </a:r>
            <a:r>
              <a:rPr lang="ru-RU" sz="24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,0 м</a:t>
            </a:r>
            <a:r>
              <a:rPr lang="ru-RU" sz="2400" b="1" baseline="30000" dirty="0">
                <a:solidFill>
                  <a:prstClr val="black">
                    <a:lumMod val="65000"/>
                    <a:lumOff val="35000"/>
                  </a:prstClr>
                </a:solidFill>
              </a:rPr>
              <a:t>2</a:t>
            </a:r>
          </a:p>
          <a:p>
            <a:r>
              <a:rPr lang="ru-RU" sz="2400" dirty="0">
                <a:solidFill>
                  <a:prstClr val="black">
                    <a:lumMod val="65000"/>
                    <a:lumOff val="35000"/>
                  </a:prstClr>
                </a:solidFill>
              </a:rPr>
              <a:t>- Столовая  </a:t>
            </a:r>
            <a:r>
              <a:rPr lang="ru-RU" sz="24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1</a:t>
            </a:r>
            <a:r>
              <a:rPr lang="en-US" sz="24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56</a:t>
            </a:r>
            <a:r>
              <a:rPr lang="ru-RU" sz="24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ru-RU" sz="2400" b="1" dirty="0" err="1">
                <a:solidFill>
                  <a:prstClr val="black">
                    <a:lumMod val="65000"/>
                    <a:lumOff val="35000"/>
                  </a:prstClr>
                </a:solidFill>
              </a:rPr>
              <a:t>посад.мест</a:t>
            </a:r>
            <a:endParaRPr lang="ru-RU" sz="24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r>
              <a:rPr lang="ru-RU" sz="2400" dirty="0">
                <a:solidFill>
                  <a:prstClr val="black">
                    <a:lumMod val="65000"/>
                    <a:lumOff val="35000"/>
                  </a:prstClr>
                </a:solidFill>
              </a:rPr>
              <a:t>- Актовый зал </a:t>
            </a:r>
            <a:r>
              <a:rPr lang="ru-RU" sz="24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2</a:t>
            </a:r>
            <a:r>
              <a:rPr lang="en-US" sz="24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64</a:t>
            </a:r>
            <a:r>
              <a:rPr lang="ru-RU" sz="24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ru-RU" sz="2400" b="1" dirty="0" err="1">
                <a:solidFill>
                  <a:prstClr val="black">
                    <a:lumMod val="65000"/>
                    <a:lumOff val="35000"/>
                  </a:prstClr>
                </a:solidFill>
              </a:rPr>
              <a:t>посад.мест</a:t>
            </a:r>
            <a:endParaRPr lang="ru-RU" sz="24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r>
              <a:rPr lang="ru-RU" sz="2400" dirty="0">
                <a:solidFill>
                  <a:prstClr val="black">
                    <a:lumMod val="65000"/>
                    <a:lumOff val="35000"/>
                  </a:prstClr>
                </a:solidFill>
              </a:rPr>
              <a:t>- Библиотека </a:t>
            </a:r>
            <a:r>
              <a:rPr lang="en-US" sz="24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24</a:t>
            </a:r>
            <a:r>
              <a:rPr lang="ru-RU" sz="24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ru-RU" sz="2400" b="1" dirty="0" err="1">
                <a:solidFill>
                  <a:prstClr val="black">
                    <a:lumMod val="65000"/>
                    <a:lumOff val="35000"/>
                  </a:prstClr>
                </a:solidFill>
              </a:rPr>
              <a:t>посад.мест</a:t>
            </a:r>
            <a:endParaRPr lang="ru-RU" sz="24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r>
              <a:rPr lang="ru-RU" sz="2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- Спортзал </a:t>
            </a:r>
            <a:r>
              <a:rPr lang="en-US" sz="24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329</a:t>
            </a:r>
            <a:r>
              <a:rPr lang="ru-RU" sz="24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ru-R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м</a:t>
            </a:r>
            <a:r>
              <a:rPr lang="ru-RU" sz="2400" b="1" baseline="300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2</a:t>
            </a:r>
          </a:p>
          <a:p>
            <a:r>
              <a:rPr lang="ru-RU" sz="2400" dirty="0">
                <a:solidFill>
                  <a:prstClr val="black">
                    <a:lumMod val="65000"/>
                    <a:lumOff val="35000"/>
                  </a:prstClr>
                </a:solidFill>
              </a:rPr>
              <a:t>- </a:t>
            </a:r>
            <a:r>
              <a:rPr lang="ru-RU" sz="2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Общежитие №1               </a:t>
            </a:r>
            <a:r>
              <a:rPr lang="ru-R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7225 </a:t>
            </a:r>
            <a:r>
              <a:rPr lang="ru-RU" sz="24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м</a:t>
            </a:r>
            <a:r>
              <a:rPr lang="ru-RU" sz="2400" b="1" baseline="30000" dirty="0">
                <a:solidFill>
                  <a:prstClr val="black">
                    <a:lumMod val="65000"/>
                    <a:lumOff val="35000"/>
                  </a:prstClr>
                </a:solidFill>
              </a:rPr>
              <a:t>2</a:t>
            </a:r>
          </a:p>
          <a:p>
            <a:endParaRPr lang="ru-RU" sz="2400" b="1" baseline="30000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188" y="1210872"/>
            <a:ext cx="664793" cy="664793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11831" y="3556515"/>
            <a:ext cx="4196431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prstClr val="black">
                    <a:lumMod val="65000"/>
                    <a:lumOff val="35000"/>
                  </a:prstClr>
                </a:solidFill>
              </a:rPr>
              <a:t>- Учебный корпус </a:t>
            </a:r>
            <a:r>
              <a:rPr lang="en-US" sz="24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3252</a:t>
            </a:r>
            <a:r>
              <a:rPr lang="ru-RU" sz="24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,0 м</a:t>
            </a:r>
            <a:r>
              <a:rPr lang="ru-RU" sz="2400" b="1" baseline="30000" dirty="0">
                <a:solidFill>
                  <a:prstClr val="black">
                    <a:lumMod val="65000"/>
                    <a:lumOff val="35000"/>
                  </a:prstClr>
                </a:solidFill>
              </a:rPr>
              <a:t>2</a:t>
            </a:r>
          </a:p>
          <a:p>
            <a:r>
              <a:rPr lang="ru-RU" sz="2400" dirty="0">
                <a:solidFill>
                  <a:prstClr val="black">
                    <a:lumMod val="65000"/>
                    <a:lumOff val="35000"/>
                  </a:prstClr>
                </a:solidFill>
              </a:rPr>
              <a:t>- Учебно-производственные мастерские </a:t>
            </a:r>
            <a:r>
              <a:rPr lang="ru-RU" sz="24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20</a:t>
            </a:r>
            <a:r>
              <a:rPr lang="en-US" sz="24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97</a:t>
            </a:r>
            <a:r>
              <a:rPr lang="ru-RU" sz="24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,0 м</a:t>
            </a:r>
            <a:r>
              <a:rPr lang="ru-RU" sz="2400" b="1" baseline="30000" dirty="0">
                <a:solidFill>
                  <a:prstClr val="black">
                    <a:lumMod val="65000"/>
                    <a:lumOff val="35000"/>
                  </a:prstClr>
                </a:solidFill>
              </a:rPr>
              <a:t>2</a:t>
            </a:r>
          </a:p>
          <a:p>
            <a:r>
              <a:rPr lang="ru-RU" sz="2400" dirty="0">
                <a:solidFill>
                  <a:prstClr val="black">
                    <a:lumMod val="65000"/>
                    <a:lumOff val="35000"/>
                  </a:prstClr>
                </a:solidFill>
              </a:rPr>
              <a:t>- Столовая  </a:t>
            </a:r>
            <a:r>
              <a:rPr lang="ru-RU" sz="24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2</a:t>
            </a:r>
            <a:r>
              <a:rPr lang="en-US" sz="24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50</a:t>
            </a:r>
            <a:r>
              <a:rPr lang="ru-RU" sz="24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ru-RU" sz="2400" b="1" dirty="0" err="1">
                <a:solidFill>
                  <a:prstClr val="black">
                    <a:lumMod val="65000"/>
                    <a:lumOff val="35000"/>
                  </a:prstClr>
                </a:solidFill>
              </a:rPr>
              <a:t>посад.мест</a:t>
            </a:r>
            <a:endParaRPr lang="ru-RU" sz="24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r>
              <a:rPr lang="ru-RU" sz="2400" dirty="0">
                <a:solidFill>
                  <a:prstClr val="black">
                    <a:lumMod val="65000"/>
                    <a:lumOff val="35000"/>
                  </a:prstClr>
                </a:solidFill>
              </a:rPr>
              <a:t>- Актовый зал </a:t>
            </a:r>
            <a:r>
              <a:rPr lang="ru-RU" sz="24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264 </a:t>
            </a:r>
            <a:r>
              <a:rPr lang="ru-RU" sz="2400" b="1" dirty="0" err="1">
                <a:solidFill>
                  <a:prstClr val="black">
                    <a:lumMod val="65000"/>
                    <a:lumOff val="35000"/>
                  </a:prstClr>
                </a:solidFill>
              </a:rPr>
              <a:t>посад.мест</a:t>
            </a:r>
            <a:endParaRPr lang="ru-RU" sz="24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r>
              <a:rPr lang="ru-RU" sz="2400" dirty="0">
                <a:solidFill>
                  <a:prstClr val="black">
                    <a:lumMod val="65000"/>
                    <a:lumOff val="35000"/>
                  </a:prstClr>
                </a:solidFill>
              </a:rPr>
              <a:t>- Библиотека </a:t>
            </a:r>
            <a:r>
              <a:rPr lang="en-US" sz="24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72</a:t>
            </a:r>
            <a:r>
              <a:rPr lang="ru-RU" sz="24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ru-RU" sz="2400" b="1" dirty="0" err="1">
                <a:solidFill>
                  <a:prstClr val="black">
                    <a:lumMod val="65000"/>
                    <a:lumOff val="35000"/>
                  </a:prstClr>
                </a:solidFill>
              </a:rPr>
              <a:t>посад.мест</a:t>
            </a:r>
            <a:endParaRPr lang="ru-RU" sz="24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r>
              <a:rPr lang="ru-RU" sz="2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- Спортзал </a:t>
            </a:r>
            <a:r>
              <a:rPr lang="en-US" sz="24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632</a:t>
            </a:r>
            <a:r>
              <a:rPr lang="ru-RU" sz="24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ru-RU" sz="24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м</a:t>
            </a:r>
            <a:r>
              <a:rPr lang="ru-RU" sz="2400" b="1" baseline="300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2</a:t>
            </a:r>
          </a:p>
          <a:p>
            <a:r>
              <a:rPr lang="ru-RU" sz="24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- Общежитие №2</a:t>
            </a:r>
            <a:endParaRPr lang="ru-RU" sz="2400" b="1" baseline="30000" dirty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endParaRPr lang="ru-RU" sz="2400" b="1" baseline="30000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373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092441" y="76829"/>
            <a:ext cx="3063796" cy="728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67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333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НЕФТЕКАМСКИЙ</a:t>
            </a:r>
          </a:p>
          <a:p>
            <a:pPr algn="r"/>
            <a:r>
              <a:rPr lang="ru-RU" sz="1333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МАШИНОСТРОИТЕЛЬНЫЙ</a:t>
            </a:r>
          </a:p>
          <a:p>
            <a:pPr algn="r"/>
            <a:r>
              <a:rPr lang="ru-RU" sz="1333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КОЛЛЕДЖ</a:t>
            </a:r>
          </a:p>
        </p:txBody>
      </p:sp>
      <p:pic>
        <p:nvPicPr>
          <p:cNvPr id="5" name="Picture 3" descr="Y:\Орг метод\Орг-метод сопр образов процесса\4 Методические кабинет\Медиатека\Фото, видео, изображения\Логотип ГБОУ СПО НМК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236" y="119445"/>
            <a:ext cx="898605" cy="673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0" y="945041"/>
            <a:ext cx="12192000" cy="144129"/>
            <a:chOff x="0" y="708780"/>
            <a:chExt cx="9144000" cy="108097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708780"/>
              <a:ext cx="1550100" cy="108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550100" y="709330"/>
              <a:ext cx="1512000" cy="107547"/>
            </a:xfrm>
            <a:prstGeom prst="rect">
              <a:avLst/>
            </a:prstGeom>
            <a:solidFill>
              <a:srgbClr val="FF71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062100" y="709330"/>
              <a:ext cx="1512000" cy="107547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4574100" y="708780"/>
              <a:ext cx="1512000" cy="107547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6086100" y="709330"/>
              <a:ext cx="1512000" cy="107547"/>
            </a:xfrm>
            <a:prstGeom prst="rect">
              <a:avLst/>
            </a:prstGeom>
            <a:solidFill>
              <a:srgbClr val="FF71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7598100" y="709330"/>
              <a:ext cx="1545900" cy="107547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82880" y="76828"/>
            <a:ext cx="861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Укрупненные группы специальностей</a:t>
            </a:r>
            <a:endParaRPr lang="ru-RU" sz="4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91886" y="1248764"/>
            <a:ext cx="11662955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09.00.00</a:t>
            </a:r>
            <a:r>
              <a:rPr lang="ru-RU" sz="28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Информатика и вычислительная </a:t>
            </a:r>
            <a:r>
              <a:rPr lang="ru-RU" sz="28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техника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13.00.00</a:t>
            </a:r>
            <a:r>
              <a:rPr lang="ru-RU" sz="28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Электро- и </a:t>
            </a:r>
            <a:r>
              <a:rPr lang="ru-RU" sz="28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теплоэнергетика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15.00.00 </a:t>
            </a:r>
            <a:r>
              <a:rPr lang="ru-RU" sz="28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Машиностроение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19.00.00</a:t>
            </a:r>
            <a:r>
              <a:rPr lang="ru-RU" sz="28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Промышленная экология и </a:t>
            </a:r>
            <a:r>
              <a:rPr lang="ru-RU" sz="28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биотехнологии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20.00.00</a:t>
            </a:r>
            <a:r>
              <a:rPr lang="ru-RU" sz="28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Техносферная</a:t>
            </a:r>
            <a:r>
              <a:rPr lang="ru-RU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 безопасность и </a:t>
            </a:r>
            <a:r>
              <a:rPr lang="ru-RU" sz="2800" dirty="0" err="1" smtClean="0">
                <a:ea typeface="Times New Roman" panose="02020603050405020304" pitchFamily="18" charset="0"/>
                <a:cs typeface="Times New Roman" panose="02020603050405020304" pitchFamily="18" charset="0"/>
              </a:rPr>
              <a:t>природобустройство</a:t>
            </a:r>
            <a:endParaRPr lang="ru-RU" sz="2800" dirty="0" smtClean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21.00.00</a:t>
            </a:r>
            <a:r>
              <a:rPr lang="ru-RU" sz="28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Прикладная геология, горное дело, нефтегазовое дело и </a:t>
            </a:r>
            <a:r>
              <a:rPr lang="ru-RU" sz="28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геодезия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22.00.00</a:t>
            </a:r>
            <a:r>
              <a:rPr lang="ru-RU" sz="28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Технология </a:t>
            </a:r>
            <a:r>
              <a:rPr lang="ru-RU" sz="28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материалов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23.00.00</a:t>
            </a:r>
            <a:r>
              <a:rPr lang="ru-RU" sz="28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Техника и технологии наземного </a:t>
            </a:r>
            <a:r>
              <a:rPr lang="ru-RU" sz="28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транспорта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08.00.00</a:t>
            </a:r>
            <a:r>
              <a:rPr lang="ru-RU" sz="28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Экономика и </a:t>
            </a:r>
            <a:r>
              <a:rPr lang="ru-RU" sz="28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управление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43.00.00</a:t>
            </a:r>
            <a:r>
              <a:rPr lang="ru-RU" sz="28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Сервис и </a:t>
            </a:r>
            <a:r>
              <a:rPr lang="ru-RU" sz="28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туризм</a:t>
            </a:r>
            <a:endParaRPr lang="ru-RU" sz="24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0242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092441" y="76829"/>
            <a:ext cx="3063796" cy="728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67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333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НЕФТЕКАМСКИЙ</a:t>
            </a:r>
          </a:p>
          <a:p>
            <a:pPr algn="r"/>
            <a:r>
              <a:rPr lang="ru-RU" sz="1333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МАШИНОСТРОИТЕЛЬНЫЙ</a:t>
            </a:r>
          </a:p>
          <a:p>
            <a:pPr algn="r"/>
            <a:r>
              <a:rPr lang="ru-RU" sz="1333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КОЛЛЕДЖ</a:t>
            </a:r>
          </a:p>
        </p:txBody>
      </p:sp>
      <p:pic>
        <p:nvPicPr>
          <p:cNvPr id="6" name="Picture 3" descr="Y:\Орг метод\Орг-метод сопр образов процесса\4 Методические кабинет\Медиатека\Фото, видео, изображения\Логотип ГБОУ СПО НМК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236" y="119445"/>
            <a:ext cx="898605" cy="673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Группа 6"/>
          <p:cNvGrpSpPr/>
          <p:nvPr/>
        </p:nvGrpSpPr>
        <p:grpSpPr>
          <a:xfrm>
            <a:off x="0" y="945041"/>
            <a:ext cx="12192000" cy="144129"/>
            <a:chOff x="0" y="708780"/>
            <a:chExt cx="9144000" cy="108097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0" y="708780"/>
              <a:ext cx="1550100" cy="108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1550100" y="709330"/>
              <a:ext cx="1512000" cy="107547"/>
            </a:xfrm>
            <a:prstGeom prst="rect">
              <a:avLst/>
            </a:prstGeom>
            <a:solidFill>
              <a:srgbClr val="FF71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3062100" y="709330"/>
              <a:ext cx="1512000" cy="107547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4574100" y="708780"/>
              <a:ext cx="1512000" cy="107547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6086100" y="709330"/>
              <a:ext cx="1512000" cy="107547"/>
            </a:xfrm>
            <a:prstGeom prst="rect">
              <a:avLst/>
            </a:prstGeom>
            <a:solidFill>
              <a:srgbClr val="FF71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7598100" y="709330"/>
              <a:ext cx="1545900" cy="107547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130629" y="134884"/>
            <a:ext cx="9101567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7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ПАО "НЕФАЗ" </a:t>
            </a:r>
            <a:endParaRPr lang="ru-RU" sz="37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5" name="Picture 2" descr="Z:\Папка для обмена\Mуртазин\ИЛЬДАР\автозавод фото\2_сварочные роботоы.jpg"/>
          <p:cNvPicPr>
            <a:picLocks noChangeAspect="1" noChangeArrowheads="1"/>
          </p:cNvPicPr>
          <p:nvPr/>
        </p:nvPicPr>
        <p:blipFill rotWithShape="1">
          <a:blip r:embed="rId3"/>
          <a:srcRect l="3740" r="8251"/>
          <a:stretch/>
        </p:blipFill>
        <p:spPr bwMode="auto">
          <a:xfrm>
            <a:off x="1033400" y="3917816"/>
            <a:ext cx="3746389" cy="282240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46" name="Picture 3" descr="Z:\Папка для обмена\Mуртазин\ИЛЬДАР\автозавод фото\003.jpg"/>
          <p:cNvPicPr>
            <a:picLocks noChangeAspect="1" noChangeArrowheads="1"/>
          </p:cNvPicPr>
          <p:nvPr/>
        </p:nvPicPr>
        <p:blipFill rotWithShape="1">
          <a:blip r:embed="rId4"/>
          <a:srcRect r="4874"/>
          <a:stretch/>
        </p:blipFill>
        <p:spPr bwMode="auto">
          <a:xfrm>
            <a:off x="4174799" y="1224705"/>
            <a:ext cx="3764514" cy="2557576"/>
          </a:xfrm>
          <a:prstGeom prst="rect">
            <a:avLst/>
          </a:prstGeom>
          <a:ln>
            <a:noFill/>
          </a:ln>
          <a:effectLst/>
        </p:spPr>
      </p:pic>
      <p:sp>
        <p:nvSpPr>
          <p:cNvPr id="48" name="AutoShape 2" descr="ÐÐ°ÑÑÐ¸Ð½ÐºÐ¸ Ð¿Ð¾ Ð·Ð°Ð¿ÑÐ¾ÑÑ ÐÐÐ¤ÐÐ Ð­ÐÐÐÐ¢Ð ÐÐÐ£Ð¡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9" name="Рисунок 4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04346" y="3918040"/>
            <a:ext cx="5625022" cy="282217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12300" y1="50485" x2="12300" y2="50485"/>
                        <a14:foregroundMark x1="9500" y1="30097" x2="9500" y2="30097"/>
                        <a14:foregroundMark x1="15100" y1="30097" x2="15100" y2="30097"/>
                        <a14:foregroundMark x1="19800" y1="18447" x2="19800" y2="18447"/>
                        <a14:foregroundMark x1="19800" y1="57282" x2="19800" y2="57282"/>
                        <a14:foregroundMark x1="21700" y1="43689" x2="21700" y2="43689"/>
                        <a14:foregroundMark x1="32400" y1="52913" x2="32400" y2="52913"/>
                        <a14:foregroundMark x1="49300" y1="66505" x2="49300" y2="66505"/>
                        <a14:foregroundMark x1="62900" y1="43689" x2="62900" y2="43689"/>
                        <a14:foregroundMark x1="76000" y1="32039" x2="76000" y2="32039"/>
                        <a14:foregroundMark x1="93700" y1="27670" x2="93700" y2="27670"/>
                        <a14:foregroundMark x1="97000" y1="30097" x2="97000" y2="3009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67075" y="3986278"/>
            <a:ext cx="2570702" cy="529564"/>
          </a:xfrm>
          <a:prstGeom prst="rect">
            <a:avLst/>
          </a:prstGeom>
          <a:effectLst>
            <a:glow rad="177800">
              <a:schemeClr val="bg1">
                <a:alpha val="87000"/>
              </a:schemeClr>
            </a:glow>
          </a:effectLst>
        </p:spPr>
      </p:pic>
      <p:sp>
        <p:nvSpPr>
          <p:cNvPr id="50" name="Прямоугольник 49"/>
          <p:cNvSpPr/>
          <p:nvPr/>
        </p:nvSpPr>
        <p:spPr>
          <a:xfrm>
            <a:off x="6313708" y="6436572"/>
            <a:ext cx="2685150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Электробус </a:t>
            </a:r>
            <a:r>
              <a:rPr lang="ru-RU" b="1" dirty="0" smtClean="0">
                <a:solidFill>
                  <a:srgbClr val="002060"/>
                </a:solidFill>
              </a:rPr>
              <a:t>КАМАЗ-6282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8"/>
          <a:srcRect l="4177" t="5687" r="8809" b="8508"/>
          <a:stretch/>
        </p:blipFill>
        <p:spPr>
          <a:xfrm>
            <a:off x="230525" y="1230167"/>
            <a:ext cx="3760904" cy="255600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9"/>
          <a:srcRect r="1890"/>
          <a:stretch/>
        </p:blipFill>
        <p:spPr>
          <a:xfrm>
            <a:off x="8162342" y="1224706"/>
            <a:ext cx="3768399" cy="256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194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092441" y="76829"/>
            <a:ext cx="3063796" cy="728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67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333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НЕФТЕКАМСКИЙ</a:t>
            </a:r>
          </a:p>
          <a:p>
            <a:pPr algn="r"/>
            <a:r>
              <a:rPr lang="ru-RU" sz="1333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МАШИНОСТРОИТЕЛЬНЫЙ</a:t>
            </a:r>
          </a:p>
          <a:p>
            <a:pPr algn="r"/>
            <a:r>
              <a:rPr lang="ru-RU" sz="1333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КОЛЛЕДЖ</a:t>
            </a:r>
          </a:p>
        </p:txBody>
      </p:sp>
      <p:pic>
        <p:nvPicPr>
          <p:cNvPr id="6" name="Picture 3" descr="Y:\Орг метод\Орг-метод сопр образов процесса\4 Методические кабинет\Медиатека\Фото, видео, изображения\Логотип ГБОУ СПО НМК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236" y="119445"/>
            <a:ext cx="898605" cy="673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Группа 6"/>
          <p:cNvGrpSpPr/>
          <p:nvPr/>
        </p:nvGrpSpPr>
        <p:grpSpPr>
          <a:xfrm>
            <a:off x="0" y="945041"/>
            <a:ext cx="12192000" cy="144129"/>
            <a:chOff x="0" y="708780"/>
            <a:chExt cx="9144000" cy="108097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0" y="708780"/>
              <a:ext cx="1550100" cy="108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1550100" y="709330"/>
              <a:ext cx="1512000" cy="107547"/>
            </a:xfrm>
            <a:prstGeom prst="rect">
              <a:avLst/>
            </a:prstGeom>
            <a:solidFill>
              <a:srgbClr val="FF71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3062100" y="709330"/>
              <a:ext cx="1512000" cy="107547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4574100" y="708780"/>
              <a:ext cx="1512000" cy="107547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6086100" y="709330"/>
              <a:ext cx="1512000" cy="107547"/>
            </a:xfrm>
            <a:prstGeom prst="rect">
              <a:avLst/>
            </a:prstGeom>
            <a:solidFill>
              <a:srgbClr val="FF71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7598100" y="709330"/>
              <a:ext cx="1545900" cy="107547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21233" y="281950"/>
            <a:ext cx="910156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Формирование инновационного образовательного пространства</a:t>
            </a:r>
            <a:endParaRPr lang="ru-RU" sz="25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8" name="AutoShape 2" descr="ÐÐ°ÑÑÐ¸Ð½ÐºÐ¸ Ð¿Ð¾ Ð·Ð°Ð¿ÑÐ¾ÑÑ ÐÐÐ¤ÐÐ Ð­ÐÐÐÐ¢Ð ÐÐÐ£Ð¡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55575" y="1158362"/>
            <a:ext cx="11731625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1. «Современное среднее профессиональное образование в области информационных технологий для обеспечения жизненного цикла технологии машиностроительного производства» (2007-2010гг.) (победителей всероссийского конкурса в рамках нацпроекта «Образование»).</a:t>
            </a:r>
          </a:p>
          <a:p>
            <a:pPr algn="just"/>
            <a:endParaRPr lang="ru-RU" sz="2000" dirty="0" smtClean="0"/>
          </a:p>
          <a:p>
            <a:pPr algn="just"/>
            <a:r>
              <a:rPr lang="ru-RU" sz="2000" dirty="0" smtClean="0"/>
              <a:t>2. Реализована программа Федеральной экспериментальной площадки ФГУ «Федеральный институт развития образования» (2007-2010гг.) – «Система менеджмента качества как условие реализации инновационной образовательной программы при подготовке конкурентоспособного выпускника (на базе международных стандартов серии ИСО-9000. (2007-2010гг.)</a:t>
            </a:r>
          </a:p>
          <a:p>
            <a:pPr algn="just"/>
            <a:endParaRPr lang="ru-RU" sz="2000" dirty="0" smtClean="0"/>
          </a:p>
          <a:p>
            <a:pPr algn="just"/>
            <a:r>
              <a:rPr lang="ru-RU" sz="2000" dirty="0" smtClean="0"/>
              <a:t>3. Проект «Современное среднее профессиональное образование на основе создания многомерной системы обучения в условиях государственно-частного партнерства для машиностроительной отрасли» (2009-2012гг.).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4. Образовательная Программа по специальности 151901 «Технология машиностроения» – победитель всероссийского конкурса по отбору федеральных государственных образовательных учреждений СПО И ВПО для участия в эксперименте по созданию прикладного </a:t>
            </a:r>
            <a:r>
              <a:rPr lang="ru-RU" sz="2000" dirty="0" err="1" smtClean="0"/>
              <a:t>бакалавриата</a:t>
            </a:r>
            <a:r>
              <a:rPr lang="ru-RU" sz="2000" dirty="0" smtClean="0"/>
              <a:t>. </a:t>
            </a:r>
            <a:r>
              <a:rPr lang="ru-RU" sz="2000" dirty="0"/>
              <a:t>Колледж - успешный участник федерального эксперимента по внедрению прикладного </a:t>
            </a:r>
            <a:r>
              <a:rPr lang="ru-RU" sz="2000" dirty="0" err="1"/>
              <a:t>бакалавриата</a:t>
            </a:r>
            <a:r>
              <a:rPr lang="ru-RU" sz="2000" dirty="0"/>
              <a:t> по специальности 151901 «Технология машиностроения» (2010-2014 гг.).</a:t>
            </a:r>
          </a:p>
          <a:p>
            <a:pPr algn="just"/>
            <a:endParaRPr lang="ru-RU" sz="2000" dirty="0" smtClean="0"/>
          </a:p>
        </p:txBody>
      </p:sp>
      <p:sp>
        <p:nvSpPr>
          <p:cNvPr id="15" name="Прямоугольник 14"/>
          <p:cNvSpPr/>
          <p:nvPr/>
        </p:nvSpPr>
        <p:spPr>
          <a:xfrm>
            <a:off x="-127078" y="2207117"/>
            <a:ext cx="12296930" cy="164893"/>
          </a:xfrm>
          <a:prstGeom prst="rect">
            <a:avLst/>
          </a:prstGeom>
          <a:gradFill flip="none" rotWithShape="1">
            <a:gsLst>
              <a:gs pos="0">
                <a:srgbClr val="8497B0"/>
              </a:gs>
              <a:gs pos="14000">
                <a:srgbClr val="8497B0">
                  <a:tint val="44500"/>
                  <a:satMod val="160000"/>
                  <a:lumMod val="55000"/>
                  <a:lumOff val="45000"/>
                </a:srgbClr>
              </a:gs>
              <a:gs pos="100000">
                <a:srgbClr val="8497B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-127078" y="3711965"/>
            <a:ext cx="12296930" cy="164893"/>
          </a:xfrm>
          <a:prstGeom prst="rect">
            <a:avLst/>
          </a:prstGeom>
          <a:gradFill flip="none" rotWithShape="1">
            <a:gsLst>
              <a:gs pos="0">
                <a:srgbClr val="8497B0"/>
              </a:gs>
              <a:gs pos="14000">
                <a:srgbClr val="8497B0">
                  <a:tint val="44500"/>
                  <a:satMod val="160000"/>
                  <a:lumMod val="55000"/>
                  <a:lumOff val="45000"/>
                </a:srgbClr>
              </a:gs>
              <a:gs pos="100000">
                <a:srgbClr val="8497B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-127078" y="4931167"/>
            <a:ext cx="12296930" cy="164893"/>
          </a:xfrm>
          <a:prstGeom prst="rect">
            <a:avLst/>
          </a:prstGeom>
          <a:gradFill flip="none" rotWithShape="1">
            <a:gsLst>
              <a:gs pos="0">
                <a:srgbClr val="8497B0"/>
              </a:gs>
              <a:gs pos="14000">
                <a:srgbClr val="8497B0">
                  <a:tint val="44500"/>
                  <a:satMod val="160000"/>
                  <a:lumMod val="55000"/>
                  <a:lumOff val="45000"/>
                </a:srgbClr>
              </a:gs>
              <a:gs pos="100000">
                <a:srgbClr val="8497B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8962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092441" y="76829"/>
            <a:ext cx="3063796" cy="728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67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333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НЕФТЕКАМСКИЙ</a:t>
            </a:r>
          </a:p>
          <a:p>
            <a:pPr algn="r"/>
            <a:r>
              <a:rPr lang="ru-RU" sz="1333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МАШИНОСТРОИТЕЛЬНЫЙ</a:t>
            </a:r>
          </a:p>
          <a:p>
            <a:pPr algn="r"/>
            <a:r>
              <a:rPr lang="ru-RU" sz="1333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КОЛЛЕДЖ</a:t>
            </a:r>
          </a:p>
        </p:txBody>
      </p:sp>
      <p:pic>
        <p:nvPicPr>
          <p:cNvPr id="6" name="Picture 3" descr="Y:\Орг метод\Орг-метод сопр образов процесса\4 Методические кабинет\Медиатека\Фото, видео, изображения\Логотип ГБОУ СПО НМК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236" y="119445"/>
            <a:ext cx="898605" cy="673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Группа 6"/>
          <p:cNvGrpSpPr/>
          <p:nvPr/>
        </p:nvGrpSpPr>
        <p:grpSpPr>
          <a:xfrm>
            <a:off x="0" y="945041"/>
            <a:ext cx="12192000" cy="144129"/>
            <a:chOff x="0" y="708780"/>
            <a:chExt cx="9144000" cy="108097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0" y="708780"/>
              <a:ext cx="1550100" cy="108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1550100" y="709330"/>
              <a:ext cx="1512000" cy="107547"/>
            </a:xfrm>
            <a:prstGeom prst="rect">
              <a:avLst/>
            </a:prstGeom>
            <a:solidFill>
              <a:srgbClr val="FF71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3062100" y="709330"/>
              <a:ext cx="1512000" cy="107547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4574100" y="708780"/>
              <a:ext cx="1512000" cy="107547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6086100" y="709330"/>
              <a:ext cx="1512000" cy="107547"/>
            </a:xfrm>
            <a:prstGeom prst="rect">
              <a:avLst/>
            </a:prstGeom>
            <a:solidFill>
              <a:srgbClr val="FF71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7598100" y="709330"/>
              <a:ext cx="1545900" cy="107547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</p:grpSp>
      <p:sp>
        <p:nvSpPr>
          <p:cNvPr id="48" name="AutoShape 2" descr="ÐÐ°ÑÑÐ¸Ð½ÐºÐ¸ Ð¿Ð¾ Ð·Ð°Ð¿ÑÐ¾ÑÑ ÐÐÐ¤ÐÐ Ð­ÐÐÐÐ¢Ð ÐÐÐ£Ð¡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55574" y="1240813"/>
            <a:ext cx="11731625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5. С 2012 г. Колледж - ассоциированный член объединения сети образовательных учреждений СПО РФ по реализации проекта: «Модернизация системы НПО и СПО для подготовки специалистов в области </a:t>
            </a:r>
            <a:r>
              <a:rPr lang="ru-RU" sz="2000" dirty="0" err="1" smtClean="0"/>
              <a:t>наноиндустриии</a:t>
            </a:r>
            <a:r>
              <a:rPr lang="ru-RU" sz="2000" dirty="0" smtClean="0"/>
              <a:t> на базе отраслевого межрегионального ресурсного центра» в рамках реализации ФЦПРО на 2011-2015 годы на базе ГБОУ СПО МО «Красногорский государственный колледж».</a:t>
            </a:r>
          </a:p>
          <a:p>
            <a:pPr algn="just"/>
            <a:endParaRPr lang="ru-RU" sz="2000" dirty="0" smtClean="0"/>
          </a:p>
          <a:p>
            <a:pPr algn="just"/>
            <a:r>
              <a:rPr lang="ru-RU" sz="2000" dirty="0" smtClean="0"/>
              <a:t>6. Проект «Обеспечение жизненного цикла высокотехнологичного машиностроительного производства на основе многомерной системы обучения в современном профессиональном образовании» (2012-2015гг.)</a:t>
            </a:r>
          </a:p>
          <a:p>
            <a:pPr algn="just"/>
            <a:endParaRPr lang="ru-RU" sz="2000" dirty="0" smtClean="0"/>
          </a:p>
          <a:p>
            <a:pPr algn="just"/>
            <a:r>
              <a:rPr lang="ru-RU" sz="2000" dirty="0" smtClean="0"/>
              <a:t>7. Проект «Формирование новой генерации рабочих кадров и специалистов высокотехнологичного машиностроительного производства в условиях современной инфра-структуры колледжа» (2014-2017гг.).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 smtClean="0"/>
              <a:t>8. Участие в </a:t>
            </a:r>
            <a:r>
              <a:rPr lang="ru-RU" sz="2000" dirty="0"/>
              <a:t>реализации приоритетного проекта «Современная цифровая образовательная среда в Российской Федерации» в сфере среднего профессионального образования (Приказ МО РБ от 05.10.2017 г. №1138</a:t>
            </a:r>
            <a:r>
              <a:rPr lang="ru-RU" sz="2000" dirty="0" smtClean="0"/>
              <a:t>).</a:t>
            </a:r>
          </a:p>
          <a:p>
            <a:pPr algn="just"/>
            <a:r>
              <a:rPr lang="ru-RU" sz="2000" dirty="0" smtClean="0"/>
              <a:t>9.</a:t>
            </a:r>
            <a:r>
              <a:rPr lang="ru-RU" sz="2000" dirty="0"/>
              <a:t> </a:t>
            </a:r>
            <a:r>
              <a:rPr lang="ru-RU" sz="2000" dirty="0" smtClean="0"/>
              <a:t>Участие в Приоритетной программе Российской Федерации, реализация </a:t>
            </a:r>
            <a:r>
              <a:rPr lang="ru-RU" sz="2000" dirty="0"/>
              <a:t>приоритетной региональной программы «Повышение производительности труда и поддержка </a:t>
            </a:r>
            <a:r>
              <a:rPr lang="ru-RU" sz="2000" dirty="0" smtClean="0"/>
              <a:t>занятости </a:t>
            </a:r>
            <a:r>
              <a:rPr lang="ru-RU" sz="2000" dirty="0"/>
              <a:t>в Республике </a:t>
            </a:r>
            <a:r>
              <a:rPr lang="ru-RU" sz="2000" dirty="0" smtClean="0"/>
              <a:t>Башкортостан» (2018 г.)</a:t>
            </a:r>
            <a:endParaRPr lang="ru-RU" sz="2000" dirty="0"/>
          </a:p>
          <a:p>
            <a:pPr algn="just"/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-104930" y="2588300"/>
            <a:ext cx="12296930" cy="164893"/>
          </a:xfrm>
          <a:prstGeom prst="rect">
            <a:avLst/>
          </a:prstGeom>
          <a:gradFill flip="none" rotWithShape="1">
            <a:gsLst>
              <a:gs pos="0">
                <a:srgbClr val="8497B0"/>
              </a:gs>
              <a:gs pos="14000">
                <a:srgbClr val="8497B0">
                  <a:tint val="44500"/>
                  <a:satMod val="160000"/>
                  <a:lumMod val="55000"/>
                  <a:lumOff val="45000"/>
                </a:srgbClr>
              </a:gs>
              <a:gs pos="100000">
                <a:srgbClr val="8497B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-158647" y="3811548"/>
            <a:ext cx="12296930" cy="164893"/>
          </a:xfrm>
          <a:prstGeom prst="rect">
            <a:avLst/>
          </a:prstGeom>
          <a:gradFill flip="none" rotWithShape="1">
            <a:gsLst>
              <a:gs pos="0">
                <a:srgbClr val="8497B0"/>
              </a:gs>
              <a:gs pos="14000">
                <a:srgbClr val="8497B0">
                  <a:tint val="44500"/>
                  <a:satMod val="160000"/>
                  <a:lumMod val="55000"/>
                  <a:lumOff val="45000"/>
                </a:srgbClr>
              </a:gs>
              <a:gs pos="100000">
                <a:srgbClr val="8497B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-127079" y="4691919"/>
            <a:ext cx="12296930" cy="164893"/>
          </a:xfrm>
          <a:prstGeom prst="rect">
            <a:avLst/>
          </a:prstGeom>
          <a:gradFill flip="none" rotWithShape="1">
            <a:gsLst>
              <a:gs pos="0">
                <a:srgbClr val="8497B0"/>
              </a:gs>
              <a:gs pos="14000">
                <a:srgbClr val="8497B0">
                  <a:tint val="44500"/>
                  <a:satMod val="160000"/>
                  <a:lumMod val="55000"/>
                  <a:lumOff val="45000"/>
                </a:srgbClr>
              </a:gs>
              <a:gs pos="100000">
                <a:srgbClr val="8497B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150" y="252657"/>
            <a:ext cx="9076622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Формирование инновационного образовательного пространства</a:t>
            </a:r>
          </a:p>
        </p:txBody>
      </p:sp>
    </p:spTree>
    <p:extLst>
      <p:ext uri="{BB962C8B-B14F-4D97-AF65-F5344CB8AC3E}">
        <p14:creationId xmlns:p14="http://schemas.microsoft.com/office/powerpoint/2010/main" val="3106365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092441" y="76829"/>
            <a:ext cx="3063796" cy="728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67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333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НЕФТЕКАМСКИЙ</a:t>
            </a:r>
          </a:p>
          <a:p>
            <a:pPr algn="r"/>
            <a:r>
              <a:rPr lang="ru-RU" sz="1333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МАШИНОСТРОИТЕЛЬНЫЙ</a:t>
            </a:r>
          </a:p>
          <a:p>
            <a:pPr algn="r"/>
            <a:r>
              <a:rPr lang="ru-RU" sz="1333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КОЛЛЕДЖ</a:t>
            </a:r>
          </a:p>
        </p:txBody>
      </p:sp>
      <p:pic>
        <p:nvPicPr>
          <p:cNvPr id="5" name="Picture 3" descr="Y:\Орг метод\Орг-метод сопр образов процесса\4 Методические кабинет\Медиатека\Фото, видео, изображения\Логотип ГБОУ СПО НМК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236" y="119445"/>
            <a:ext cx="898605" cy="673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0" y="945041"/>
            <a:ext cx="12192000" cy="144129"/>
            <a:chOff x="0" y="708780"/>
            <a:chExt cx="9144000" cy="108097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708780"/>
              <a:ext cx="1550100" cy="108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550100" y="709330"/>
              <a:ext cx="1512000" cy="107547"/>
            </a:xfrm>
            <a:prstGeom prst="rect">
              <a:avLst/>
            </a:prstGeom>
            <a:solidFill>
              <a:srgbClr val="FF71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062100" y="709330"/>
              <a:ext cx="1512000" cy="107547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4574100" y="708780"/>
              <a:ext cx="1512000" cy="107547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6086100" y="709330"/>
              <a:ext cx="1512000" cy="107547"/>
            </a:xfrm>
            <a:prstGeom prst="rect">
              <a:avLst/>
            </a:prstGeom>
            <a:solidFill>
              <a:srgbClr val="FF71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7598100" y="709330"/>
              <a:ext cx="1545900" cy="107547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82880" y="76828"/>
            <a:ext cx="861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Материально-техническая база</a:t>
            </a:r>
            <a:endParaRPr lang="ru-RU" sz="4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695" y="3991645"/>
            <a:ext cx="1099347" cy="945332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87" y="5305870"/>
            <a:ext cx="1134203" cy="1018745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99" y="1289475"/>
            <a:ext cx="961349" cy="961349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054" y="2525354"/>
            <a:ext cx="898489" cy="898489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1304353" y="3982941"/>
            <a:ext cx="17497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Мастерские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284065" y="4292796"/>
            <a:ext cx="668773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733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</a:t>
            </a:r>
            <a:r>
              <a:rPr lang="en-US" sz="3733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</a:t>
            </a:r>
            <a:endParaRPr lang="ru-RU" sz="3733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153718" y="5406839"/>
            <a:ext cx="219835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Компьютерные</a:t>
            </a:r>
          </a:p>
          <a:p>
            <a:pPr algn="r"/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классы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294092" y="5708271"/>
            <a:ext cx="668773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733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</a:t>
            </a:r>
            <a:r>
              <a:rPr lang="en-US" sz="3733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</a:t>
            </a:r>
            <a:endParaRPr lang="ru-RU" sz="3733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1294797" y="1354940"/>
            <a:ext cx="14694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Кабинеты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1294797" y="1601160"/>
            <a:ext cx="668773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733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</a:t>
            </a:r>
            <a:r>
              <a:rPr lang="en-US" sz="3733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8</a:t>
            </a:r>
            <a:endParaRPr lang="ru-RU" sz="3733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1327273" y="2551565"/>
            <a:ext cx="19259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Лаборатории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282228" y="2840659"/>
            <a:ext cx="668773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733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</a:t>
            </a:r>
            <a:r>
              <a:rPr lang="ru-RU" sz="3733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8</a:t>
            </a: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4" t="645"/>
          <a:stretch/>
        </p:blipFill>
        <p:spPr>
          <a:xfrm>
            <a:off x="7918490" y="1354940"/>
            <a:ext cx="3744000" cy="2570975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28"/>
          <a:stretch/>
        </p:blipFill>
        <p:spPr>
          <a:xfrm>
            <a:off x="7918490" y="4118039"/>
            <a:ext cx="3776359" cy="257760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34" name="Рисунок 33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67"/>
          <a:stretch/>
        </p:blipFill>
        <p:spPr>
          <a:xfrm>
            <a:off x="3862906" y="4118039"/>
            <a:ext cx="3745105" cy="2577600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9" r="2212"/>
          <a:stretch/>
        </p:blipFill>
        <p:spPr>
          <a:xfrm>
            <a:off x="3868524" y="1354940"/>
            <a:ext cx="3739487" cy="257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486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092441" y="76829"/>
            <a:ext cx="3063796" cy="728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67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333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НЕФТЕКАМСКИЙ</a:t>
            </a:r>
          </a:p>
          <a:p>
            <a:pPr algn="r"/>
            <a:r>
              <a:rPr lang="ru-RU" sz="1333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МАШИНОСТРОИТЕЛЬНЫЙ</a:t>
            </a:r>
          </a:p>
          <a:p>
            <a:pPr algn="r"/>
            <a:r>
              <a:rPr lang="ru-RU" sz="1333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КОЛЛЕДЖ</a:t>
            </a:r>
          </a:p>
        </p:txBody>
      </p:sp>
      <p:pic>
        <p:nvPicPr>
          <p:cNvPr id="5" name="Picture 3" descr="Y:\Орг метод\Орг-метод сопр образов процесса\4 Методические кабинет\Медиатека\Фото, видео, изображения\Логотип ГБОУ СПО НМК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236" y="119445"/>
            <a:ext cx="898605" cy="673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0" y="945041"/>
            <a:ext cx="12192000" cy="144129"/>
            <a:chOff x="0" y="708780"/>
            <a:chExt cx="9144000" cy="108097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708780"/>
              <a:ext cx="1550100" cy="108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550100" y="709330"/>
              <a:ext cx="1512000" cy="107547"/>
            </a:xfrm>
            <a:prstGeom prst="rect">
              <a:avLst/>
            </a:prstGeom>
            <a:solidFill>
              <a:srgbClr val="FF71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062100" y="709330"/>
              <a:ext cx="1512000" cy="107547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4574100" y="708780"/>
              <a:ext cx="1512000" cy="107547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6086100" y="709330"/>
              <a:ext cx="1512000" cy="107547"/>
            </a:xfrm>
            <a:prstGeom prst="rect">
              <a:avLst/>
            </a:prstGeom>
            <a:solidFill>
              <a:srgbClr val="FF71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7598100" y="709330"/>
              <a:ext cx="1545900" cy="107547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82880" y="76828"/>
            <a:ext cx="861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Материально-техническая база</a:t>
            </a:r>
            <a:endParaRPr lang="ru-RU" sz="4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6903" b="13544"/>
          <a:stretch/>
        </p:blipFill>
        <p:spPr>
          <a:xfrm>
            <a:off x="4374400" y="4108683"/>
            <a:ext cx="3740400" cy="2577600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r="3866"/>
          <a:stretch/>
        </p:blipFill>
        <p:spPr>
          <a:xfrm>
            <a:off x="8313624" y="1226627"/>
            <a:ext cx="3741217" cy="2577600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2" r="2297"/>
          <a:stretch/>
        </p:blipFill>
        <p:spPr>
          <a:xfrm>
            <a:off x="332918" y="1229774"/>
            <a:ext cx="3744685" cy="25776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69"/>
          <a:stretch/>
        </p:blipFill>
        <p:spPr>
          <a:xfrm>
            <a:off x="8313624" y="4108683"/>
            <a:ext cx="3751596" cy="257760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910"/>
          <a:stretch/>
        </p:blipFill>
        <p:spPr>
          <a:xfrm>
            <a:off x="338115" y="4108683"/>
            <a:ext cx="3739488" cy="257760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49"/>
          <a:stretch/>
        </p:blipFill>
        <p:spPr>
          <a:xfrm>
            <a:off x="4334772" y="1226627"/>
            <a:ext cx="3721971" cy="257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4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092441" y="76829"/>
            <a:ext cx="3063796" cy="728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67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333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НЕФТЕКАМСКИЙ</a:t>
            </a:r>
          </a:p>
          <a:p>
            <a:pPr algn="r"/>
            <a:r>
              <a:rPr lang="ru-RU" sz="1333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МАШИНОСТРОИТЕЛЬНЫЙ</a:t>
            </a:r>
          </a:p>
          <a:p>
            <a:pPr algn="r"/>
            <a:r>
              <a:rPr lang="ru-RU" sz="1333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КОЛЛЕДЖ</a:t>
            </a:r>
          </a:p>
        </p:txBody>
      </p:sp>
      <p:pic>
        <p:nvPicPr>
          <p:cNvPr id="5" name="Picture 3" descr="Y:\Орг метод\Орг-метод сопр образов процесса\4 Методические кабинет\Медиатека\Фото, видео, изображения\Логотип ГБОУ СПО НМК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236" y="119445"/>
            <a:ext cx="898605" cy="673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0" y="945041"/>
            <a:ext cx="12192000" cy="144129"/>
            <a:chOff x="0" y="708780"/>
            <a:chExt cx="9144000" cy="108097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708780"/>
              <a:ext cx="1550100" cy="108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550100" y="709330"/>
              <a:ext cx="1512000" cy="107547"/>
            </a:xfrm>
            <a:prstGeom prst="rect">
              <a:avLst/>
            </a:prstGeom>
            <a:solidFill>
              <a:srgbClr val="FF71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062100" y="709330"/>
              <a:ext cx="1512000" cy="107547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4574100" y="708780"/>
              <a:ext cx="1512000" cy="107547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6086100" y="709330"/>
              <a:ext cx="1512000" cy="107547"/>
            </a:xfrm>
            <a:prstGeom prst="rect">
              <a:avLst/>
            </a:prstGeom>
            <a:solidFill>
              <a:srgbClr val="FF71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7598100" y="709330"/>
              <a:ext cx="1545900" cy="107547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82880" y="76828"/>
            <a:ext cx="88658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ТОП50: </a:t>
            </a: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15.01.05 Сварщик (ручной и частично механизированной сварки </a:t>
            </a:r>
            <a:r>
              <a:rPr lang="ru-RU" sz="2000" b="1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ru-RU" sz="20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наплавки</a:t>
            </a:r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  <a:endParaRPr lang="ru-RU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ru-RU" sz="4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7299" y="1257580"/>
            <a:ext cx="3744000" cy="257722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3"/>
          <a:stretch/>
        </p:blipFill>
        <p:spPr>
          <a:xfrm>
            <a:off x="8262612" y="4003217"/>
            <a:ext cx="3744479" cy="257760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" r="2459"/>
          <a:stretch/>
        </p:blipFill>
        <p:spPr>
          <a:xfrm>
            <a:off x="4281172" y="1257207"/>
            <a:ext cx="3744685" cy="25776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34"/>
          <a:stretch/>
        </p:blipFill>
        <p:spPr>
          <a:xfrm>
            <a:off x="294501" y="4066700"/>
            <a:ext cx="3745229" cy="257760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77" b="11189"/>
          <a:stretch/>
        </p:blipFill>
        <p:spPr>
          <a:xfrm flipH="1">
            <a:off x="282441" y="1262710"/>
            <a:ext cx="3757289" cy="2525747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81172" y="4019738"/>
            <a:ext cx="3744685" cy="2643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813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092441" y="76829"/>
            <a:ext cx="3063796" cy="728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67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333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НЕФТЕКАМСКИЙ</a:t>
            </a:r>
          </a:p>
          <a:p>
            <a:pPr algn="r"/>
            <a:r>
              <a:rPr lang="ru-RU" sz="1333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МАШИНОСТРОИТЕЛЬНЫЙ</a:t>
            </a:r>
          </a:p>
          <a:p>
            <a:pPr algn="r"/>
            <a:r>
              <a:rPr lang="ru-RU" sz="1333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КОЛЛЕДЖ</a:t>
            </a:r>
          </a:p>
        </p:txBody>
      </p:sp>
      <p:pic>
        <p:nvPicPr>
          <p:cNvPr id="5" name="Picture 3" descr="Y:\Орг метод\Орг-метод сопр образов процесса\4 Методические кабинет\Медиатека\Фото, видео, изображения\Логотип ГБОУ СПО НМК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236" y="119445"/>
            <a:ext cx="898605" cy="673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0" y="945041"/>
            <a:ext cx="12192000" cy="144129"/>
            <a:chOff x="0" y="708780"/>
            <a:chExt cx="9144000" cy="108097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708780"/>
              <a:ext cx="1550100" cy="108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550100" y="709330"/>
              <a:ext cx="1512000" cy="107547"/>
            </a:xfrm>
            <a:prstGeom prst="rect">
              <a:avLst/>
            </a:prstGeom>
            <a:solidFill>
              <a:srgbClr val="FF71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062100" y="709330"/>
              <a:ext cx="1512000" cy="107547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4574100" y="708780"/>
              <a:ext cx="1512000" cy="107547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6086100" y="709330"/>
              <a:ext cx="1512000" cy="107547"/>
            </a:xfrm>
            <a:prstGeom prst="rect">
              <a:avLst/>
            </a:prstGeom>
            <a:solidFill>
              <a:srgbClr val="FF71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7598100" y="709330"/>
              <a:ext cx="1545900" cy="107547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82877" y="76096"/>
            <a:ext cx="89320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Внешний контур управления для </a:t>
            </a:r>
          </a:p>
          <a:p>
            <a:r>
              <a:rPr lang="ru-RU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опорно-стратегической модели</a:t>
            </a:r>
            <a:endParaRPr lang="ru-RU" sz="28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796852" y="2685922"/>
            <a:ext cx="2953063" cy="1366492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</a:rPr>
              <a:t>ГБПОУ </a:t>
            </a:r>
          </a:p>
          <a:p>
            <a:pPr algn="ctr"/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</a:rPr>
              <a:t>Нефтекамский машиностроительный колледж</a:t>
            </a:r>
            <a:endParaRPr lang="ru-RU" sz="2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182879" y="1144250"/>
            <a:ext cx="11494459" cy="1441056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ctr"/>
          <a:lstStyle/>
          <a:p>
            <a:pPr marL="179388" indent="-179388" algn="r">
              <a:buFont typeface="Arial" panose="020B0604020202020204" pitchFamily="34" charset="0"/>
              <a:buChar char="•"/>
            </a:pPr>
            <a:r>
              <a:rPr lang="ru-RU" sz="1750" b="1" dirty="0" smtClean="0">
                <a:solidFill>
                  <a:schemeClr val="accent1">
                    <a:lumMod val="50000"/>
                  </a:schemeClr>
                </a:solidFill>
              </a:rPr>
              <a:t>Родительская общественность</a:t>
            </a:r>
          </a:p>
          <a:p>
            <a:pPr marL="179388" indent="-179388" algn="r">
              <a:buFont typeface="Arial" panose="020B0604020202020204" pitchFamily="34" charset="0"/>
              <a:buChar char="•"/>
            </a:pPr>
            <a:r>
              <a:rPr lang="ru-RU" sz="1750" b="1" dirty="0" smtClean="0">
                <a:solidFill>
                  <a:schemeClr val="accent1">
                    <a:lumMod val="50000"/>
                  </a:schemeClr>
                </a:solidFill>
              </a:rPr>
              <a:t>Федеральные органы государственной власти</a:t>
            </a:r>
          </a:p>
          <a:p>
            <a:pPr marL="179388" indent="-179388" algn="r">
              <a:buFont typeface="Arial" panose="020B0604020202020204" pitchFamily="34" charset="0"/>
              <a:buChar char="•"/>
            </a:pPr>
            <a:r>
              <a:rPr lang="ru-RU" sz="1750" b="1" dirty="0" smtClean="0">
                <a:solidFill>
                  <a:schemeClr val="accent1">
                    <a:lumMod val="50000"/>
                  </a:schemeClr>
                </a:solidFill>
              </a:rPr>
              <a:t>Органы государственной власти</a:t>
            </a:r>
          </a:p>
          <a:p>
            <a:pPr marL="179388" indent="-179388" algn="r">
              <a:buFont typeface="Arial" panose="020B0604020202020204" pitchFamily="34" charset="0"/>
              <a:buChar char="•"/>
            </a:pPr>
            <a:r>
              <a:rPr lang="ru-RU" sz="1750" b="1" dirty="0" smtClean="0">
                <a:solidFill>
                  <a:schemeClr val="accent1">
                    <a:lumMod val="50000"/>
                  </a:schemeClr>
                </a:solidFill>
              </a:rPr>
              <a:t>Региональное отделение службы занятости</a:t>
            </a:r>
            <a:endParaRPr lang="ru-RU" sz="175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r">
              <a:buFont typeface="Arial" panose="020B0604020202020204" pitchFamily="34" charset="0"/>
              <a:buChar char="•"/>
            </a:pPr>
            <a:r>
              <a:rPr lang="ru-RU" sz="1750" b="1" dirty="0">
                <a:solidFill>
                  <a:schemeClr val="accent1">
                    <a:lumMod val="50000"/>
                  </a:schemeClr>
                </a:solidFill>
              </a:rPr>
              <a:t>Союз «Молодые профессионалы (</a:t>
            </a:r>
            <a:r>
              <a:rPr lang="ru-RU" sz="1750" b="1" dirty="0" err="1" smtClean="0">
                <a:solidFill>
                  <a:schemeClr val="accent1">
                    <a:lumMod val="50000"/>
                  </a:schemeClr>
                </a:solidFill>
              </a:rPr>
              <a:t>Ворлдскиллс</a:t>
            </a:r>
            <a:r>
              <a:rPr lang="ru-RU" sz="1750" b="1" dirty="0" smtClean="0">
                <a:solidFill>
                  <a:schemeClr val="accent1">
                    <a:lumMod val="50000"/>
                  </a:schemeClr>
                </a:solidFill>
              </a:rPr>
              <a:t> Россия)»</a:t>
            </a:r>
          </a:p>
          <a:p>
            <a:pPr marL="465138" indent="-285750">
              <a:buFont typeface="Arial" panose="020B0604020202020204" pitchFamily="34" charset="0"/>
              <a:buChar char="•"/>
            </a:pPr>
            <a:r>
              <a:rPr lang="ru-RU" sz="1750" b="1" dirty="0" smtClean="0">
                <a:solidFill>
                  <a:schemeClr val="accent1">
                    <a:lumMod val="50000"/>
                  </a:schemeClr>
                </a:solidFill>
              </a:rPr>
              <a:t>Федеральное учебно-методическое объединение</a:t>
            </a:r>
          </a:p>
          <a:p>
            <a:pPr marL="465138" indent="-285750">
              <a:buFont typeface="Arial" panose="020B0604020202020204" pitchFamily="34" charset="0"/>
              <a:buChar char="•"/>
            </a:pPr>
            <a:r>
              <a:rPr lang="ru-RU" sz="1750" b="1" dirty="0" smtClean="0">
                <a:solidFill>
                  <a:schemeClr val="accent1">
                    <a:lumMod val="50000"/>
                  </a:schemeClr>
                </a:solidFill>
              </a:rPr>
              <a:t>Региональное учебно-методическое объединение</a:t>
            </a:r>
          </a:p>
          <a:p>
            <a:pPr marL="465138" indent="-285750">
              <a:buFont typeface="Arial" panose="020B0604020202020204" pitchFamily="34" charset="0"/>
              <a:buChar char="•"/>
            </a:pPr>
            <a:r>
              <a:rPr lang="ru-RU" sz="1750" b="1" dirty="0">
                <a:solidFill>
                  <a:schemeClr val="accent1">
                    <a:lumMod val="50000"/>
                  </a:schemeClr>
                </a:solidFill>
              </a:rPr>
              <a:t>Региональный координационный центр </a:t>
            </a:r>
            <a:r>
              <a:rPr lang="ru-RU" sz="1750" b="1" dirty="0" err="1">
                <a:solidFill>
                  <a:schemeClr val="accent1">
                    <a:lumMod val="50000"/>
                  </a:schemeClr>
                </a:solidFill>
              </a:rPr>
              <a:t>Ворлдскиллс</a:t>
            </a:r>
            <a:r>
              <a:rPr lang="ru-RU" sz="1750" b="1" dirty="0">
                <a:solidFill>
                  <a:schemeClr val="accent1">
                    <a:lumMod val="50000"/>
                  </a:schemeClr>
                </a:solidFill>
              </a:rPr>
              <a:t> Россия </a:t>
            </a:r>
            <a:r>
              <a:rPr lang="ru-RU" sz="1750" b="1" dirty="0" smtClean="0">
                <a:solidFill>
                  <a:schemeClr val="accent1">
                    <a:lumMod val="50000"/>
                  </a:schemeClr>
                </a:solidFill>
              </a:rPr>
              <a:t>в </a:t>
            </a:r>
            <a:r>
              <a:rPr lang="ru-RU" sz="1750" b="1" dirty="0">
                <a:solidFill>
                  <a:schemeClr val="accent1">
                    <a:lumMod val="50000"/>
                  </a:schemeClr>
                </a:solidFill>
              </a:rPr>
              <a:t>Республике </a:t>
            </a:r>
            <a:r>
              <a:rPr lang="ru-RU" sz="1750" b="1" dirty="0" smtClean="0">
                <a:solidFill>
                  <a:schemeClr val="accent1">
                    <a:lumMod val="50000"/>
                  </a:schemeClr>
                </a:solidFill>
              </a:rPr>
              <a:t>Башкортостан </a:t>
            </a:r>
            <a:endParaRPr lang="ru-RU" sz="175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65138" indent="-285750">
              <a:buFont typeface="Arial" panose="020B0604020202020204" pitchFamily="34" charset="0"/>
              <a:buChar char="•"/>
            </a:pPr>
            <a:endParaRPr lang="ru-RU" sz="175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8314310" y="2681693"/>
            <a:ext cx="3363028" cy="364646"/>
          </a:xfrm>
          <a:prstGeom prst="rect">
            <a:avLst/>
          </a:prstGeom>
          <a:noFill/>
          <a:ln w="28575">
            <a:solidFill>
              <a:srgbClr val="4171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Профильные предприятия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314310" y="3044426"/>
            <a:ext cx="3363028" cy="2529923"/>
          </a:xfrm>
          <a:prstGeom prst="rect">
            <a:avLst/>
          </a:prstGeom>
          <a:noFill/>
          <a:ln>
            <a:solidFill>
              <a:srgbClr val="0070C0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85725" indent="-85725">
              <a:lnSpc>
                <a:spcPct val="90000"/>
              </a:lnSpc>
              <a:buFont typeface="Calibri" panose="020F0502020204030204" pitchFamily="34" charset="0"/>
              <a:buChar char="‒"/>
            </a:pPr>
            <a:r>
              <a:rPr lang="ru-RU" sz="1550" dirty="0">
                <a:solidFill>
                  <a:schemeClr val="accent1">
                    <a:lumMod val="50000"/>
                  </a:schemeClr>
                </a:solidFill>
              </a:rPr>
              <a:t>ПАО «НЕФАЗ»</a:t>
            </a:r>
          </a:p>
          <a:p>
            <a:pPr marL="85725" indent="-85725">
              <a:lnSpc>
                <a:spcPct val="90000"/>
              </a:lnSpc>
              <a:buFont typeface="Calibri" panose="020F0502020204030204" pitchFamily="34" charset="0"/>
              <a:buChar char="‒"/>
            </a:pPr>
            <a:r>
              <a:rPr lang="ru-RU" sz="1550" dirty="0" smtClean="0">
                <a:solidFill>
                  <a:schemeClr val="accent1">
                    <a:lumMod val="50000"/>
                  </a:schemeClr>
                </a:solidFill>
              </a:rPr>
              <a:t>ООО </a:t>
            </a:r>
            <a:r>
              <a:rPr lang="ru-RU" sz="1550" dirty="0">
                <a:solidFill>
                  <a:schemeClr val="accent1">
                    <a:lumMod val="50000"/>
                  </a:schemeClr>
                </a:solidFill>
              </a:rPr>
              <a:t>«НКМЗ-Групп»</a:t>
            </a:r>
          </a:p>
          <a:p>
            <a:pPr marL="85725" indent="-85725">
              <a:lnSpc>
                <a:spcPct val="90000"/>
              </a:lnSpc>
              <a:buFont typeface="Calibri" panose="020F0502020204030204" pitchFamily="34" charset="0"/>
              <a:buChar char="‒"/>
            </a:pPr>
            <a:r>
              <a:rPr lang="ru-RU" sz="1550" dirty="0">
                <a:solidFill>
                  <a:schemeClr val="accent1">
                    <a:lumMod val="50000"/>
                  </a:schemeClr>
                </a:solidFill>
              </a:rPr>
              <a:t>ООО «</a:t>
            </a:r>
            <a:r>
              <a:rPr lang="ru-RU" sz="1550" dirty="0" err="1">
                <a:solidFill>
                  <a:schemeClr val="accent1">
                    <a:lumMod val="50000"/>
                  </a:schemeClr>
                </a:solidFill>
              </a:rPr>
              <a:t>Палфингер</a:t>
            </a:r>
            <a:r>
              <a:rPr lang="ru-RU" sz="1550" dirty="0">
                <a:solidFill>
                  <a:schemeClr val="accent1">
                    <a:lumMod val="50000"/>
                  </a:schemeClr>
                </a:solidFill>
              </a:rPr>
              <a:t> Кама Цилиндры»</a:t>
            </a:r>
          </a:p>
          <a:p>
            <a:pPr marL="85725" indent="-85725">
              <a:lnSpc>
                <a:spcPct val="90000"/>
              </a:lnSpc>
              <a:buFont typeface="Calibri" panose="020F0502020204030204" pitchFamily="34" charset="0"/>
              <a:buChar char="‒"/>
            </a:pPr>
            <a:r>
              <a:rPr lang="ru-RU" sz="1550" dirty="0">
                <a:solidFill>
                  <a:schemeClr val="accent1">
                    <a:lumMod val="50000"/>
                  </a:schemeClr>
                </a:solidFill>
              </a:rPr>
              <a:t>МАУ </a:t>
            </a:r>
            <a:r>
              <a:rPr lang="ru-RU" sz="1550" dirty="0" smtClean="0">
                <a:solidFill>
                  <a:schemeClr val="accent1">
                    <a:lumMod val="50000"/>
                  </a:schemeClr>
                </a:solidFill>
              </a:rPr>
              <a:t>«Управление пожарной</a:t>
            </a:r>
          </a:p>
          <a:p>
            <a:pPr>
              <a:lnSpc>
                <a:spcPct val="90000"/>
              </a:lnSpc>
            </a:pPr>
            <a:r>
              <a:rPr lang="ru-RU" sz="1550" dirty="0" smtClean="0">
                <a:solidFill>
                  <a:schemeClr val="accent1">
                    <a:lumMod val="50000"/>
                  </a:schemeClr>
                </a:solidFill>
              </a:rPr>
              <a:t>охраны ГО </a:t>
            </a:r>
            <a:r>
              <a:rPr lang="ru-RU" sz="1550" dirty="0" err="1">
                <a:solidFill>
                  <a:schemeClr val="accent1">
                    <a:lumMod val="50000"/>
                  </a:schemeClr>
                </a:solidFill>
              </a:rPr>
              <a:t>г.Нефтекамск</a:t>
            </a:r>
            <a:r>
              <a:rPr lang="ru-RU" sz="1550" dirty="0">
                <a:solidFill>
                  <a:schemeClr val="accent1">
                    <a:lumMod val="50000"/>
                  </a:schemeClr>
                </a:solidFill>
              </a:rPr>
              <a:t>»</a:t>
            </a:r>
          </a:p>
          <a:p>
            <a:pPr marL="85725" indent="-85725">
              <a:lnSpc>
                <a:spcPct val="90000"/>
              </a:lnSpc>
              <a:buFont typeface="Calibri" panose="020F0502020204030204" pitchFamily="34" charset="0"/>
              <a:buChar char="‒"/>
            </a:pPr>
            <a:r>
              <a:rPr lang="ru-RU" sz="1550" dirty="0">
                <a:solidFill>
                  <a:schemeClr val="accent1">
                    <a:lumMod val="50000"/>
                  </a:schemeClr>
                </a:solidFill>
              </a:rPr>
              <a:t>ГУ МЧС России по РБ</a:t>
            </a:r>
          </a:p>
          <a:p>
            <a:pPr marL="85725" indent="-85725">
              <a:lnSpc>
                <a:spcPct val="90000"/>
              </a:lnSpc>
              <a:buFont typeface="Calibri" panose="020F0502020204030204" pitchFamily="34" charset="0"/>
              <a:buChar char="‒"/>
            </a:pPr>
            <a:r>
              <a:rPr lang="ru-RU" sz="1550" dirty="0">
                <a:solidFill>
                  <a:schemeClr val="accent1">
                    <a:lumMod val="50000"/>
                  </a:schemeClr>
                </a:solidFill>
              </a:rPr>
              <a:t>ООО «</a:t>
            </a:r>
            <a:r>
              <a:rPr lang="ru-RU" sz="1550" dirty="0" err="1">
                <a:solidFill>
                  <a:schemeClr val="accent1">
                    <a:lumMod val="50000"/>
                  </a:schemeClr>
                </a:solidFill>
              </a:rPr>
              <a:t>Башнефть</a:t>
            </a:r>
            <a:r>
              <a:rPr lang="ru-RU" sz="1550" dirty="0">
                <a:solidFill>
                  <a:schemeClr val="accent1">
                    <a:lumMod val="50000"/>
                  </a:schemeClr>
                </a:solidFill>
              </a:rPr>
              <a:t>-Добыча»</a:t>
            </a:r>
          </a:p>
          <a:p>
            <a:pPr marL="85725" indent="-85725">
              <a:lnSpc>
                <a:spcPct val="90000"/>
              </a:lnSpc>
              <a:buFont typeface="Calibri" panose="020F0502020204030204" pitchFamily="34" charset="0"/>
              <a:buChar char="‒"/>
            </a:pPr>
            <a:r>
              <a:rPr lang="ru-RU" sz="1550" dirty="0">
                <a:solidFill>
                  <a:schemeClr val="accent1">
                    <a:lumMod val="50000"/>
                  </a:schemeClr>
                </a:solidFill>
              </a:rPr>
              <a:t>ООО «Уралмаш НГО Холдинг</a:t>
            </a:r>
            <a:r>
              <a:rPr lang="ru-RU" sz="1550" dirty="0" smtClean="0">
                <a:solidFill>
                  <a:schemeClr val="accent1">
                    <a:lumMod val="50000"/>
                  </a:schemeClr>
                </a:solidFill>
              </a:rPr>
              <a:t>»</a:t>
            </a:r>
          </a:p>
          <a:p>
            <a:pPr marL="85725" indent="-85725">
              <a:lnSpc>
                <a:spcPct val="90000"/>
              </a:lnSpc>
              <a:buFont typeface="Calibri" panose="020F0502020204030204" pitchFamily="34" charset="0"/>
              <a:buChar char="‒"/>
            </a:pPr>
            <a:r>
              <a:rPr lang="ru-RU" sz="1550" dirty="0">
                <a:solidFill>
                  <a:schemeClr val="accent1">
                    <a:lumMod val="50000"/>
                  </a:schemeClr>
                </a:solidFill>
              </a:rPr>
              <a:t>ООО «Башкирская генерирующая компания» </a:t>
            </a:r>
            <a:endParaRPr lang="ru-RU" sz="155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85725" indent="-85725">
              <a:lnSpc>
                <a:spcPct val="90000"/>
              </a:lnSpc>
              <a:buFont typeface="Calibri" panose="020F0502020204030204" pitchFamily="34" charset="0"/>
              <a:buChar char="‒"/>
            </a:pPr>
            <a:r>
              <a:rPr lang="ru-RU" sz="1550" dirty="0" smtClean="0">
                <a:solidFill>
                  <a:schemeClr val="accent1">
                    <a:lumMod val="50000"/>
                  </a:schemeClr>
                </a:solidFill>
              </a:rPr>
              <a:t>ООО </a:t>
            </a:r>
            <a:r>
              <a:rPr lang="ru-RU" sz="1550" dirty="0">
                <a:solidFill>
                  <a:schemeClr val="accent1">
                    <a:lumMod val="50000"/>
                  </a:schemeClr>
                </a:solidFill>
              </a:rPr>
              <a:t>«РН-Ремонт НПО</a:t>
            </a:r>
            <a:r>
              <a:rPr lang="ru-RU" sz="1550" dirty="0" smtClean="0">
                <a:solidFill>
                  <a:schemeClr val="accent1">
                    <a:lumMod val="50000"/>
                  </a:schemeClr>
                </a:solidFill>
              </a:rPr>
              <a:t>»</a:t>
            </a:r>
            <a:endParaRPr lang="ru-RU" sz="15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8314310" y="5521755"/>
            <a:ext cx="3363028" cy="414663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ru-RU" sz="1700" b="1" dirty="0">
                <a:solidFill>
                  <a:schemeClr val="accent1">
                    <a:lumMod val="50000"/>
                  </a:schemeClr>
                </a:solidFill>
              </a:rPr>
              <a:t>МКУ </a:t>
            </a:r>
            <a:r>
              <a:rPr lang="ru-RU" sz="1700" b="1" dirty="0" smtClean="0">
                <a:solidFill>
                  <a:schemeClr val="accent1">
                    <a:lumMod val="50000"/>
                  </a:schemeClr>
                </a:solidFill>
              </a:rPr>
              <a:t>Управление образованием</a:t>
            </a:r>
            <a:r>
              <a:rPr lang="ru-RU" sz="1700" b="1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sz="1700" b="1" dirty="0" smtClean="0">
                <a:solidFill>
                  <a:schemeClr val="accent1">
                    <a:lumMod val="50000"/>
                  </a:schemeClr>
                </a:solidFill>
              </a:rPr>
              <a:t>г</a:t>
            </a:r>
            <a:r>
              <a:rPr lang="ru-RU" sz="1700" b="1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ru-RU" sz="1700" b="1" dirty="0" smtClean="0">
                <a:solidFill>
                  <a:schemeClr val="accent1">
                    <a:lumMod val="50000"/>
                  </a:schemeClr>
                </a:solidFill>
              </a:rPr>
              <a:t>Нефтекамск</a:t>
            </a:r>
            <a:endParaRPr lang="ru-RU" sz="17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182879" y="5066888"/>
            <a:ext cx="5582197" cy="43110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Профильные профессиональные образовательные организации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82879" y="5494337"/>
            <a:ext cx="5582196" cy="1077218"/>
          </a:xfrm>
          <a:prstGeom prst="rect">
            <a:avLst/>
          </a:prstGeom>
          <a:noFill/>
          <a:ln>
            <a:solidFill>
              <a:srgbClr val="0070C0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90488" indent="-90488">
              <a:buFont typeface="Calibri" panose="020F0502020204030204" pitchFamily="34" charset="0"/>
              <a:buChar char="‒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ГБПОУ Нефтекамский многопрофильный колледж;</a:t>
            </a:r>
          </a:p>
          <a:p>
            <a:pPr marL="90488" indent="-90488">
              <a:buFont typeface="Calibri" panose="020F0502020204030204" pitchFamily="34" charset="0"/>
              <a:buChar char="‒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ГАПОУ Нефтекамский профессиональный колледж; </a:t>
            </a:r>
          </a:p>
          <a:p>
            <a:pPr marL="90488" indent="-90488">
              <a:buFont typeface="Calibri" panose="020F0502020204030204" pitchFamily="34" charset="0"/>
              <a:buChar char="‒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ГБПОУ Башкирский колледж сварочно-монтажного и промышленного 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производства</a:t>
            </a:r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182878" y="2680787"/>
            <a:ext cx="3684583" cy="364646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Образовательные организации ВО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82877" y="3041777"/>
            <a:ext cx="3684583" cy="1323439"/>
          </a:xfrm>
          <a:prstGeom prst="rect">
            <a:avLst/>
          </a:prstGeom>
          <a:noFill/>
          <a:ln>
            <a:solidFill>
              <a:srgbClr val="0070C0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90488" indent="-90488">
              <a:buFont typeface="Calibri" panose="020F0502020204030204" pitchFamily="34" charset="0"/>
              <a:buChar char="‒"/>
            </a:pP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ФГБОУ ВО «Башкирский государственный университет»</a:t>
            </a:r>
          </a:p>
          <a:p>
            <a:pPr marL="90488" indent="-90488">
              <a:buFont typeface="Calibri" panose="020F0502020204030204" pitchFamily="34" charset="0"/>
              <a:buChar char="‒"/>
            </a:pP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ФГБОУ ВО «Казанский национальный исследовательский технологический университет»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182878" y="4537023"/>
            <a:ext cx="5582197" cy="364646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Межрегиональный центр компетенций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8314310" y="6509095"/>
            <a:ext cx="3363028" cy="285144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Отраслевой совет кластера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3867461" y="2861275"/>
            <a:ext cx="929391" cy="14"/>
          </a:xfrm>
          <a:prstGeom prst="line">
            <a:avLst/>
          </a:prstGeom>
          <a:ln w="28575">
            <a:solidFill>
              <a:srgbClr val="41719C"/>
            </a:solidFill>
            <a:prstDash val="sysDash"/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flipV="1">
            <a:off x="7749915" y="2876705"/>
            <a:ext cx="564395" cy="78"/>
          </a:xfrm>
          <a:prstGeom prst="line">
            <a:avLst/>
          </a:prstGeom>
          <a:ln w="28575">
            <a:solidFill>
              <a:srgbClr val="41719C"/>
            </a:solidFill>
            <a:prstDash val="sysDash"/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>
            <a:stCxn id="2" idx="2"/>
          </p:cNvCxnSpPr>
          <p:nvPr/>
        </p:nvCxnSpPr>
        <p:spPr>
          <a:xfrm>
            <a:off x="6273384" y="4052414"/>
            <a:ext cx="3874" cy="2544682"/>
          </a:xfrm>
          <a:prstGeom prst="line">
            <a:avLst/>
          </a:prstGeom>
          <a:ln w="28575">
            <a:solidFill>
              <a:srgbClr val="41719C"/>
            </a:solidFill>
            <a:prstDash val="sysDash"/>
            <a:head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>
            <a:endCxn id="50" idx="1"/>
          </p:cNvCxnSpPr>
          <p:nvPr/>
        </p:nvCxnSpPr>
        <p:spPr>
          <a:xfrm flipV="1">
            <a:off x="6262015" y="5729087"/>
            <a:ext cx="2052295" cy="14694"/>
          </a:xfrm>
          <a:prstGeom prst="line">
            <a:avLst/>
          </a:prstGeom>
          <a:ln w="28575">
            <a:solidFill>
              <a:srgbClr val="41719C"/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>
            <a:off x="6277258" y="6597096"/>
            <a:ext cx="2033178" cy="18192"/>
          </a:xfrm>
          <a:prstGeom prst="line">
            <a:avLst/>
          </a:prstGeom>
          <a:ln w="28575">
            <a:solidFill>
              <a:srgbClr val="41719C"/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flipV="1">
            <a:off x="5765075" y="4734244"/>
            <a:ext cx="496940" cy="92"/>
          </a:xfrm>
          <a:prstGeom prst="line">
            <a:avLst/>
          </a:prstGeom>
          <a:ln w="28575">
            <a:solidFill>
              <a:srgbClr val="41719C"/>
            </a:solidFill>
            <a:prstDash val="sysDash"/>
            <a:head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 flipV="1">
            <a:off x="5765075" y="5295557"/>
            <a:ext cx="496940" cy="92"/>
          </a:xfrm>
          <a:prstGeom prst="line">
            <a:avLst/>
          </a:prstGeom>
          <a:ln w="28575">
            <a:solidFill>
              <a:srgbClr val="41719C"/>
            </a:solidFill>
            <a:prstDash val="sysDash"/>
            <a:head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 30"/>
          <p:cNvSpPr/>
          <p:nvPr/>
        </p:nvSpPr>
        <p:spPr>
          <a:xfrm>
            <a:off x="8314310" y="6013090"/>
            <a:ext cx="3363028" cy="40505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Общеобразовательные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организации</a:t>
            </a: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flipV="1">
            <a:off x="6262015" y="6171409"/>
            <a:ext cx="2052295" cy="14694"/>
          </a:xfrm>
          <a:prstGeom prst="line">
            <a:avLst/>
          </a:prstGeom>
          <a:ln w="28575">
            <a:solidFill>
              <a:srgbClr val="41719C"/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868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092441" y="76829"/>
            <a:ext cx="3063796" cy="728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67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333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НЕФТЕКАМСКИЙ</a:t>
            </a:r>
          </a:p>
          <a:p>
            <a:pPr algn="r"/>
            <a:r>
              <a:rPr lang="ru-RU" sz="1333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МАШИНОСТРОИТЕЛЬНЫЙ</a:t>
            </a:r>
          </a:p>
          <a:p>
            <a:pPr algn="r"/>
            <a:r>
              <a:rPr lang="ru-RU" sz="1333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КОЛЛЕДЖ</a:t>
            </a:r>
          </a:p>
        </p:txBody>
      </p:sp>
      <p:pic>
        <p:nvPicPr>
          <p:cNvPr id="5" name="Picture 3" descr="Y:\Орг метод\Орг-метод сопр образов процесса\4 Методические кабинет\Медиатека\Фото, видео, изображения\Логотип ГБОУ СПО НМК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236" y="119445"/>
            <a:ext cx="898605" cy="673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0" y="945041"/>
            <a:ext cx="12192000" cy="144129"/>
            <a:chOff x="0" y="708780"/>
            <a:chExt cx="9144000" cy="108097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708780"/>
              <a:ext cx="1550100" cy="108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550100" y="709330"/>
              <a:ext cx="1512000" cy="107547"/>
            </a:xfrm>
            <a:prstGeom prst="rect">
              <a:avLst/>
            </a:prstGeom>
            <a:solidFill>
              <a:srgbClr val="FF71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062100" y="709330"/>
              <a:ext cx="1512000" cy="107547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4574100" y="708780"/>
              <a:ext cx="1512000" cy="107547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6086100" y="709330"/>
              <a:ext cx="1512000" cy="107547"/>
            </a:xfrm>
            <a:prstGeom prst="rect">
              <a:avLst/>
            </a:prstGeom>
            <a:solidFill>
              <a:srgbClr val="FF71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7598100" y="709330"/>
              <a:ext cx="1545900" cy="107547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82880" y="25290"/>
            <a:ext cx="89320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Внутренний контур управления для </a:t>
            </a:r>
          </a:p>
          <a:p>
            <a:r>
              <a:rPr lang="ru-RU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опорно-стратегической модели</a:t>
            </a:r>
            <a:endParaRPr lang="ru-RU" sz="28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82880" y="1228307"/>
            <a:ext cx="11871961" cy="5487285"/>
          </a:xfrm>
          <a:prstGeom prst="rect">
            <a:avLst/>
          </a:prstGeom>
          <a:noFill/>
          <a:ln w="28575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512664" y="1556667"/>
            <a:ext cx="11104713" cy="5158925"/>
          </a:xfrm>
          <a:prstGeom prst="rect">
            <a:avLst/>
          </a:prstGeom>
          <a:noFill/>
          <a:ln w="19050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3898900" y="1212735"/>
            <a:ext cx="43815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СИСТЕМА МЕНЕДЖМЕНТА КАЧАСТВА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510824" y="1549345"/>
            <a:ext cx="52160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ЦЕНТР ИНФОРМАЦИОННЫХ ТЕХНОЛОГИЙ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76640" y="1952688"/>
            <a:ext cx="2520000" cy="111760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Центр формирования качества выпускника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3399003" y="1941424"/>
            <a:ext cx="2520000" cy="111760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Центр научно-методической работы и инноваций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6124223" y="1933479"/>
            <a:ext cx="2520000" cy="111760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Центр гибкой профессиональной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подготовки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8870800" y="1911855"/>
            <a:ext cx="2520000" cy="111760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Центр маркетинга и содействия трудоустройству выпускников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685309" y="5877624"/>
            <a:ext cx="2520001" cy="647699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Апробация новых ФГОС СПО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676638" y="3061426"/>
            <a:ext cx="2528672" cy="786674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Учебные подразделения, реализация программ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3398960" y="3066810"/>
            <a:ext cx="2520043" cy="578090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Экспериментальные площадки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3398960" y="3650191"/>
            <a:ext cx="2520043" cy="832320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Лаборатория инновационных технологий обучения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3398960" y="4481053"/>
            <a:ext cx="2520043" cy="1329197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Отдел профессионального развития педагогических работников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6121323" y="3046678"/>
            <a:ext cx="2522900" cy="1264972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Отделение профессионального обучения и дополнительного образования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6121321" y="4312609"/>
            <a:ext cx="2522902" cy="808665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Многофункциональный центр прикладных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квалификаций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6121320" y="5120649"/>
            <a:ext cx="2520142" cy="756975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Учебно-производственные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мастерские</a:t>
            </a:r>
          </a:p>
        </p:txBody>
      </p:sp>
      <p:sp>
        <p:nvSpPr>
          <p:cNvPr id="67" name="Прямоугольник 66"/>
          <p:cNvSpPr/>
          <p:nvPr/>
        </p:nvSpPr>
        <p:spPr>
          <a:xfrm>
            <a:off x="6118558" y="5877624"/>
            <a:ext cx="2522904" cy="657225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Специализированный центр компетенций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8870801" y="3029455"/>
            <a:ext cx="2520000" cy="958814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Служба маркетинговых исследований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8876709" y="3988269"/>
            <a:ext cx="2514091" cy="739772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Служба профориентации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8876709" y="4728041"/>
            <a:ext cx="2514091" cy="1081087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Информационно-аналитическая служба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8868039" y="5809128"/>
            <a:ext cx="2522762" cy="716195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Служба технической поддержки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676618" y="3846430"/>
            <a:ext cx="2520001" cy="270949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ПССЗ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676267" y="4118559"/>
            <a:ext cx="2520001" cy="321452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ПКРС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677689" y="4440378"/>
            <a:ext cx="2518580" cy="289065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ТОП-50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676197" y="4728041"/>
            <a:ext cx="2520001" cy="548809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ТОП-50 (сетевое взаимодействие)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3398959" y="5809128"/>
            <a:ext cx="2520043" cy="658347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Служба обобщения опыта лучших практик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685309" y="5274870"/>
            <a:ext cx="2520001" cy="602754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Служба мониторинга подготовки кадров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402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1" name="Прямая соединительная линия 80"/>
          <p:cNvCxnSpPr>
            <a:endCxn id="25" idx="0"/>
          </p:cNvCxnSpPr>
          <p:nvPr/>
        </p:nvCxnSpPr>
        <p:spPr>
          <a:xfrm>
            <a:off x="6960846" y="3832630"/>
            <a:ext cx="5794" cy="1091767"/>
          </a:xfrm>
          <a:prstGeom prst="line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>
            <a:off x="5003112" y="3832629"/>
            <a:ext cx="8313" cy="1153674"/>
          </a:xfrm>
          <a:prstGeom prst="line">
            <a:avLst/>
          </a:prstGeom>
          <a:ln w="28575">
            <a:solidFill>
              <a:schemeClr val="bg2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8"/>
          <p:cNvCxnSpPr/>
          <p:nvPr/>
        </p:nvCxnSpPr>
        <p:spPr>
          <a:xfrm>
            <a:off x="1205765" y="5048208"/>
            <a:ext cx="10047045" cy="0"/>
          </a:xfrm>
          <a:prstGeom prst="line">
            <a:avLst/>
          </a:prstGeom>
          <a:solidFill>
            <a:schemeClr val="bg1">
              <a:lumMod val="75000"/>
            </a:schemeClr>
          </a:solidFill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19"/>
          <p:cNvSpPr>
            <a:spLocks noChangeAspect="1"/>
          </p:cNvSpPr>
          <p:nvPr/>
        </p:nvSpPr>
        <p:spPr>
          <a:xfrm>
            <a:off x="1103367" y="4932911"/>
            <a:ext cx="230594" cy="230594"/>
          </a:xfrm>
          <a:prstGeom prst="ellipse">
            <a:avLst/>
          </a:prstGeom>
          <a:solidFill>
            <a:schemeClr val="bg1">
              <a:lumMod val="7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72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2" name="Oval 20"/>
          <p:cNvSpPr>
            <a:spLocks noChangeAspect="1"/>
          </p:cNvSpPr>
          <p:nvPr/>
        </p:nvSpPr>
        <p:spPr>
          <a:xfrm>
            <a:off x="2968277" y="4913414"/>
            <a:ext cx="230594" cy="230594"/>
          </a:xfrm>
          <a:prstGeom prst="ellipse">
            <a:avLst/>
          </a:prstGeom>
          <a:solidFill>
            <a:schemeClr val="bg1">
              <a:lumMod val="7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72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3" name="Oval 21"/>
          <p:cNvSpPr>
            <a:spLocks noChangeAspect="1"/>
          </p:cNvSpPr>
          <p:nvPr/>
        </p:nvSpPr>
        <p:spPr>
          <a:xfrm>
            <a:off x="4913467" y="4932911"/>
            <a:ext cx="230594" cy="230594"/>
          </a:xfrm>
          <a:prstGeom prst="ellipse">
            <a:avLst/>
          </a:prstGeom>
          <a:solidFill>
            <a:schemeClr val="bg1">
              <a:lumMod val="7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72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5" name="Oval 23"/>
          <p:cNvSpPr>
            <a:spLocks noChangeAspect="1"/>
          </p:cNvSpPr>
          <p:nvPr/>
        </p:nvSpPr>
        <p:spPr>
          <a:xfrm>
            <a:off x="6851342" y="4924396"/>
            <a:ext cx="230594" cy="230594"/>
          </a:xfrm>
          <a:prstGeom prst="ellipse">
            <a:avLst/>
          </a:prstGeom>
          <a:solidFill>
            <a:schemeClr val="bg1">
              <a:lumMod val="7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72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7" name="Oval 25"/>
          <p:cNvSpPr>
            <a:spLocks noChangeAspect="1"/>
          </p:cNvSpPr>
          <p:nvPr/>
        </p:nvSpPr>
        <p:spPr>
          <a:xfrm>
            <a:off x="8730910" y="4932911"/>
            <a:ext cx="230594" cy="230594"/>
          </a:xfrm>
          <a:prstGeom prst="ellipse">
            <a:avLst/>
          </a:prstGeom>
          <a:solidFill>
            <a:schemeClr val="bg1">
              <a:lumMod val="7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72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9" name="Oval 27"/>
          <p:cNvSpPr>
            <a:spLocks noChangeAspect="1"/>
          </p:cNvSpPr>
          <p:nvPr/>
        </p:nvSpPr>
        <p:spPr>
          <a:xfrm>
            <a:off x="10449910" y="4932911"/>
            <a:ext cx="230594" cy="230594"/>
          </a:xfrm>
          <a:prstGeom prst="ellipse">
            <a:avLst/>
          </a:prstGeom>
          <a:solidFill>
            <a:schemeClr val="bg1">
              <a:lumMod val="7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72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30" name="Group 8"/>
          <p:cNvGrpSpPr/>
          <p:nvPr/>
        </p:nvGrpSpPr>
        <p:grpSpPr>
          <a:xfrm>
            <a:off x="912475" y="5194384"/>
            <a:ext cx="6597687" cy="361585"/>
            <a:chOff x="919157" y="4396563"/>
            <a:chExt cx="6901200" cy="378219"/>
          </a:xfrm>
        </p:grpSpPr>
        <p:sp>
          <p:nvSpPr>
            <p:cNvPr id="31" name="Rectangle 9"/>
            <p:cNvSpPr/>
            <p:nvPr/>
          </p:nvSpPr>
          <p:spPr>
            <a:xfrm>
              <a:off x="919157" y="4420652"/>
              <a:ext cx="622408" cy="3541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914172"/>
              <a:r>
                <a:rPr lang="en-US" sz="1600" b="1" dirty="0">
                  <a:solidFill>
                    <a:prstClr val="black"/>
                  </a:solidFill>
                  <a:latin typeface="Calibri Light" panose="020F0302020204030204"/>
                </a:rPr>
                <a:t>2012</a:t>
              </a:r>
            </a:p>
          </p:txBody>
        </p:sp>
        <p:sp>
          <p:nvSpPr>
            <p:cNvPr id="32" name="Rectangle 10"/>
            <p:cNvSpPr/>
            <p:nvPr/>
          </p:nvSpPr>
          <p:spPr>
            <a:xfrm>
              <a:off x="2519916" y="4420653"/>
              <a:ext cx="1257895" cy="3541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914172"/>
              <a:r>
                <a:rPr lang="en-US" sz="1600" b="1" dirty="0">
                  <a:solidFill>
                    <a:prstClr val="black"/>
                  </a:solidFill>
                  <a:latin typeface="Calibri Light" panose="020F0302020204030204"/>
                </a:rPr>
                <a:t>2011 - 2013 </a:t>
              </a:r>
            </a:p>
          </p:txBody>
        </p:sp>
        <p:sp>
          <p:nvSpPr>
            <p:cNvPr id="33" name="Rectangle 11"/>
            <p:cNvSpPr/>
            <p:nvPr/>
          </p:nvSpPr>
          <p:spPr>
            <a:xfrm>
              <a:off x="4629061" y="4407985"/>
              <a:ext cx="1298137" cy="3541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914172"/>
              <a:r>
                <a:rPr lang="en-US" sz="1600" b="1" dirty="0">
                  <a:solidFill>
                    <a:prstClr val="black"/>
                  </a:solidFill>
                  <a:latin typeface="Calibri Light" panose="020F0302020204030204"/>
                </a:rPr>
                <a:t>2013 – 2014 </a:t>
              </a:r>
            </a:p>
          </p:txBody>
        </p:sp>
        <p:sp>
          <p:nvSpPr>
            <p:cNvPr id="34" name="Rectangle 12"/>
            <p:cNvSpPr/>
            <p:nvPr/>
          </p:nvSpPr>
          <p:spPr>
            <a:xfrm>
              <a:off x="6609411" y="4396563"/>
              <a:ext cx="1210946" cy="3541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914172"/>
              <a:r>
                <a:rPr lang="en-US" sz="1600" b="1" dirty="0">
                  <a:solidFill>
                    <a:prstClr val="black"/>
                  </a:solidFill>
                  <a:latin typeface="Calibri Light" panose="020F0302020204030204"/>
                </a:rPr>
                <a:t>2016 - 2018</a:t>
              </a:r>
            </a:p>
          </p:txBody>
        </p:sp>
      </p:grpSp>
      <p:grpSp>
        <p:nvGrpSpPr>
          <p:cNvPr id="45" name="Группа 44"/>
          <p:cNvGrpSpPr/>
          <p:nvPr/>
        </p:nvGrpSpPr>
        <p:grpSpPr>
          <a:xfrm>
            <a:off x="428906" y="2096857"/>
            <a:ext cx="1558819" cy="1877126"/>
            <a:chOff x="1088272" y="2195739"/>
            <a:chExt cx="1323590" cy="1587122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1185533" y="2312095"/>
              <a:ext cx="1148339" cy="11710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914172"/>
              <a:r>
                <a:rPr lang="ru-RU" sz="1200" b="1" dirty="0">
                  <a:solidFill>
                    <a:prstClr val="black"/>
                  </a:solidFill>
                  <a:latin typeface="Calibri" panose="020F0502020204030204"/>
                </a:rPr>
                <a:t>Ориентация</a:t>
              </a:r>
            </a:p>
            <a:p>
              <a:pPr algn="ctr" defTabSz="914172"/>
              <a:r>
                <a:rPr lang="ru-RU" sz="1200" b="1" dirty="0">
                  <a:solidFill>
                    <a:prstClr val="black"/>
                  </a:solidFill>
                  <a:latin typeface="Calibri" panose="020F0502020204030204"/>
                </a:rPr>
                <a:t>СПО на кадровые потребности экономик субъектов Российской Федерации</a:t>
              </a:r>
            </a:p>
          </p:txBody>
        </p:sp>
        <p:grpSp>
          <p:nvGrpSpPr>
            <p:cNvPr id="41" name="Group 4"/>
            <p:cNvGrpSpPr/>
            <p:nvPr/>
          </p:nvGrpSpPr>
          <p:grpSpPr>
            <a:xfrm>
              <a:off x="1088272" y="2195739"/>
              <a:ext cx="1323590" cy="1587122"/>
              <a:chOff x="6964917" y="1994539"/>
              <a:chExt cx="809522" cy="969493"/>
            </a:xfrm>
          </p:grpSpPr>
          <p:sp>
            <p:nvSpPr>
              <p:cNvPr id="43" name="Isosceles Triangle 6"/>
              <p:cNvSpPr/>
              <p:nvPr/>
            </p:nvSpPr>
            <p:spPr>
              <a:xfrm rot="10800000">
                <a:off x="7230290" y="2780558"/>
                <a:ext cx="278778" cy="183474"/>
              </a:xfrm>
              <a:prstGeom prst="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172">
                  <a:defRPr/>
                </a:pPr>
                <a:endParaRPr lang="en-US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44" name="Oval 7"/>
              <p:cNvSpPr/>
              <p:nvPr/>
            </p:nvSpPr>
            <p:spPr>
              <a:xfrm>
                <a:off x="6964917" y="1994539"/>
                <a:ext cx="809522" cy="809522"/>
              </a:xfrm>
              <a:prstGeom prst="ellipse">
                <a:avLst/>
              </a:prstGeom>
              <a:noFill/>
              <a:ln w="762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172">
                  <a:defRPr/>
                </a:pPr>
                <a:endParaRPr lang="en-US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</p:grpSp>
      </p:grpSp>
      <p:cxnSp>
        <p:nvCxnSpPr>
          <p:cNvPr id="47" name="Прямая соединительная линия 46"/>
          <p:cNvCxnSpPr>
            <a:stCxn id="43" idx="0"/>
            <a:endCxn id="21" idx="0"/>
          </p:cNvCxnSpPr>
          <p:nvPr/>
        </p:nvCxnSpPr>
        <p:spPr>
          <a:xfrm>
            <a:off x="1208316" y="3973983"/>
            <a:ext cx="10348" cy="958929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34"/>
          <p:cNvSpPr/>
          <p:nvPr/>
        </p:nvSpPr>
        <p:spPr>
          <a:xfrm>
            <a:off x="1205766" y="6004471"/>
            <a:ext cx="1237395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172"/>
            <a:r>
              <a:rPr lang="ru-RU" sz="1600" b="1" dirty="0">
                <a:solidFill>
                  <a:srgbClr val="5B9BD5"/>
                </a:solidFill>
                <a:latin typeface="Calibri Light" panose="020F0302020204030204"/>
                <a:cs typeface="Helvetica" panose="020B0604020202020204" pitchFamily="34" charset="0"/>
              </a:rPr>
              <a:t>Передача СПО в регионы</a:t>
            </a:r>
            <a:endParaRPr lang="en-AU" sz="1600" b="1" dirty="0">
              <a:solidFill>
                <a:srgbClr val="5B9BD5"/>
              </a:solidFill>
              <a:latin typeface="Calibri Light" panose="020F0302020204030204"/>
              <a:cs typeface="Helvetica" panose="020B0604020202020204" pitchFamily="34" charset="0"/>
            </a:endParaRPr>
          </a:p>
        </p:txBody>
      </p:sp>
      <p:sp>
        <p:nvSpPr>
          <p:cNvPr id="51" name="Oval 74"/>
          <p:cNvSpPr/>
          <p:nvPr/>
        </p:nvSpPr>
        <p:spPr>
          <a:xfrm>
            <a:off x="569995" y="5887728"/>
            <a:ext cx="535739" cy="53573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72"/>
            <a:endParaRPr lang="en-AU" dirty="0">
              <a:solidFill>
                <a:prstClr val="white"/>
              </a:solidFill>
              <a:latin typeface="HelveticaNeue light" panose="00000400000000000000" pitchFamily="2" charset="0"/>
            </a:endParaRPr>
          </a:p>
        </p:txBody>
      </p:sp>
      <p:grpSp>
        <p:nvGrpSpPr>
          <p:cNvPr id="54" name="Group 182"/>
          <p:cNvGrpSpPr/>
          <p:nvPr/>
        </p:nvGrpSpPr>
        <p:grpSpPr>
          <a:xfrm>
            <a:off x="2273967" y="2026536"/>
            <a:ext cx="1606950" cy="1947447"/>
            <a:chOff x="6964917" y="1994539"/>
            <a:chExt cx="809522" cy="969493"/>
          </a:xfrm>
        </p:grpSpPr>
        <p:sp>
          <p:nvSpPr>
            <p:cNvPr id="56" name="Isosceles Triangle 184"/>
            <p:cNvSpPr/>
            <p:nvPr/>
          </p:nvSpPr>
          <p:spPr>
            <a:xfrm rot="10800000">
              <a:off x="7230290" y="2780558"/>
              <a:ext cx="278778" cy="183474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72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7" name="Oval 185"/>
            <p:cNvSpPr/>
            <p:nvPr/>
          </p:nvSpPr>
          <p:spPr>
            <a:xfrm>
              <a:off x="6964917" y="1994539"/>
              <a:ext cx="809522" cy="809522"/>
            </a:xfrm>
            <a:prstGeom prst="ellipse">
              <a:avLst/>
            </a:prstGeom>
            <a:noFill/>
            <a:ln w="762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72">
                <a:defRPr/>
              </a:pPr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63" name="Прямоугольник 62"/>
          <p:cNvSpPr/>
          <p:nvPr/>
        </p:nvSpPr>
        <p:spPr>
          <a:xfrm>
            <a:off x="2468157" y="2175373"/>
            <a:ext cx="12009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172"/>
            <a:r>
              <a:rPr lang="ru-RU" sz="1200" b="1" dirty="0">
                <a:solidFill>
                  <a:prstClr val="black"/>
                </a:solidFill>
                <a:latin typeface="Calibri" panose="020F0502020204030204"/>
              </a:rPr>
              <a:t>Создание </a:t>
            </a:r>
            <a:r>
              <a:rPr lang="ru-RU" sz="1200" b="1" dirty="0" err="1">
                <a:solidFill>
                  <a:prstClr val="black"/>
                </a:solidFill>
                <a:latin typeface="Calibri" panose="020F0502020204030204"/>
              </a:rPr>
              <a:t>межрегиональ</a:t>
            </a:r>
            <a:r>
              <a:rPr lang="ru-RU" sz="1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ru-RU" sz="1200" b="1" dirty="0" err="1">
                <a:solidFill>
                  <a:prstClr val="black"/>
                </a:solidFill>
                <a:latin typeface="Calibri" panose="020F0502020204030204"/>
              </a:rPr>
              <a:t>ных</a:t>
            </a:r>
            <a:r>
              <a:rPr lang="ru-RU" sz="1200" b="1" dirty="0">
                <a:solidFill>
                  <a:prstClr val="black"/>
                </a:solidFill>
                <a:latin typeface="Calibri" panose="020F0502020204030204"/>
              </a:rPr>
              <a:t> партнерских связей в сфере СПО</a:t>
            </a:r>
          </a:p>
        </p:txBody>
      </p:sp>
      <p:grpSp>
        <p:nvGrpSpPr>
          <p:cNvPr id="65" name="Group 189"/>
          <p:cNvGrpSpPr/>
          <p:nvPr/>
        </p:nvGrpSpPr>
        <p:grpSpPr>
          <a:xfrm>
            <a:off x="4198465" y="2026536"/>
            <a:ext cx="1630599" cy="1947447"/>
            <a:chOff x="6964917" y="1994539"/>
            <a:chExt cx="809522" cy="969493"/>
          </a:xfrm>
        </p:grpSpPr>
        <p:sp>
          <p:nvSpPr>
            <p:cNvPr id="67" name="Isosceles Triangle 191"/>
            <p:cNvSpPr/>
            <p:nvPr/>
          </p:nvSpPr>
          <p:spPr>
            <a:xfrm rot="10800000">
              <a:off x="7230290" y="2780558"/>
              <a:ext cx="278778" cy="183474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72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8" name="Oval 192"/>
            <p:cNvSpPr/>
            <p:nvPr/>
          </p:nvSpPr>
          <p:spPr>
            <a:xfrm>
              <a:off x="6964917" y="1994539"/>
              <a:ext cx="809522" cy="809522"/>
            </a:xfrm>
            <a:prstGeom prst="ellipse">
              <a:avLst/>
            </a:prstGeom>
            <a:noFill/>
            <a:ln w="762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72">
                <a:defRPr/>
              </a:pPr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69" name="Прямоугольник 68"/>
          <p:cNvSpPr/>
          <p:nvPr/>
        </p:nvSpPr>
        <p:spPr>
          <a:xfrm>
            <a:off x="4439743" y="2296352"/>
            <a:ext cx="1148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172"/>
            <a:r>
              <a:rPr lang="ru-RU" sz="1200" b="1" dirty="0">
                <a:solidFill>
                  <a:prstClr val="black"/>
                </a:solidFill>
                <a:latin typeface="Calibri" panose="020F0502020204030204"/>
              </a:rPr>
              <a:t>Создание условий для оперативной переподготовки рабочих кадров</a:t>
            </a:r>
          </a:p>
        </p:txBody>
      </p:sp>
      <p:sp>
        <p:nvSpPr>
          <p:cNvPr id="70" name="Заголовок 1"/>
          <p:cNvSpPr>
            <a:spLocks noGrp="1"/>
          </p:cNvSpPr>
          <p:nvPr>
            <p:ph type="title"/>
          </p:nvPr>
        </p:nvSpPr>
        <p:spPr>
          <a:xfrm>
            <a:off x="1413044" y="152212"/>
            <a:ext cx="9632488" cy="837440"/>
          </a:xfrm>
        </p:spPr>
        <p:txBody>
          <a:bodyPr>
            <a:noAutofit/>
          </a:bodyPr>
          <a:lstStyle/>
          <a:p>
            <a:r>
              <a:rPr lang="ru-RU" sz="2700" b="1" dirty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Институциональные решения приоритетных задач кадрового обеспечения социально-экономического развития субъектов РФ</a:t>
            </a:r>
          </a:p>
        </p:txBody>
      </p:sp>
      <p:grpSp>
        <p:nvGrpSpPr>
          <p:cNvPr id="71" name="Group 189"/>
          <p:cNvGrpSpPr/>
          <p:nvPr/>
        </p:nvGrpSpPr>
        <p:grpSpPr>
          <a:xfrm>
            <a:off x="6151342" y="2024613"/>
            <a:ext cx="1630599" cy="1947447"/>
            <a:chOff x="6964917" y="1994539"/>
            <a:chExt cx="809522" cy="969493"/>
          </a:xfrm>
        </p:grpSpPr>
        <p:sp>
          <p:nvSpPr>
            <p:cNvPr id="72" name="Isosceles Triangle 191"/>
            <p:cNvSpPr/>
            <p:nvPr/>
          </p:nvSpPr>
          <p:spPr>
            <a:xfrm rot="10800000">
              <a:off x="7230290" y="2780558"/>
              <a:ext cx="278778" cy="183474"/>
            </a:xfrm>
            <a:prstGeom prst="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72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73" name="Oval 192"/>
            <p:cNvSpPr/>
            <p:nvPr/>
          </p:nvSpPr>
          <p:spPr>
            <a:xfrm>
              <a:off x="6964917" y="1994539"/>
              <a:ext cx="809522" cy="809522"/>
            </a:xfrm>
            <a:prstGeom prst="ellipse">
              <a:avLst/>
            </a:prstGeom>
            <a:noFill/>
            <a:ln w="7620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72">
                <a:defRPr/>
              </a:pPr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74" name="Прямоугольник 73"/>
          <p:cNvSpPr/>
          <p:nvPr/>
        </p:nvSpPr>
        <p:spPr>
          <a:xfrm>
            <a:off x="6392620" y="2479389"/>
            <a:ext cx="11480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172"/>
            <a:r>
              <a:rPr lang="ru-RU" sz="1200" b="1" dirty="0">
                <a:solidFill>
                  <a:prstClr val="black"/>
                </a:solidFill>
                <a:latin typeface="Calibri" panose="020F0502020204030204"/>
              </a:rPr>
              <a:t>Обновление содержания СПО</a:t>
            </a:r>
          </a:p>
        </p:txBody>
      </p:sp>
      <p:cxnSp>
        <p:nvCxnSpPr>
          <p:cNvPr id="79" name="Прямая соединительная линия 78"/>
          <p:cNvCxnSpPr/>
          <p:nvPr/>
        </p:nvCxnSpPr>
        <p:spPr>
          <a:xfrm>
            <a:off x="3074666" y="3840488"/>
            <a:ext cx="5552" cy="1089210"/>
          </a:xfrm>
          <a:prstGeom prst="line">
            <a:avLst/>
          </a:prstGeom>
          <a:ln w="28575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Oval 74"/>
          <p:cNvSpPr/>
          <p:nvPr/>
        </p:nvSpPr>
        <p:spPr>
          <a:xfrm>
            <a:off x="2774307" y="5887728"/>
            <a:ext cx="535739" cy="53573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72"/>
            <a:endParaRPr lang="en-AU" dirty="0">
              <a:solidFill>
                <a:prstClr val="white"/>
              </a:solidFill>
              <a:latin typeface="HelveticaNeue light" panose="00000400000000000000" pitchFamily="2" charset="0"/>
            </a:endParaRPr>
          </a:p>
        </p:txBody>
      </p:sp>
      <p:sp>
        <p:nvSpPr>
          <p:cNvPr id="85" name="Rectangle 34"/>
          <p:cNvSpPr/>
          <p:nvPr/>
        </p:nvSpPr>
        <p:spPr>
          <a:xfrm>
            <a:off x="3407696" y="6022164"/>
            <a:ext cx="663137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172"/>
            <a:r>
              <a:rPr lang="ru-RU" sz="1600" b="1" dirty="0">
                <a:solidFill>
                  <a:srgbClr val="ED7D31"/>
                </a:solidFill>
                <a:latin typeface="Calibri Light" panose="020F0302020204030204"/>
                <a:cs typeface="Helvetica" panose="020B0604020202020204" pitchFamily="34" charset="0"/>
              </a:rPr>
              <a:t>МОРЦ</a:t>
            </a:r>
            <a:endParaRPr lang="en-AU" sz="1600" b="1" dirty="0">
              <a:solidFill>
                <a:srgbClr val="ED7D31"/>
              </a:solidFill>
              <a:latin typeface="Calibri Light" panose="020F0302020204030204"/>
              <a:cs typeface="Helvetica" panose="020B0604020202020204" pitchFamily="34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2846823" y="5966488"/>
            <a:ext cx="4731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72"/>
            <a:r>
              <a:rPr lang="ru-RU" sz="1600" dirty="0">
                <a:solidFill>
                  <a:prstClr val="black"/>
                </a:solidFill>
                <a:latin typeface="Calibri" panose="020F0502020204030204"/>
              </a:rPr>
              <a:t>12</a:t>
            </a:r>
          </a:p>
        </p:txBody>
      </p:sp>
      <p:sp>
        <p:nvSpPr>
          <p:cNvPr id="87" name="Oval 74"/>
          <p:cNvSpPr/>
          <p:nvPr/>
        </p:nvSpPr>
        <p:spPr>
          <a:xfrm>
            <a:off x="4731551" y="5840849"/>
            <a:ext cx="535739" cy="535737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72"/>
            <a:endParaRPr lang="en-AU" dirty="0">
              <a:solidFill>
                <a:prstClr val="white"/>
              </a:solidFill>
              <a:latin typeface="HelveticaNeue light" panose="00000400000000000000" pitchFamily="2" charset="0"/>
            </a:endParaRPr>
          </a:p>
        </p:txBody>
      </p:sp>
      <p:sp>
        <p:nvSpPr>
          <p:cNvPr id="88" name="Rectangle 34"/>
          <p:cNvSpPr/>
          <p:nvPr/>
        </p:nvSpPr>
        <p:spPr>
          <a:xfrm>
            <a:off x="5364939" y="5975286"/>
            <a:ext cx="663137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172"/>
            <a:r>
              <a:rPr lang="ru-RU" sz="1600" b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 Light" panose="020F0302020204030204"/>
                <a:cs typeface="Helvetica" panose="020B0604020202020204" pitchFamily="34" charset="0"/>
              </a:rPr>
              <a:t>МЦПК</a:t>
            </a:r>
            <a:endParaRPr lang="en-AU" sz="1600" b="1" dirty="0">
              <a:solidFill>
                <a:prstClr val="black">
                  <a:lumMod val="50000"/>
                  <a:lumOff val="50000"/>
                </a:prstClr>
              </a:solidFill>
              <a:latin typeface="Calibri Light" panose="020F0302020204030204"/>
              <a:cs typeface="Helvetica" panose="020B0604020202020204" pitchFamily="34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4780843" y="5918170"/>
            <a:ext cx="4958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72"/>
            <a:r>
              <a:rPr lang="ru-RU" sz="1600" dirty="0">
                <a:solidFill>
                  <a:prstClr val="white"/>
                </a:solidFill>
                <a:latin typeface="Calibri" panose="020F0502020204030204"/>
              </a:rPr>
              <a:t>502</a:t>
            </a:r>
          </a:p>
        </p:txBody>
      </p:sp>
      <p:sp>
        <p:nvSpPr>
          <p:cNvPr id="90" name="Oval 74"/>
          <p:cNvSpPr/>
          <p:nvPr/>
        </p:nvSpPr>
        <p:spPr>
          <a:xfrm>
            <a:off x="6663446" y="5618273"/>
            <a:ext cx="535739" cy="53573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72"/>
            <a:endParaRPr lang="en-AU" dirty="0">
              <a:solidFill>
                <a:prstClr val="white"/>
              </a:solidFill>
              <a:latin typeface="HelveticaNeue light" panose="00000400000000000000" pitchFamily="2" charset="0"/>
            </a:endParaRPr>
          </a:p>
        </p:txBody>
      </p:sp>
      <p:sp>
        <p:nvSpPr>
          <p:cNvPr id="91" name="Rectangle 34"/>
          <p:cNvSpPr/>
          <p:nvPr/>
        </p:nvSpPr>
        <p:spPr>
          <a:xfrm>
            <a:off x="7275307" y="5738578"/>
            <a:ext cx="663137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172"/>
            <a:r>
              <a:rPr lang="ru-RU" sz="1600" b="1" dirty="0">
                <a:solidFill>
                  <a:srgbClr val="70AD47">
                    <a:lumMod val="75000"/>
                  </a:srgbClr>
                </a:solidFill>
                <a:latin typeface="Calibri Light" panose="020F0302020204030204"/>
                <a:cs typeface="Helvetica" panose="020B0604020202020204" pitchFamily="34" charset="0"/>
              </a:rPr>
              <a:t>МЦК</a:t>
            </a:r>
            <a:endParaRPr lang="en-AU" sz="1600" b="1" dirty="0">
              <a:solidFill>
                <a:srgbClr val="70AD47">
                  <a:lumMod val="75000"/>
                </a:srgbClr>
              </a:solidFill>
              <a:latin typeface="Calibri Light" panose="020F0302020204030204"/>
              <a:cs typeface="Helvetica" panose="020B0604020202020204" pitchFamily="34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6779464" y="5700453"/>
            <a:ext cx="4958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72"/>
            <a:r>
              <a:rPr lang="ru-RU" sz="1600" dirty="0">
                <a:solidFill>
                  <a:prstClr val="black"/>
                </a:solidFill>
                <a:latin typeface="Calibri" panose="020F0502020204030204"/>
              </a:rPr>
              <a:t>7</a:t>
            </a:r>
          </a:p>
        </p:txBody>
      </p:sp>
      <p:sp>
        <p:nvSpPr>
          <p:cNvPr id="93" name="Oval 74"/>
          <p:cNvSpPr/>
          <p:nvPr/>
        </p:nvSpPr>
        <p:spPr>
          <a:xfrm>
            <a:off x="6653631" y="6192448"/>
            <a:ext cx="535739" cy="53573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72"/>
            <a:endParaRPr lang="en-AU" dirty="0">
              <a:solidFill>
                <a:prstClr val="white"/>
              </a:solidFill>
              <a:latin typeface="HelveticaNeue light" panose="00000400000000000000" pitchFamily="2" charset="0"/>
            </a:endParaRPr>
          </a:p>
        </p:txBody>
      </p:sp>
      <p:sp>
        <p:nvSpPr>
          <p:cNvPr id="94" name="Rectangle 34"/>
          <p:cNvSpPr/>
          <p:nvPr/>
        </p:nvSpPr>
        <p:spPr>
          <a:xfrm>
            <a:off x="7313095" y="6311534"/>
            <a:ext cx="663137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172"/>
            <a:r>
              <a:rPr lang="ru-RU" sz="1600" b="1" dirty="0">
                <a:solidFill>
                  <a:srgbClr val="70AD47">
                    <a:lumMod val="75000"/>
                  </a:srgbClr>
                </a:solidFill>
                <a:latin typeface="Calibri Light" panose="020F0302020204030204"/>
                <a:cs typeface="Helvetica" panose="020B0604020202020204" pitchFamily="34" charset="0"/>
              </a:rPr>
              <a:t>РПСВ</a:t>
            </a:r>
            <a:endParaRPr lang="en-AU" sz="1600" b="1" dirty="0">
              <a:solidFill>
                <a:srgbClr val="70AD47">
                  <a:lumMod val="75000"/>
                </a:srgbClr>
              </a:solidFill>
              <a:latin typeface="Calibri Light" panose="020F0302020204030204"/>
              <a:cs typeface="Helvetica" panose="020B0604020202020204" pitchFamily="34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6760073" y="6269769"/>
            <a:ext cx="4958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72"/>
            <a:r>
              <a:rPr lang="ru-RU" sz="1600" dirty="0">
                <a:solidFill>
                  <a:prstClr val="black"/>
                </a:solidFill>
                <a:latin typeface="Calibri" panose="020F0502020204030204"/>
              </a:rPr>
              <a:t>44</a:t>
            </a:r>
          </a:p>
        </p:txBody>
      </p:sp>
      <p:sp>
        <p:nvSpPr>
          <p:cNvPr id="98" name="Rectangle 12"/>
          <p:cNvSpPr/>
          <p:nvPr/>
        </p:nvSpPr>
        <p:spPr>
          <a:xfrm>
            <a:off x="8171195" y="5156729"/>
            <a:ext cx="115768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172"/>
            <a:r>
              <a:rPr lang="en-US" sz="1600" b="1" dirty="0">
                <a:solidFill>
                  <a:prstClr val="black"/>
                </a:solidFill>
                <a:latin typeface="Calibri Light" panose="020F0302020204030204"/>
              </a:rPr>
              <a:t>201</a:t>
            </a:r>
            <a:r>
              <a:rPr lang="ru-RU" sz="1600" b="1" dirty="0">
                <a:solidFill>
                  <a:prstClr val="black"/>
                </a:solidFill>
                <a:latin typeface="Calibri Light" panose="020F0302020204030204"/>
              </a:rPr>
              <a:t>7</a:t>
            </a:r>
            <a:r>
              <a:rPr lang="en-US" sz="1600" b="1" dirty="0">
                <a:solidFill>
                  <a:prstClr val="black"/>
                </a:solidFill>
                <a:latin typeface="Calibri Light" panose="020F0302020204030204"/>
              </a:rPr>
              <a:t> - 20</a:t>
            </a:r>
            <a:r>
              <a:rPr lang="ru-RU" sz="1600" b="1" dirty="0">
                <a:solidFill>
                  <a:prstClr val="black"/>
                </a:solidFill>
                <a:latin typeface="Calibri Light" panose="020F0302020204030204"/>
              </a:rPr>
              <a:t>20</a:t>
            </a:r>
            <a:endParaRPr lang="en-US" sz="1600" b="1" dirty="0">
              <a:solidFill>
                <a:prstClr val="black"/>
              </a:solidFill>
              <a:latin typeface="Calibri Light" panose="020F0302020204030204"/>
            </a:endParaRPr>
          </a:p>
        </p:txBody>
      </p:sp>
      <p:sp>
        <p:nvSpPr>
          <p:cNvPr id="99" name="Rectangle 12"/>
          <p:cNvSpPr/>
          <p:nvPr/>
        </p:nvSpPr>
        <p:spPr>
          <a:xfrm>
            <a:off x="9956181" y="5157733"/>
            <a:ext cx="115768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172"/>
            <a:r>
              <a:rPr lang="en-US" sz="1600" b="1" dirty="0">
                <a:solidFill>
                  <a:prstClr val="black"/>
                </a:solidFill>
                <a:latin typeface="Calibri Light" panose="020F0302020204030204"/>
              </a:rPr>
              <a:t>201</a:t>
            </a:r>
            <a:r>
              <a:rPr lang="ru-RU" sz="1600" b="1" dirty="0">
                <a:solidFill>
                  <a:prstClr val="black"/>
                </a:solidFill>
                <a:latin typeface="Calibri Light" panose="020F0302020204030204"/>
              </a:rPr>
              <a:t>8</a:t>
            </a:r>
            <a:r>
              <a:rPr lang="en-US" sz="1600" b="1" dirty="0">
                <a:solidFill>
                  <a:prstClr val="black"/>
                </a:solidFill>
                <a:latin typeface="Calibri Light" panose="020F0302020204030204"/>
              </a:rPr>
              <a:t> - 20</a:t>
            </a:r>
            <a:r>
              <a:rPr lang="ru-RU" sz="1600" b="1" dirty="0">
                <a:solidFill>
                  <a:prstClr val="black"/>
                </a:solidFill>
                <a:latin typeface="Calibri Light" panose="020F0302020204030204"/>
              </a:rPr>
              <a:t>20</a:t>
            </a:r>
            <a:endParaRPr lang="en-US" sz="1600" b="1" dirty="0">
              <a:solidFill>
                <a:prstClr val="black"/>
              </a:solidFill>
              <a:latin typeface="Calibri Light" panose="020F0302020204030204"/>
            </a:endParaRPr>
          </a:p>
        </p:txBody>
      </p:sp>
      <p:sp>
        <p:nvSpPr>
          <p:cNvPr id="100" name="Oval 74"/>
          <p:cNvSpPr/>
          <p:nvPr/>
        </p:nvSpPr>
        <p:spPr>
          <a:xfrm>
            <a:off x="8458512" y="5747091"/>
            <a:ext cx="535739" cy="535737"/>
          </a:xfrm>
          <a:prstGeom prst="ellipse">
            <a:avLst/>
          </a:prstGeom>
          <a:noFill/>
          <a:ln w="793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72"/>
            <a:endParaRPr lang="en-AU" dirty="0">
              <a:solidFill>
                <a:prstClr val="white"/>
              </a:solidFill>
              <a:latin typeface="HelveticaNeue light" panose="00000400000000000000" pitchFamily="2" charset="0"/>
            </a:endParaRPr>
          </a:p>
        </p:txBody>
      </p:sp>
      <p:sp>
        <p:nvSpPr>
          <p:cNvPr id="101" name="Rectangle 34"/>
          <p:cNvSpPr/>
          <p:nvPr/>
        </p:nvSpPr>
        <p:spPr>
          <a:xfrm>
            <a:off x="9117975" y="5866177"/>
            <a:ext cx="663137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172"/>
            <a:r>
              <a:rPr lang="ru-RU" sz="16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 Light" panose="020F0302020204030204"/>
                <a:cs typeface="Helvetica" panose="020B0604020202020204" pitchFamily="34" charset="0"/>
              </a:rPr>
              <a:t>СЦК</a:t>
            </a:r>
            <a:endParaRPr lang="en-AU" sz="1600" b="1" dirty="0">
              <a:solidFill>
                <a:prstClr val="black">
                  <a:lumMod val="65000"/>
                  <a:lumOff val="35000"/>
                </a:prstClr>
              </a:solidFill>
              <a:latin typeface="Calibri Light" panose="020F0302020204030204"/>
              <a:cs typeface="Helvetica" panose="020B0604020202020204" pitchFamily="34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8507804" y="5824412"/>
            <a:ext cx="4958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72"/>
            <a:r>
              <a:rPr lang="ru-RU" sz="1600" dirty="0">
                <a:solidFill>
                  <a:prstClr val="black"/>
                </a:solidFill>
                <a:latin typeface="Calibri" panose="020F0502020204030204"/>
              </a:rPr>
              <a:t>175</a:t>
            </a:r>
          </a:p>
        </p:txBody>
      </p:sp>
      <p:sp>
        <p:nvSpPr>
          <p:cNvPr id="103" name="Rectangle 34"/>
          <p:cNvSpPr/>
          <p:nvPr/>
        </p:nvSpPr>
        <p:spPr>
          <a:xfrm>
            <a:off x="10723613" y="5725539"/>
            <a:ext cx="663137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172"/>
            <a:r>
              <a:rPr lang="ru-RU" sz="16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 Light" panose="020F0302020204030204"/>
                <a:cs typeface="Helvetica" panose="020B0604020202020204" pitchFamily="34" charset="0"/>
              </a:rPr>
              <a:t>ЦОПП</a:t>
            </a:r>
            <a:endParaRPr lang="en-AU" sz="1600" b="1" dirty="0">
              <a:solidFill>
                <a:prstClr val="black">
                  <a:lumMod val="65000"/>
                  <a:lumOff val="35000"/>
                </a:prstClr>
              </a:solidFill>
              <a:latin typeface="Calibri Light" panose="020F0302020204030204"/>
              <a:cs typeface="Helvetica" panose="020B0604020202020204" pitchFamily="34" charset="0"/>
            </a:endParaRPr>
          </a:p>
        </p:txBody>
      </p:sp>
      <p:sp>
        <p:nvSpPr>
          <p:cNvPr id="105" name="Oval 74"/>
          <p:cNvSpPr/>
          <p:nvPr/>
        </p:nvSpPr>
        <p:spPr>
          <a:xfrm>
            <a:off x="10087591" y="5594733"/>
            <a:ext cx="535739" cy="535737"/>
          </a:xfrm>
          <a:prstGeom prst="ellipse">
            <a:avLst/>
          </a:prstGeom>
          <a:noFill/>
          <a:ln w="793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72"/>
            <a:endParaRPr lang="en-AU" dirty="0">
              <a:solidFill>
                <a:prstClr val="white"/>
              </a:solidFill>
              <a:latin typeface="HelveticaNeue light" panose="00000400000000000000" pitchFamily="2" charset="0"/>
            </a:endParaRPr>
          </a:p>
        </p:txBody>
      </p:sp>
      <p:sp>
        <p:nvSpPr>
          <p:cNvPr id="106" name="Rectangle 34"/>
          <p:cNvSpPr/>
          <p:nvPr/>
        </p:nvSpPr>
        <p:spPr>
          <a:xfrm>
            <a:off x="10656284" y="6352351"/>
            <a:ext cx="663137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914172"/>
            <a:r>
              <a:rPr lang="ru-RU" sz="1600" dirty="0">
                <a:solidFill>
                  <a:prstClr val="black"/>
                </a:solidFill>
                <a:latin typeface="Calibri" panose="020F0502020204030204"/>
              </a:rPr>
              <a:t>ЦПДЭ</a:t>
            </a:r>
          </a:p>
        </p:txBody>
      </p:sp>
      <p:sp>
        <p:nvSpPr>
          <p:cNvPr id="107" name="Oval 74"/>
          <p:cNvSpPr/>
          <p:nvPr/>
        </p:nvSpPr>
        <p:spPr>
          <a:xfrm>
            <a:off x="10077682" y="6248302"/>
            <a:ext cx="535739" cy="535737"/>
          </a:xfrm>
          <a:prstGeom prst="ellipse">
            <a:avLst/>
          </a:prstGeom>
          <a:noFill/>
          <a:ln w="793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72"/>
            <a:endParaRPr lang="en-AU" dirty="0">
              <a:solidFill>
                <a:prstClr val="white"/>
              </a:solidFill>
              <a:latin typeface="HelveticaNeue light" panose="00000400000000000000" pitchFamily="2" charset="0"/>
            </a:endParaRPr>
          </a:p>
        </p:txBody>
      </p:sp>
      <p:sp>
        <p:nvSpPr>
          <p:cNvPr id="110" name="Прямоугольник 109"/>
          <p:cNvSpPr/>
          <p:nvPr/>
        </p:nvSpPr>
        <p:spPr>
          <a:xfrm>
            <a:off x="7226550" y="1307181"/>
            <a:ext cx="2460458" cy="43088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 defTabSz="914172"/>
            <a:r>
              <a:rPr lang="ru-RU" sz="1100" dirty="0">
                <a:solidFill>
                  <a:prstClr val="black"/>
                </a:solidFill>
                <a:latin typeface="Calibri" panose="020F0502020204030204"/>
              </a:rPr>
              <a:t>Перечень поручений Президента РФ </a:t>
            </a:r>
          </a:p>
          <a:p>
            <a:pPr algn="ctr" defTabSz="914172"/>
            <a:r>
              <a:rPr lang="ru-RU" sz="1100" dirty="0">
                <a:solidFill>
                  <a:prstClr val="black"/>
                </a:solidFill>
                <a:latin typeface="Calibri" panose="020F0502020204030204"/>
              </a:rPr>
              <a:t>от 22.02.2018 № Пр-321ГС, п5,б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8311306" y="2150238"/>
            <a:ext cx="2964100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 defTabSz="914172"/>
            <a:r>
              <a:rPr lang="ru-RU" sz="1200" i="1" dirty="0">
                <a:solidFill>
                  <a:prstClr val="black"/>
                </a:solidFill>
                <a:latin typeface="Calibri" panose="020F0502020204030204"/>
              </a:rPr>
              <a:t>- Развитие МТБ</a:t>
            </a:r>
          </a:p>
          <a:p>
            <a:pPr algn="ctr" defTabSz="914172"/>
            <a:r>
              <a:rPr lang="ru-RU" sz="1200" i="1" dirty="0">
                <a:solidFill>
                  <a:prstClr val="black"/>
                </a:solidFill>
                <a:latin typeface="Calibri" panose="020F0502020204030204"/>
              </a:rPr>
              <a:t>- Сетевое использование ресурсов</a:t>
            </a:r>
          </a:p>
          <a:p>
            <a:pPr algn="ctr" defTabSz="914172"/>
            <a:r>
              <a:rPr lang="ru-RU" sz="1200" i="1" dirty="0">
                <a:solidFill>
                  <a:prstClr val="black"/>
                </a:solidFill>
                <a:latin typeface="Calibri" panose="020F0502020204030204"/>
              </a:rPr>
              <a:t>- Создание ЦОПП</a:t>
            </a:r>
          </a:p>
        </p:txBody>
      </p:sp>
      <p:sp>
        <p:nvSpPr>
          <p:cNvPr id="114" name="Прямоугольник 113"/>
          <p:cNvSpPr/>
          <p:nvPr/>
        </p:nvSpPr>
        <p:spPr>
          <a:xfrm>
            <a:off x="7976231" y="2944283"/>
            <a:ext cx="3972715" cy="1200329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914172"/>
            <a:r>
              <a:rPr lang="ru-RU" sz="1200" b="1" dirty="0">
                <a:solidFill>
                  <a:prstClr val="black"/>
                </a:solidFill>
                <a:latin typeface="Calibri" panose="020F0502020204030204"/>
              </a:rPr>
              <a:t>ПРОГРАММА</a:t>
            </a:r>
            <a:endParaRPr lang="ru-RU" sz="1200" dirty="0">
              <a:solidFill>
                <a:prstClr val="black"/>
              </a:solidFill>
              <a:latin typeface="Calibri" panose="020F0502020204030204"/>
            </a:endParaRPr>
          </a:p>
          <a:p>
            <a:pPr algn="ctr" defTabSz="914172"/>
            <a:r>
              <a:rPr lang="ru-RU" sz="1200" b="1" dirty="0">
                <a:solidFill>
                  <a:prstClr val="black"/>
                </a:solidFill>
                <a:latin typeface="Calibri" panose="020F0502020204030204"/>
              </a:rPr>
              <a:t>модернизации организаций, </a:t>
            </a:r>
            <a:endParaRPr lang="ru-RU" sz="1200" dirty="0">
              <a:solidFill>
                <a:prstClr val="black"/>
              </a:solidFill>
              <a:latin typeface="Calibri" panose="020F0502020204030204"/>
            </a:endParaRPr>
          </a:p>
          <a:p>
            <a:pPr algn="ctr" defTabSz="914172"/>
            <a:r>
              <a:rPr lang="ru-RU" sz="1200" b="1" dirty="0">
                <a:solidFill>
                  <a:prstClr val="black"/>
                </a:solidFill>
                <a:latin typeface="Calibri" panose="020F0502020204030204"/>
              </a:rPr>
              <a:t>реализующих образовательные</a:t>
            </a:r>
            <a:br>
              <a:rPr lang="ru-RU" sz="1200" b="1" dirty="0">
                <a:solidFill>
                  <a:prstClr val="black"/>
                </a:solidFill>
                <a:latin typeface="Calibri" panose="020F0502020204030204"/>
              </a:rPr>
            </a:br>
            <a:r>
              <a:rPr lang="ru-RU" sz="1200" b="1" dirty="0">
                <a:solidFill>
                  <a:prstClr val="black"/>
                </a:solidFill>
                <a:latin typeface="Calibri" panose="020F0502020204030204"/>
              </a:rPr>
              <a:t>программы среднего профессионального образования,</a:t>
            </a:r>
            <a:r>
              <a:rPr lang="en-US" sz="1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ru-RU" sz="1200" b="1" dirty="0">
                <a:solidFill>
                  <a:prstClr val="black"/>
                </a:solidFill>
                <a:latin typeface="Calibri" panose="020F0502020204030204"/>
              </a:rPr>
              <a:t>в целях устранения дефицита рабочих кадров</a:t>
            </a:r>
            <a:r>
              <a:rPr lang="en-US" sz="12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ru-RU" sz="1200" b="1" dirty="0">
                <a:solidFill>
                  <a:prstClr val="black"/>
                </a:solidFill>
                <a:latin typeface="Calibri" panose="020F0502020204030204"/>
              </a:rPr>
              <a:t>в субъектах Российской Федерации</a:t>
            </a:r>
            <a:endParaRPr lang="ru-RU" sz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5" name="Прямоугольник 114"/>
          <p:cNvSpPr/>
          <p:nvPr/>
        </p:nvSpPr>
        <p:spPr bwMode="auto">
          <a:xfrm>
            <a:off x="8518323" y="4192033"/>
            <a:ext cx="2679873" cy="51744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172"/>
            <a:r>
              <a:rPr lang="ru-RU" sz="1400" dirty="0">
                <a:solidFill>
                  <a:prstClr val="black"/>
                </a:solidFill>
                <a:latin typeface="Calibri" panose="020F0502020204030204"/>
              </a:rPr>
              <a:t>Развитие материально-технической базы</a:t>
            </a:r>
          </a:p>
        </p:txBody>
      </p:sp>
      <p:sp>
        <p:nvSpPr>
          <p:cNvPr id="64" name="Прямоугольник 63"/>
          <p:cNvSpPr/>
          <p:nvPr/>
        </p:nvSpPr>
        <p:spPr>
          <a:xfrm>
            <a:off x="9858220" y="1314534"/>
            <a:ext cx="1891165" cy="43088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 defTabSz="914172"/>
            <a:r>
              <a:rPr lang="ru-RU" sz="1100" dirty="0">
                <a:solidFill>
                  <a:prstClr val="black"/>
                </a:solidFill>
                <a:latin typeface="Calibri" panose="020F0502020204030204"/>
              </a:rPr>
              <a:t>УКАЗ Президента РФ </a:t>
            </a:r>
          </a:p>
          <a:p>
            <a:pPr algn="ctr" defTabSz="914172"/>
            <a:r>
              <a:rPr lang="ru-RU" sz="1100" dirty="0">
                <a:solidFill>
                  <a:prstClr val="black"/>
                </a:solidFill>
                <a:latin typeface="Calibri" panose="020F0502020204030204"/>
              </a:rPr>
              <a:t>от 7.05.2018</a:t>
            </a:r>
          </a:p>
        </p:txBody>
      </p:sp>
    </p:spTree>
    <p:extLst>
      <p:ext uri="{BB962C8B-B14F-4D97-AF65-F5344CB8AC3E}">
        <p14:creationId xmlns:p14="http://schemas.microsoft.com/office/powerpoint/2010/main" val="10450029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092441" y="76829"/>
            <a:ext cx="3063796" cy="728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67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333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НЕФТЕКАМСКИЙ</a:t>
            </a:r>
          </a:p>
          <a:p>
            <a:pPr algn="r"/>
            <a:r>
              <a:rPr lang="ru-RU" sz="1333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МАШИНОСТРОИТЕЛЬНЫЙ</a:t>
            </a:r>
          </a:p>
          <a:p>
            <a:pPr algn="r"/>
            <a:r>
              <a:rPr lang="ru-RU" sz="1333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КОЛЛЕДЖ</a:t>
            </a:r>
          </a:p>
        </p:txBody>
      </p:sp>
      <p:pic>
        <p:nvPicPr>
          <p:cNvPr id="5" name="Picture 3" descr="Y:\Орг метод\Орг-метод сопр образов процесса\4 Методические кабинет\Медиатека\Фото, видео, изображения\Логотип ГБОУ СПО НМК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236" y="119445"/>
            <a:ext cx="898605" cy="673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0" y="945041"/>
            <a:ext cx="12192000" cy="144129"/>
            <a:chOff x="0" y="708780"/>
            <a:chExt cx="9144000" cy="108097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708780"/>
              <a:ext cx="1550100" cy="108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550100" y="709330"/>
              <a:ext cx="1512000" cy="107547"/>
            </a:xfrm>
            <a:prstGeom prst="rect">
              <a:avLst/>
            </a:prstGeom>
            <a:solidFill>
              <a:srgbClr val="FF71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062100" y="709330"/>
              <a:ext cx="1512000" cy="107547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4574100" y="708780"/>
              <a:ext cx="1512000" cy="107547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6086100" y="709330"/>
              <a:ext cx="1512000" cy="107547"/>
            </a:xfrm>
            <a:prstGeom prst="rect">
              <a:avLst/>
            </a:prstGeom>
            <a:solidFill>
              <a:srgbClr val="FF71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7598100" y="709330"/>
              <a:ext cx="1545900" cy="107547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82880" y="311766"/>
            <a:ext cx="893209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Многофункциональный центр прикладных квалификаций</a:t>
            </a:r>
            <a:endParaRPr lang="ru-RU" sz="2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9" name="Picture 2" descr="C:\Documents and Settings\Николай Мингалев\Рабочий стол\slide-1-102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17050" y="1706503"/>
            <a:ext cx="5569749" cy="3943427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40" name="TextBox 39"/>
          <p:cNvSpPr txBox="1"/>
          <p:nvPr/>
        </p:nvSpPr>
        <p:spPr>
          <a:xfrm>
            <a:off x="8114800" y="2733625"/>
            <a:ext cx="3429000" cy="138499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cap="all" dirty="0">
                <a:solidFill>
                  <a:srgbClr val="FF714F"/>
                </a:solidFill>
              </a:rPr>
              <a:t>широкий выбор </a:t>
            </a:r>
            <a:r>
              <a:rPr lang="ru-RU" sz="2000" b="1" cap="al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ускоренных программ профессионального обучения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7788" y="4298932"/>
            <a:ext cx="3361267" cy="113877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cap="al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возможность обучения по </a:t>
            </a:r>
            <a:r>
              <a:rPr lang="ru-RU" sz="2400" b="1" cap="all" dirty="0">
                <a:solidFill>
                  <a:srgbClr val="FF714F"/>
                </a:solidFill>
              </a:rPr>
              <a:t>индивидуальным учебным планам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146301" y="5653617"/>
            <a:ext cx="8098367" cy="10772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cap="al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возможность разработки различных вариантов образовательных программ </a:t>
            </a:r>
            <a:r>
              <a:rPr lang="ru-RU" sz="2400" b="1" cap="all" dirty="0">
                <a:solidFill>
                  <a:srgbClr val="FF714F"/>
                </a:solidFill>
              </a:rPr>
              <a:t>с учетом специфики </a:t>
            </a:r>
            <a:r>
              <a:rPr lang="ru-RU" sz="2000" b="1" cap="al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деятельности организаций – заказчиков кадров 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8092441" y="4414392"/>
            <a:ext cx="3600449" cy="10772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cap="al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возможность обучения </a:t>
            </a:r>
            <a:r>
              <a:rPr lang="ru-RU" sz="2400" b="1" cap="all" dirty="0">
                <a:solidFill>
                  <a:srgbClr val="FF714F"/>
                </a:solidFill>
              </a:rPr>
              <a:t>без отрыва </a:t>
            </a:r>
            <a:r>
              <a:rPr lang="ru-RU" sz="2000" b="1" cap="al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от основной деятельности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704975" y="1066632"/>
            <a:ext cx="9505949" cy="830997"/>
          </a:xfrm>
          <a:prstGeom prst="rect">
            <a:avLst/>
          </a:prstGeom>
          <a:noFill/>
          <a:effectLst>
            <a:glow>
              <a:schemeClr val="accent1">
                <a:alpha val="40000"/>
              </a:schemeClr>
            </a:glow>
            <a:reflection stA="45000" endPos="0" dist="50800" dir="5400000" sy="-100000" algn="bl" rotWithShape="0"/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cap="al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возможность использования</a:t>
            </a:r>
            <a:r>
              <a:rPr lang="ru-RU" sz="2000" b="1" cap="all" dirty="0"/>
              <a:t> </a:t>
            </a:r>
            <a:r>
              <a:rPr lang="ru-RU" sz="2400" b="1" cap="all" dirty="0">
                <a:solidFill>
                  <a:srgbClr val="FF714F"/>
                </a:solidFill>
              </a:rPr>
              <a:t>материально-технических, </a:t>
            </a:r>
            <a:endParaRPr lang="ru-RU" sz="2400" b="1" cap="all" dirty="0" smtClean="0">
              <a:solidFill>
                <a:srgbClr val="FF714F"/>
              </a:solidFill>
            </a:endParaRPr>
          </a:p>
          <a:p>
            <a:pPr algn="ctr">
              <a:defRPr/>
            </a:pPr>
            <a:r>
              <a:rPr lang="ru-RU" sz="2400" b="1" cap="all" dirty="0" smtClean="0">
                <a:solidFill>
                  <a:srgbClr val="FF714F"/>
                </a:solidFill>
              </a:rPr>
              <a:t>учебно-методических </a:t>
            </a:r>
            <a:r>
              <a:rPr lang="ru-RU" sz="2400" b="1" cap="all" dirty="0">
                <a:solidFill>
                  <a:srgbClr val="FF714F"/>
                </a:solidFill>
              </a:rPr>
              <a:t>и кадровых</a:t>
            </a:r>
            <a:r>
              <a:rPr lang="ru-RU" sz="2400" b="1" cap="all" dirty="0"/>
              <a:t> </a:t>
            </a:r>
            <a:r>
              <a:rPr lang="ru-RU" sz="2000" b="1" cap="al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ресурсов</a:t>
            </a:r>
            <a:r>
              <a:rPr lang="ru-RU" sz="2000" b="1" cap="all" dirty="0"/>
              <a:t> 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0" y="2209049"/>
            <a:ext cx="3409951" cy="181588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cap="al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непрерывный цикл профессионального обучения</a:t>
            </a:r>
            <a:r>
              <a:rPr lang="ru-RU" sz="2000" b="1" cap="all" dirty="0"/>
              <a:t> </a:t>
            </a:r>
            <a:r>
              <a:rPr lang="ru-RU" sz="2400" b="1" cap="all" dirty="0">
                <a:solidFill>
                  <a:srgbClr val="FF714F"/>
                </a:solidFill>
              </a:rPr>
              <a:t>без ограничения по возрасту</a:t>
            </a:r>
          </a:p>
        </p:txBody>
      </p:sp>
      <p:sp>
        <p:nvSpPr>
          <p:cNvPr id="51" name="Овал 50"/>
          <p:cNvSpPr/>
          <p:nvPr/>
        </p:nvSpPr>
        <p:spPr>
          <a:xfrm>
            <a:off x="4502150" y="2197101"/>
            <a:ext cx="2774951" cy="281304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/>
          </a:p>
        </p:txBody>
      </p:sp>
      <p:pic>
        <p:nvPicPr>
          <p:cNvPr id="52" name="Picture 6" descr="\\Dc\для сотрудников\Папка для обмена\Mингалев\МЦПК юбилей\Лохотипа 2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19" t="72054" r="38130"/>
          <a:stretch>
            <a:fillRect/>
          </a:stretch>
        </p:blipFill>
        <p:spPr bwMode="auto">
          <a:xfrm>
            <a:off x="4720169" y="2752675"/>
            <a:ext cx="2309282" cy="2019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025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092441" y="76829"/>
            <a:ext cx="3063796" cy="728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67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333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НЕФТЕКАМСКИЙ</a:t>
            </a:r>
          </a:p>
          <a:p>
            <a:pPr algn="r"/>
            <a:r>
              <a:rPr lang="ru-RU" sz="1333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МАШИНОСТРОИТЕЛЬНЫЙ</a:t>
            </a:r>
          </a:p>
          <a:p>
            <a:pPr algn="r"/>
            <a:r>
              <a:rPr lang="ru-RU" sz="1333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КОЛЛЕДЖ</a:t>
            </a:r>
          </a:p>
        </p:txBody>
      </p:sp>
      <p:pic>
        <p:nvPicPr>
          <p:cNvPr id="5" name="Picture 3" descr="Y:\Орг метод\Орг-метод сопр образов процесса\4 Методические кабинет\Медиатека\Фото, видео, изображения\Логотип ГБОУ СПО НМК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236" y="119445"/>
            <a:ext cx="898605" cy="673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0" y="945041"/>
            <a:ext cx="12192000" cy="144129"/>
            <a:chOff x="0" y="708780"/>
            <a:chExt cx="9144000" cy="108097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708780"/>
              <a:ext cx="1550100" cy="108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550100" y="709330"/>
              <a:ext cx="1512000" cy="107547"/>
            </a:xfrm>
            <a:prstGeom prst="rect">
              <a:avLst/>
            </a:prstGeom>
            <a:solidFill>
              <a:srgbClr val="FF71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062100" y="709330"/>
              <a:ext cx="1512000" cy="107547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4574100" y="708780"/>
              <a:ext cx="1512000" cy="107547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6086100" y="709330"/>
              <a:ext cx="1512000" cy="107547"/>
            </a:xfrm>
            <a:prstGeom prst="rect">
              <a:avLst/>
            </a:prstGeom>
            <a:solidFill>
              <a:srgbClr val="FF71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7598100" y="709330"/>
              <a:ext cx="1545900" cy="107547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</p:grpSp>
      <p:pic>
        <p:nvPicPr>
          <p:cNvPr id="17" name="Picture 3" descr="L:\ПРОЕКТЫ КОЛЛЕДЖА\БАНЕР\3.bm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1" y="3619500"/>
            <a:ext cx="8534400" cy="309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31"/>
          <p:cNvSpPr txBox="1">
            <a:spLocks noChangeArrowheads="1"/>
          </p:cNvSpPr>
          <p:nvPr/>
        </p:nvSpPr>
        <p:spPr bwMode="auto">
          <a:xfrm>
            <a:off x="571501" y="1562101"/>
            <a:ext cx="6381751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4400" dirty="0">
                <a:solidFill>
                  <a:srgbClr val="CCCC00"/>
                </a:solidFill>
              </a:rPr>
              <a:t>МАШИНОСТРОЕНИЕ</a:t>
            </a:r>
          </a:p>
        </p:txBody>
      </p:sp>
      <p:sp>
        <p:nvSpPr>
          <p:cNvPr id="19" name="TextBox 34"/>
          <p:cNvSpPr txBox="1">
            <a:spLocks noChangeArrowheads="1"/>
          </p:cNvSpPr>
          <p:nvPr/>
        </p:nvSpPr>
        <p:spPr bwMode="auto">
          <a:xfrm>
            <a:off x="836424" y="3360302"/>
            <a:ext cx="447675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4000" dirty="0">
                <a:solidFill>
                  <a:srgbClr val="CCCC00"/>
                </a:solidFill>
              </a:rPr>
              <a:t>БЕЗОПАСНОСТЬ</a:t>
            </a:r>
          </a:p>
        </p:txBody>
      </p:sp>
      <p:sp>
        <p:nvSpPr>
          <p:cNvPr id="20" name="TextBox 35"/>
          <p:cNvSpPr txBox="1">
            <a:spLocks noChangeArrowheads="1"/>
          </p:cNvSpPr>
          <p:nvPr/>
        </p:nvSpPr>
        <p:spPr bwMode="auto">
          <a:xfrm>
            <a:off x="9239251" y="1200151"/>
            <a:ext cx="219074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3600">
                <a:solidFill>
                  <a:srgbClr val="FF714F"/>
                </a:solidFill>
              </a:rPr>
              <a:t>СЕРВИС</a:t>
            </a:r>
          </a:p>
        </p:txBody>
      </p:sp>
      <p:sp>
        <p:nvSpPr>
          <p:cNvPr id="22" name="TextBox 36"/>
          <p:cNvSpPr txBox="1">
            <a:spLocks noChangeArrowheads="1"/>
          </p:cNvSpPr>
          <p:nvPr/>
        </p:nvSpPr>
        <p:spPr bwMode="auto">
          <a:xfrm>
            <a:off x="1714501" y="2806957"/>
            <a:ext cx="89535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3600" dirty="0">
                <a:solidFill>
                  <a:srgbClr val="FF714F"/>
                </a:solidFill>
              </a:rPr>
              <a:t>НЕФТЕГАЗОВАЯ ПРОМЫШЛЕННОСТЬ</a:t>
            </a:r>
          </a:p>
        </p:txBody>
      </p:sp>
      <p:sp>
        <p:nvSpPr>
          <p:cNvPr id="23" name="TextBox 37"/>
          <p:cNvSpPr txBox="1">
            <a:spLocks noChangeArrowheads="1"/>
          </p:cNvSpPr>
          <p:nvPr/>
        </p:nvSpPr>
        <p:spPr bwMode="auto">
          <a:xfrm>
            <a:off x="6191251" y="2171700"/>
            <a:ext cx="600074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4000">
                <a:solidFill>
                  <a:srgbClr val="CCCC00"/>
                </a:solidFill>
              </a:rPr>
              <a:t>ЭЛЕКТРОЭНЕРГЕТИКА</a:t>
            </a:r>
          </a:p>
        </p:txBody>
      </p:sp>
      <p:sp>
        <p:nvSpPr>
          <p:cNvPr id="24" name="TextBox 38"/>
          <p:cNvSpPr txBox="1">
            <a:spLocks noChangeArrowheads="1"/>
          </p:cNvSpPr>
          <p:nvPr/>
        </p:nvSpPr>
        <p:spPr bwMode="auto">
          <a:xfrm>
            <a:off x="1333500" y="1047751"/>
            <a:ext cx="428625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3600" dirty="0">
                <a:solidFill>
                  <a:srgbClr val="FF714F"/>
                </a:solidFill>
              </a:rPr>
              <a:t>СТРОИТЕЛЬСТВО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8251" y="2228851"/>
            <a:ext cx="4762500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ИНФОРМАТИКА и ВТ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905500" y="1035051"/>
            <a:ext cx="3524251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ЭЛЕКТРОНИКА</a:t>
            </a:r>
          </a:p>
        </p:txBody>
      </p:sp>
      <p:sp>
        <p:nvSpPr>
          <p:cNvPr id="27" name="TextBox 42"/>
          <p:cNvSpPr txBox="1">
            <a:spLocks noChangeArrowheads="1"/>
          </p:cNvSpPr>
          <p:nvPr/>
        </p:nvSpPr>
        <p:spPr bwMode="auto">
          <a:xfrm>
            <a:off x="6762751" y="1564217"/>
            <a:ext cx="32385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3600" dirty="0">
                <a:solidFill>
                  <a:srgbClr val="FF714F"/>
                </a:solidFill>
              </a:rPr>
              <a:t>ТРАНСПОРТ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524501" y="3333751"/>
            <a:ext cx="6286500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ЭКОНОМИКА и УПРАВЛЕНИЕ</a:t>
            </a:r>
          </a:p>
        </p:txBody>
      </p:sp>
    </p:spTree>
    <p:extLst>
      <p:ext uri="{BB962C8B-B14F-4D97-AF65-F5344CB8AC3E}">
        <p14:creationId xmlns:p14="http://schemas.microsoft.com/office/powerpoint/2010/main" val="2804055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092441" y="76829"/>
            <a:ext cx="3063796" cy="728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67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333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НЕФТЕКАМСКИЙ</a:t>
            </a:r>
          </a:p>
          <a:p>
            <a:pPr algn="r"/>
            <a:r>
              <a:rPr lang="ru-RU" sz="1333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МАШИНОСТРОИТЕЛЬНЫЙ</a:t>
            </a:r>
          </a:p>
          <a:p>
            <a:pPr algn="r"/>
            <a:r>
              <a:rPr lang="ru-RU" sz="1333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КОЛЛЕДЖ</a:t>
            </a:r>
          </a:p>
        </p:txBody>
      </p:sp>
      <p:pic>
        <p:nvPicPr>
          <p:cNvPr id="5" name="Picture 3" descr="Y:\Орг метод\Орг-метод сопр образов процесса\4 Методические кабинет\Медиатека\Фото, видео, изображения\Логотип ГБОУ СПО НМК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236" y="119445"/>
            <a:ext cx="898605" cy="673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0" y="945041"/>
            <a:ext cx="12192000" cy="144129"/>
            <a:chOff x="0" y="708780"/>
            <a:chExt cx="9144000" cy="108097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708780"/>
              <a:ext cx="1550100" cy="108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550100" y="709330"/>
              <a:ext cx="1512000" cy="107547"/>
            </a:xfrm>
            <a:prstGeom prst="rect">
              <a:avLst/>
            </a:prstGeom>
            <a:solidFill>
              <a:srgbClr val="FF71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062100" y="709330"/>
              <a:ext cx="1512000" cy="107547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4574100" y="708780"/>
              <a:ext cx="1512000" cy="107547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6086100" y="709330"/>
              <a:ext cx="1512000" cy="107547"/>
            </a:xfrm>
            <a:prstGeom prst="rect">
              <a:avLst/>
            </a:prstGeom>
            <a:solidFill>
              <a:srgbClr val="FF71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7598100" y="709330"/>
              <a:ext cx="1545900" cy="107547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90709" y="52123"/>
            <a:ext cx="89320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СЕТЕВОЕ ВЗАИМОДЕЙСТВИЕ И ТРАНСЛЯЦИЯ ЛУЧШИХ ПРАКТИК ПОДГОТОВКИ КАДРОВ</a:t>
            </a:r>
            <a:endParaRPr lang="ru-RU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90709" y="1346517"/>
            <a:ext cx="7410242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Разработка механизмов трансляции:</a:t>
            </a:r>
          </a:p>
          <a:p>
            <a:pPr marL="457200" indent="-457200">
              <a:buFontTx/>
              <a:buChar char="-"/>
            </a:pP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Программы повышения квалификации по </a:t>
            </a: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внедрению ОПОП 15.01.05 </a:t>
            </a: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Сварщик</a:t>
            </a:r>
          </a:p>
          <a:p>
            <a:pPr marL="457200" indent="-457200">
              <a:buFontTx/>
              <a:buChar char="-"/>
            </a:pP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Мероприятия по обмену опытом: мастер-классы, </a:t>
            </a:r>
            <a:r>
              <a:rPr lang="ru-RU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вебинары</a:t>
            </a: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стажировки, дни открытых дверей</a:t>
            </a:r>
          </a:p>
          <a:p>
            <a:pPr marL="457200" indent="-457200">
              <a:buFontTx/>
              <a:buChar char="-"/>
            </a:pP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Открытые банки, сборники лучших практик</a:t>
            </a:r>
          </a:p>
          <a:p>
            <a:pPr marL="457200" indent="-457200">
              <a:buFontTx/>
              <a:buChar char="-"/>
            </a:pP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Методические рекомендации для системы СПО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1400" y="4381500"/>
            <a:ext cx="4267200" cy="246479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1299665"/>
            <a:ext cx="3714750" cy="278606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4381500"/>
            <a:ext cx="3714750" cy="24765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3" y="4381500"/>
            <a:ext cx="3260607" cy="2445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2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092441" y="76829"/>
            <a:ext cx="3063796" cy="728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67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333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НЕФТЕКАМСКИЙ</a:t>
            </a:r>
          </a:p>
          <a:p>
            <a:pPr algn="r"/>
            <a:r>
              <a:rPr lang="ru-RU" sz="1333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МАШИНОСТРОИТЕЛЬНЫЙ</a:t>
            </a:r>
          </a:p>
          <a:p>
            <a:pPr algn="r"/>
            <a:r>
              <a:rPr lang="ru-RU" sz="1333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КОЛЛЕДЖ</a:t>
            </a:r>
          </a:p>
        </p:txBody>
      </p:sp>
      <p:pic>
        <p:nvPicPr>
          <p:cNvPr id="5" name="Picture 3" descr="Y:\Орг метод\Орг-метод сопр образов процесса\4 Методические кабинет\Медиатека\Фото, видео, изображения\Логотип ГБОУ СПО НМК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236" y="119445"/>
            <a:ext cx="898605" cy="673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0" y="945041"/>
            <a:ext cx="12192000" cy="144129"/>
            <a:chOff x="0" y="708780"/>
            <a:chExt cx="9144000" cy="108097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708780"/>
              <a:ext cx="1550100" cy="108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550100" y="709330"/>
              <a:ext cx="1512000" cy="107547"/>
            </a:xfrm>
            <a:prstGeom prst="rect">
              <a:avLst/>
            </a:prstGeom>
            <a:solidFill>
              <a:srgbClr val="FF71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062100" y="709330"/>
              <a:ext cx="1512000" cy="107547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4574100" y="708780"/>
              <a:ext cx="1512000" cy="107547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6086100" y="709330"/>
              <a:ext cx="1512000" cy="107547"/>
            </a:xfrm>
            <a:prstGeom prst="rect">
              <a:avLst/>
            </a:prstGeom>
            <a:solidFill>
              <a:srgbClr val="FF71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7598100" y="709330"/>
              <a:ext cx="1545900" cy="107547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82880" y="76828"/>
            <a:ext cx="861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Целевые индикаторы эффективности </a:t>
            </a:r>
            <a:endParaRPr lang="ru-RU" sz="4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3470083"/>
              </p:ext>
            </p:extLst>
          </p:nvPr>
        </p:nvGraphicFramePr>
        <p:xfrm>
          <a:off x="355225" y="1438907"/>
          <a:ext cx="11487150" cy="4587089"/>
        </p:xfrm>
        <a:graphic>
          <a:graphicData uri="http://schemas.openxmlformats.org/drawingml/2006/table">
            <a:tbl>
              <a:tblPr firstRow="1" firstCol="1" bandRow="1" bandCol="1">
                <a:tableStyleId>{3B4B98B0-60AC-42C2-AFA5-B58CD77FA1E5}</a:tableStyleId>
              </a:tblPr>
              <a:tblGrid>
                <a:gridCol w="902075">
                  <a:extLst>
                    <a:ext uri="{9D8B030D-6E8A-4147-A177-3AD203B41FA5}">
                      <a16:colId xmlns:a16="http://schemas.microsoft.com/office/drawing/2014/main" xmlns="" val="1791612051"/>
                    </a:ext>
                  </a:extLst>
                </a:gridCol>
                <a:gridCol w="10585075">
                  <a:extLst>
                    <a:ext uri="{9D8B030D-6E8A-4147-A177-3AD203B41FA5}">
                      <a16:colId xmlns:a16="http://schemas.microsoft.com/office/drawing/2014/main" xmlns="" val="1494291759"/>
                    </a:ext>
                  </a:extLst>
                </a:gridCol>
              </a:tblGrid>
              <a:tr h="7210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№ п/п</a:t>
                      </a:r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Наименование целевого индикатора</a:t>
                      </a:r>
                      <a:endParaRPr lang="ru-RU" sz="18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25171472"/>
                  </a:ext>
                </a:extLst>
              </a:tr>
              <a:tr h="7210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3</a:t>
                      </a:r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Участие в региональных инвестиционных проектах, реализуемых на территории региона (макрорегиона), участие в которых принял Колледж за последние 5 лет</a:t>
                      </a:r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34351215"/>
                  </a:ext>
                </a:extLst>
              </a:tr>
              <a:tr h="7210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5</a:t>
                      </a:r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Инновационные образовательные модули по компетенциям, участие в разработке и реализации которых принимают представители работодателей</a:t>
                      </a:r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33722916"/>
                  </a:ext>
                </a:extLst>
              </a:tr>
              <a:tr h="7210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6</a:t>
                      </a:r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Формирование единого образовательного пространства подготовки кадров по востребованным в </a:t>
                      </a:r>
                      <a:r>
                        <a:rPr lang="ru-RU" sz="2200" b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высокотехнологичных</a:t>
                      </a:r>
                      <a:r>
                        <a:rPr lang="ru-RU" sz="2200" b="1" baseline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ru-RU" sz="2200" b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отраслях профессиям </a:t>
                      </a:r>
                      <a:r>
                        <a:rPr lang="ru-RU" sz="2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и специальностям</a:t>
                      </a:r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24062270"/>
                  </a:ext>
                </a:extLst>
              </a:tr>
              <a:tr h="5850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10</a:t>
                      </a:r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Обучение с применением практико-ориентированной (дуальной) модели обучения</a:t>
                      </a:r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01605882"/>
                  </a:ext>
                </a:extLst>
              </a:tr>
              <a:tr h="7210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13</a:t>
                      </a:r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Участие во всероссийских, международных олимпиадах и конкурсах профессионального мастерства </a:t>
                      </a:r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73665234"/>
                  </a:ext>
                </a:extLst>
              </a:tr>
              <a:tr h="3523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21</a:t>
                      </a:r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Аккредитация СЦК «Сварочные технологии»</a:t>
                      </a:r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584141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3469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092441" y="76829"/>
            <a:ext cx="3063796" cy="728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67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333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НЕФТЕКАМСКИЙ</a:t>
            </a:r>
          </a:p>
          <a:p>
            <a:pPr algn="r"/>
            <a:r>
              <a:rPr lang="ru-RU" sz="1333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МАШИНОСТРОИТЕЛЬНЫЙ</a:t>
            </a:r>
          </a:p>
          <a:p>
            <a:pPr algn="r"/>
            <a:r>
              <a:rPr lang="ru-RU" sz="1333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КОЛЛЕДЖ</a:t>
            </a:r>
          </a:p>
        </p:txBody>
      </p:sp>
      <p:pic>
        <p:nvPicPr>
          <p:cNvPr id="5" name="Picture 3" descr="Y:\Орг метод\Орг-метод сопр образов процесса\4 Методические кабинет\Медиатека\Фото, видео, изображения\Логотип ГБОУ СПО НМК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236" y="119445"/>
            <a:ext cx="898605" cy="673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0" y="945041"/>
            <a:ext cx="12192000" cy="144129"/>
            <a:chOff x="0" y="708780"/>
            <a:chExt cx="9144000" cy="108097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708780"/>
              <a:ext cx="1550100" cy="108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550100" y="709330"/>
              <a:ext cx="1512000" cy="107547"/>
            </a:xfrm>
            <a:prstGeom prst="rect">
              <a:avLst/>
            </a:prstGeom>
            <a:solidFill>
              <a:srgbClr val="FF71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062100" y="709330"/>
              <a:ext cx="1512000" cy="107547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4574100" y="708780"/>
              <a:ext cx="1512000" cy="107547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6086100" y="709330"/>
              <a:ext cx="1512000" cy="107547"/>
            </a:xfrm>
            <a:prstGeom prst="rect">
              <a:avLst/>
            </a:prstGeom>
            <a:solidFill>
              <a:srgbClr val="FF71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7598100" y="709330"/>
              <a:ext cx="1545900" cy="107547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78483" y="122437"/>
            <a:ext cx="9445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Пакет обязательных нормативных актов ФЭП</a:t>
            </a:r>
            <a:endParaRPr lang="ru-RU" sz="3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lum contras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467" y="1088437"/>
            <a:ext cx="2199273" cy="3024000"/>
          </a:xfrm>
          <a:prstGeom prst="rect">
            <a:avLst/>
          </a:prstGeom>
          <a:ln>
            <a:solidFill>
              <a:srgbClr val="8497B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lum contras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2028" y="1088436"/>
            <a:ext cx="2143049" cy="3024000"/>
          </a:xfrm>
          <a:prstGeom prst="rect">
            <a:avLst/>
          </a:prstGeom>
          <a:ln>
            <a:solidFill>
              <a:srgbClr val="8497B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lum contras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9453" y="1114323"/>
            <a:ext cx="2012958" cy="3024000"/>
          </a:xfrm>
          <a:prstGeom prst="rect">
            <a:avLst/>
          </a:prstGeom>
          <a:ln>
            <a:solidFill>
              <a:srgbClr val="8497B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lum contras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75" b="4375"/>
          <a:stretch>
            <a:fillRect/>
          </a:stretch>
        </p:blipFill>
        <p:spPr bwMode="auto">
          <a:xfrm>
            <a:off x="1154986" y="3012297"/>
            <a:ext cx="2096553" cy="3024000"/>
          </a:xfrm>
          <a:prstGeom prst="rect">
            <a:avLst/>
          </a:prstGeom>
          <a:ln>
            <a:solidFill>
              <a:srgbClr val="8497B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>
            <a:lum contras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8708" y="2989887"/>
            <a:ext cx="2090603" cy="3024000"/>
          </a:xfrm>
          <a:prstGeom prst="rect">
            <a:avLst/>
          </a:prstGeom>
          <a:ln>
            <a:solidFill>
              <a:srgbClr val="8497B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9">
            <a:lum contras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9398" y="1102664"/>
            <a:ext cx="1985787" cy="3024000"/>
          </a:xfrm>
          <a:prstGeom prst="rect">
            <a:avLst/>
          </a:prstGeom>
          <a:ln>
            <a:solidFill>
              <a:srgbClr val="8497B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0">
            <a:lum contras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5" r="4375"/>
          <a:stretch>
            <a:fillRect/>
          </a:stretch>
        </p:blipFill>
        <p:spPr bwMode="auto">
          <a:xfrm>
            <a:off x="3955890" y="2989887"/>
            <a:ext cx="2152366" cy="3024000"/>
          </a:xfrm>
          <a:prstGeom prst="rect">
            <a:avLst/>
          </a:prstGeom>
          <a:ln>
            <a:solidFill>
              <a:srgbClr val="8497B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1">
            <a:lum contras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83" y="4501887"/>
            <a:ext cx="3313518" cy="2232000"/>
          </a:xfrm>
          <a:prstGeom prst="rect">
            <a:avLst/>
          </a:prstGeom>
          <a:ln>
            <a:solidFill>
              <a:srgbClr val="8497B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12" cstate="print">
            <a:lum contras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6710" y="2989887"/>
            <a:ext cx="2178771" cy="3024000"/>
          </a:xfrm>
          <a:prstGeom prst="rect">
            <a:avLst/>
          </a:prstGeom>
          <a:ln>
            <a:solidFill>
              <a:srgbClr val="8497B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3" cstate="print">
            <a:lum contras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0221" y="4524297"/>
            <a:ext cx="3050878" cy="2232000"/>
          </a:xfrm>
          <a:prstGeom prst="rect">
            <a:avLst/>
          </a:prstGeom>
          <a:ln>
            <a:solidFill>
              <a:srgbClr val="8497B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4" cstate="print">
            <a:lum contras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9320" y="4501887"/>
            <a:ext cx="2933395" cy="2232000"/>
          </a:xfrm>
          <a:prstGeom prst="rect">
            <a:avLst/>
          </a:prstGeom>
          <a:ln>
            <a:solidFill>
              <a:srgbClr val="8497B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9196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Группа 32"/>
          <p:cNvGrpSpPr>
            <a:grpSpLocks/>
          </p:cNvGrpSpPr>
          <p:nvPr/>
        </p:nvGrpSpPr>
        <p:grpSpPr bwMode="auto">
          <a:xfrm>
            <a:off x="5429251" y="4476751"/>
            <a:ext cx="6762749" cy="2062296"/>
            <a:chOff x="3857620" y="1857370"/>
            <a:chExt cx="5072098" cy="1546351"/>
          </a:xfrm>
        </p:grpSpPr>
        <p:sp>
          <p:nvSpPr>
            <p:cNvPr id="4" name="TextBox 3"/>
            <p:cNvSpPr txBox="1"/>
            <p:nvPr/>
          </p:nvSpPr>
          <p:spPr>
            <a:xfrm>
              <a:off x="4071934" y="1857370"/>
              <a:ext cx="4857784" cy="15463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4267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НЕФТЕКАМСКИЙ</a:t>
              </a:r>
            </a:p>
            <a:p>
              <a:pPr>
                <a:defRPr/>
              </a:pPr>
              <a:r>
                <a:rPr lang="ru-RU" sz="4267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МАШИНОСТРОИТЕЛЬНЫЙ</a:t>
              </a:r>
            </a:p>
            <a:p>
              <a:pPr>
                <a:defRPr/>
              </a:pPr>
              <a:r>
                <a:rPr lang="ru-RU" sz="4267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КОЛЛЕДЖ</a:t>
              </a: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3857620" y="1928790"/>
              <a:ext cx="214314" cy="428522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3857620" y="2428733"/>
              <a:ext cx="214314" cy="428522"/>
            </a:xfrm>
            <a:prstGeom prst="rect">
              <a:avLst/>
            </a:prstGeom>
            <a:solidFill>
              <a:srgbClr val="FF71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00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857620" y="2928675"/>
              <a:ext cx="214314" cy="428522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00"/>
            </a:p>
          </p:txBody>
        </p:sp>
      </p:grpSp>
      <p:pic>
        <p:nvPicPr>
          <p:cNvPr id="41" name="Picture 4"/>
          <p:cNvPicPr>
            <a:picLocks noChangeAspect="1" noChangeArrowheads="1"/>
          </p:cNvPicPr>
          <p:nvPr/>
        </p:nvPicPr>
        <p:blipFill>
          <a:blip r:embed="rId2" cstate="print"/>
          <a:srcRect r="23688"/>
          <a:stretch>
            <a:fillRect/>
          </a:stretch>
        </p:blipFill>
        <p:spPr bwMode="auto">
          <a:xfrm>
            <a:off x="-476296" y="119039"/>
            <a:ext cx="13049341" cy="4357719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8" name="TextBox 7"/>
          <p:cNvSpPr txBox="1"/>
          <p:nvPr/>
        </p:nvSpPr>
        <p:spPr>
          <a:xfrm>
            <a:off x="0" y="4610100"/>
            <a:ext cx="5334000" cy="17543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dirty="0">
                <a:solidFill>
                  <a:schemeClr val="accent3">
                    <a:lumMod val="75000"/>
                  </a:schemeClr>
                </a:solidFill>
              </a:rPr>
              <a:t>Республика Башкортостан</a:t>
            </a:r>
          </a:p>
          <a:p>
            <a:pPr algn="ctr">
              <a:defRPr/>
            </a:pPr>
            <a:r>
              <a:rPr lang="ru-RU" sz="3200" dirty="0">
                <a:solidFill>
                  <a:schemeClr val="accent3">
                    <a:lumMod val="75000"/>
                  </a:schemeClr>
                </a:solidFill>
              </a:rPr>
              <a:t>г.Нефтекамск, ул.Ленина, 66</a:t>
            </a:r>
          </a:p>
          <a:p>
            <a:pPr algn="ctr">
              <a:defRPr/>
            </a:pPr>
            <a:endParaRPr lang="ru-RU" sz="667" dirty="0">
              <a:solidFill>
                <a:schemeClr val="accent3">
                  <a:lumMod val="75000"/>
                </a:schemeClr>
              </a:solidFill>
            </a:endParaRPr>
          </a:p>
          <a:p>
            <a:pPr algn="ctr">
              <a:defRPr/>
            </a:pPr>
            <a:r>
              <a:rPr lang="en-US" sz="3733" dirty="0">
                <a:solidFill>
                  <a:schemeClr val="accent3">
                    <a:lumMod val="75000"/>
                  </a:schemeClr>
                </a:solidFill>
              </a:rPr>
              <a:t>http://www.nmt.edu.ru</a:t>
            </a:r>
            <a:endParaRPr lang="ru-RU" sz="3733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957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Прямоугольник 131"/>
          <p:cNvSpPr/>
          <p:nvPr/>
        </p:nvSpPr>
        <p:spPr>
          <a:xfrm>
            <a:off x="8525317" y="3453101"/>
            <a:ext cx="2820600" cy="6511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>
              <a:defRPr/>
            </a:pPr>
            <a:endParaRPr lang="en-US">
              <a:solidFill>
                <a:prstClr val="white"/>
              </a:solidFill>
              <a:latin typeface="Lato Light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86820" y="3453101"/>
            <a:ext cx="2869384" cy="6511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>
              <a:defRPr/>
            </a:pPr>
            <a:endParaRPr lang="en-US">
              <a:solidFill>
                <a:prstClr val="white"/>
              </a:solidFill>
              <a:latin typeface="Lato Light"/>
            </a:endParaRPr>
          </a:p>
        </p:txBody>
      </p:sp>
      <p:grpSp>
        <p:nvGrpSpPr>
          <p:cNvPr id="331" name="Группа 330"/>
          <p:cNvGrpSpPr/>
          <p:nvPr/>
        </p:nvGrpSpPr>
        <p:grpSpPr>
          <a:xfrm>
            <a:off x="686820" y="1657350"/>
            <a:ext cx="10659097" cy="4635059"/>
            <a:chOff x="-720230" y="1102050"/>
            <a:chExt cx="21318194" cy="9270118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-720230" y="5002225"/>
              <a:ext cx="20651982" cy="657256"/>
              <a:chOff x="13435519" y="8013608"/>
              <a:chExt cx="20651982" cy="1071680"/>
            </a:xfrm>
          </p:grpSpPr>
          <p:sp>
            <p:nvSpPr>
              <p:cNvPr id="134" name="Скругленный прямоугольник 4"/>
              <p:cNvSpPr txBox="1"/>
              <p:nvPr/>
            </p:nvSpPr>
            <p:spPr>
              <a:xfrm>
                <a:off x="13435519" y="8013608"/>
                <a:ext cx="5461587" cy="101988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15240" rIns="22860" bIns="15240" numCol="1" spcCol="1270" anchor="ctr" anchorCtr="0">
                <a:noAutofit/>
              </a:bodyPr>
              <a:lstStyle/>
              <a:p>
                <a:pPr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600" dirty="0">
                    <a:solidFill>
                      <a:prstClr val="white"/>
                    </a:solidFill>
                    <a:latin typeface="Lato Regular"/>
                    <a:cs typeface="Lato Regular"/>
                  </a:rPr>
                  <a:t>Федеральная поддержка</a:t>
                </a:r>
              </a:p>
            </p:txBody>
          </p:sp>
          <p:sp>
            <p:nvSpPr>
              <p:cNvPr id="135" name="Скругленный прямоугольник 4"/>
              <p:cNvSpPr txBox="1"/>
              <p:nvPr/>
            </p:nvSpPr>
            <p:spPr>
              <a:xfrm>
                <a:off x="29681155" y="8065405"/>
                <a:ext cx="4406346" cy="101988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15240" rIns="22860" bIns="15240" numCol="1" spcCol="1270" anchor="ctr" anchorCtr="0">
                <a:noAutofit/>
              </a:bodyPr>
              <a:lstStyle/>
              <a:p>
                <a:pPr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600" dirty="0">
                    <a:solidFill>
                      <a:prstClr val="white"/>
                    </a:solidFill>
                    <a:latin typeface="Lato Regular"/>
                    <a:cs typeface="Lato Regular"/>
                  </a:rPr>
                  <a:t>Региональные задачи</a:t>
                </a:r>
              </a:p>
            </p:txBody>
          </p:sp>
        </p:grpSp>
        <p:grpSp>
          <p:nvGrpSpPr>
            <p:cNvPr id="181" name="Группа 180"/>
            <p:cNvGrpSpPr/>
            <p:nvPr/>
          </p:nvGrpSpPr>
          <p:grpSpPr>
            <a:xfrm>
              <a:off x="-720230" y="1102050"/>
              <a:ext cx="21318194" cy="9270118"/>
              <a:chOff x="-654422" y="-3415303"/>
              <a:chExt cx="21318194" cy="9270118"/>
            </a:xfrm>
          </p:grpSpPr>
          <p:sp>
            <p:nvSpPr>
              <p:cNvPr id="211" name="Скругленный прямоугольник 4"/>
              <p:cNvSpPr txBox="1"/>
              <p:nvPr/>
            </p:nvSpPr>
            <p:spPr>
              <a:xfrm>
                <a:off x="4007977" y="-1892603"/>
                <a:ext cx="12854293" cy="2027285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15240" rIns="22860" bIns="15240" numCol="1" spcCol="1270" anchor="ctr" anchorCtr="0">
                <a:noAutofit/>
              </a:bodyPr>
              <a:lstStyle/>
              <a:p>
                <a:pPr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400" dirty="0">
                    <a:solidFill>
                      <a:prstClr val="white"/>
                    </a:solidFill>
                    <a:latin typeface="Lato Regular"/>
                    <a:cs typeface="Lato Regular"/>
                  </a:rPr>
                  <a:t>ПРОГРАММА модернизации организаций, </a:t>
                </a:r>
              </a:p>
              <a:p>
                <a:pPr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400" dirty="0">
                    <a:solidFill>
                      <a:prstClr val="white"/>
                    </a:solidFill>
                    <a:latin typeface="Lato Regular"/>
                    <a:cs typeface="Lato Regular"/>
                  </a:rPr>
                  <a:t>реализующих образовательные программы среднего профессионального образования, в целях устранения дефицита рабочих кадров в субъектах Российской Федерации</a:t>
                </a:r>
              </a:p>
            </p:txBody>
          </p:sp>
          <p:grpSp>
            <p:nvGrpSpPr>
              <p:cNvPr id="195" name="Группа 194"/>
              <p:cNvGrpSpPr/>
              <p:nvPr/>
            </p:nvGrpSpPr>
            <p:grpSpPr>
              <a:xfrm>
                <a:off x="-654422" y="-3415303"/>
                <a:ext cx="21318194" cy="9270118"/>
                <a:chOff x="8126106" y="-6509924"/>
                <a:chExt cx="21501958" cy="14229857"/>
              </a:xfrm>
            </p:grpSpPr>
            <p:sp>
              <p:nvSpPr>
                <p:cNvPr id="68" name="Прямоугольник 67"/>
                <p:cNvSpPr/>
                <p:nvPr/>
              </p:nvSpPr>
              <p:spPr>
                <a:xfrm>
                  <a:off x="23839827" y="-6077996"/>
                  <a:ext cx="5788236" cy="3655097"/>
                </a:xfrm>
                <a:prstGeom prst="rect">
                  <a:avLst/>
                </a:prstGeom>
                <a:solidFill>
                  <a:schemeClr val="bg1">
                    <a:lumMod val="85000"/>
                    <a:alpha val="90000"/>
                  </a:schemeClr>
                </a:solidFill>
                <a:ln>
                  <a:noFill/>
                </a:ln>
              </p:spPr>
              <p:style>
                <a:lnRef idx="2">
                  <a:scrgbClr r="0" g="0" b="0"/>
                </a:lnRef>
                <a:fillRef idx="1">
                  <a:scrgbClr r="0" g="0" b="0"/>
                </a:fillRef>
                <a:effectRef idx="0">
                  <a:schemeClr val="lt1"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</p:sp>
            <p:sp>
              <p:nvSpPr>
                <p:cNvPr id="148" name="Прямоугольник 147"/>
                <p:cNvSpPr/>
                <p:nvPr/>
              </p:nvSpPr>
              <p:spPr>
                <a:xfrm>
                  <a:off x="8126106" y="-6077996"/>
                  <a:ext cx="5788236" cy="3655097"/>
                </a:xfrm>
                <a:prstGeom prst="rect">
                  <a:avLst/>
                </a:prstGeom>
                <a:solidFill>
                  <a:schemeClr val="bg1">
                    <a:lumMod val="85000"/>
                    <a:alpha val="90000"/>
                  </a:schemeClr>
                </a:solidFill>
                <a:ln>
                  <a:noFill/>
                </a:ln>
              </p:spPr>
              <p:style>
                <a:lnRef idx="2">
                  <a:scrgbClr r="0" g="0" b="0"/>
                </a:lnRef>
                <a:fillRef idx="1">
                  <a:scrgbClr r="0" g="0" b="0"/>
                </a:fillRef>
                <a:effectRef idx="0">
                  <a:schemeClr val="lt1"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</p:sp>
            <p:sp>
              <p:nvSpPr>
                <p:cNvPr id="167" name="Скругленный прямоугольник 6"/>
                <p:cNvSpPr txBox="1"/>
                <p:nvPr/>
              </p:nvSpPr>
              <p:spPr>
                <a:xfrm>
                  <a:off x="8273721" y="-6509924"/>
                  <a:ext cx="5689826" cy="4752537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19050" tIns="12700" rIns="19050" bIns="12700" numCol="1" spcCol="1270" anchor="ctr" anchorCtr="0">
                  <a:noAutofit/>
                </a:bodyPr>
                <a:lstStyle/>
                <a:p>
                  <a:pPr defTabSz="4445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ru-RU" sz="1300" b="1" dirty="0">
                      <a:solidFill>
                        <a:schemeClr val="tx1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Развитие в субъектах Российской Федерации современной инфраструктуры подготовки высококвалифицированных специалистов и рабочих кадров в соответствии с современными стандартами и передовыми технологиями</a:t>
                  </a:r>
                </a:p>
              </p:txBody>
            </p:sp>
            <p:sp>
              <p:nvSpPr>
                <p:cNvPr id="172" name="Скругленный прямоугольник 6"/>
                <p:cNvSpPr txBox="1"/>
                <p:nvPr/>
              </p:nvSpPr>
              <p:spPr>
                <a:xfrm>
                  <a:off x="8141946" y="1544180"/>
                  <a:ext cx="5882135" cy="6175753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19050" tIns="12700" rIns="19050" bIns="12700" numCol="1" spcCol="1270" anchor="ctr" anchorCtr="0">
                  <a:noAutofit/>
                </a:bodyPr>
                <a:lstStyle/>
                <a:p>
                  <a:pPr marL="171450" indent="-171450" algn="just" defTabSz="4445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Font typeface="Wingdings" panose="05000000000000000000" pitchFamily="2" charset="2"/>
                    <a:buChar char="q"/>
                  </a:pPr>
                  <a:r>
                    <a:rPr lang="ru-RU" sz="1300" b="1" dirty="0">
                      <a:solidFill>
                        <a:schemeClr val="tx1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Государственная поддержка модернизации системы среднего профессионального образования в форме субсидий.</a:t>
                  </a:r>
                </a:p>
                <a:p>
                  <a:pPr marL="171450" indent="-171450" algn="just" defTabSz="4445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Font typeface="Wingdings" panose="05000000000000000000" pitchFamily="2" charset="2"/>
                    <a:buChar char="q"/>
                  </a:pPr>
                  <a:r>
                    <a:rPr lang="ru-RU" sz="1300" b="1" dirty="0">
                      <a:solidFill>
                        <a:schemeClr val="tx1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Реализация в проектном формате мероприятий программы, требующих межведомственного взаимодействия и участия институтов развития (обновление перечня специальностей СПО, новые </a:t>
                  </a:r>
                  <a:r>
                    <a:rPr lang="ru-RU" sz="1300" b="1" dirty="0" err="1">
                      <a:solidFill>
                        <a:schemeClr val="tx1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ФГОСы</a:t>
                  </a:r>
                  <a:r>
                    <a:rPr lang="ru-RU" sz="1300" b="1" dirty="0">
                      <a:solidFill>
                        <a:schemeClr val="tx1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, разработка «прикладного </a:t>
                  </a:r>
                  <a:r>
                    <a:rPr lang="ru-RU" sz="1300" b="1" dirty="0" err="1">
                      <a:solidFill>
                        <a:schemeClr val="tx1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бакалавриата</a:t>
                  </a:r>
                  <a:r>
                    <a:rPr lang="ru-RU" sz="1300" b="1" dirty="0">
                      <a:solidFill>
                        <a:schemeClr val="tx1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».</a:t>
                  </a:r>
                </a:p>
                <a:p>
                  <a:pPr defTabSz="4445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endParaRPr lang="ru-RU" sz="1200" dirty="0">
                    <a:solidFill>
                      <a:srgbClr val="445469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64" name="Прямоугольник 63"/>
                <p:cNvSpPr/>
                <p:nvPr/>
              </p:nvSpPr>
              <p:spPr>
                <a:xfrm>
                  <a:off x="15982966" y="-6077996"/>
                  <a:ext cx="5788236" cy="3655097"/>
                </a:xfrm>
                <a:prstGeom prst="rect">
                  <a:avLst/>
                </a:prstGeom>
                <a:solidFill>
                  <a:schemeClr val="bg1">
                    <a:lumMod val="85000"/>
                    <a:alpha val="90000"/>
                  </a:schemeClr>
                </a:solidFill>
                <a:ln>
                  <a:noFill/>
                </a:ln>
              </p:spPr>
              <p:style>
                <a:lnRef idx="2">
                  <a:scrgbClr r="0" g="0" b="0"/>
                </a:lnRef>
                <a:fillRef idx="1">
                  <a:scrgbClr r="0" g="0" b="0"/>
                </a:fillRef>
                <a:effectRef idx="0">
                  <a:schemeClr val="lt1"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</p:sp>
            <p:sp>
              <p:nvSpPr>
                <p:cNvPr id="65" name="Скругленный прямоугольник 6"/>
                <p:cNvSpPr txBox="1"/>
                <p:nvPr/>
              </p:nvSpPr>
              <p:spPr>
                <a:xfrm>
                  <a:off x="16130580" y="-5965132"/>
                  <a:ext cx="5689826" cy="3542234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19050" tIns="12700" rIns="19050" bIns="12700" numCol="1" spcCol="1270" anchor="ctr" anchorCtr="0">
                  <a:noAutofit/>
                </a:bodyPr>
                <a:lstStyle/>
                <a:p>
                  <a:pPr defTabSz="4445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ru-RU" sz="1200" b="1" dirty="0">
                      <a:solidFill>
                        <a:schemeClr val="tx1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Создание современных условий для реализации основных профессиональных образовательных программ СПО, а также программ профессиональной подготовки и дополнительных профессиональных образовательных программ</a:t>
                  </a:r>
                </a:p>
              </p:txBody>
            </p:sp>
            <p:sp>
              <p:nvSpPr>
                <p:cNvPr id="66" name="Скругленный прямоугольник 6"/>
                <p:cNvSpPr txBox="1"/>
                <p:nvPr/>
              </p:nvSpPr>
              <p:spPr>
                <a:xfrm>
                  <a:off x="23938237" y="-5965133"/>
                  <a:ext cx="5689826" cy="3655097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19050" tIns="12700" rIns="19050" bIns="12700" numCol="1" spcCol="1270" anchor="ctr" anchorCtr="0">
                  <a:noAutofit/>
                </a:bodyPr>
                <a:lstStyle/>
                <a:p>
                  <a:pPr defTabSz="4445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ru-RU" sz="1400" b="1" dirty="0">
                      <a:solidFill>
                        <a:schemeClr val="tx1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Формирование кадрового потенциала ПОО для проведения обучения и оценки соответствующей квалификации по стандартам </a:t>
                  </a:r>
                  <a:r>
                    <a:rPr lang="ru-RU" sz="1400" b="1" dirty="0" err="1">
                      <a:solidFill>
                        <a:schemeClr val="tx1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Ворлдскиллс</a:t>
                  </a:r>
                  <a:endParaRPr lang="ru-RU" sz="1400" b="1" dirty="0">
                    <a:solidFill>
                      <a:schemeClr val="tx1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endParaRPr>
                </a:p>
              </p:txBody>
            </p:sp>
            <p:sp>
              <p:nvSpPr>
                <p:cNvPr id="70" name="Скругленный прямоугольник 6"/>
                <p:cNvSpPr txBox="1"/>
                <p:nvPr/>
              </p:nvSpPr>
              <p:spPr>
                <a:xfrm>
                  <a:off x="23938237" y="1544180"/>
                  <a:ext cx="5689827" cy="5739249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19050" tIns="12700" rIns="19050" bIns="12700" numCol="1" spcCol="1270" anchor="ctr" anchorCtr="0">
                  <a:noAutofit/>
                </a:bodyPr>
                <a:lstStyle/>
                <a:p>
                  <a:pPr marL="171450" indent="-171450" algn="just" defTabSz="4445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Font typeface="Wingdings" panose="05000000000000000000" pitchFamily="2" charset="2"/>
                    <a:buChar char="q"/>
                  </a:pPr>
                  <a:r>
                    <a:rPr lang="ru-RU" sz="1300" b="1" dirty="0">
                      <a:solidFill>
                        <a:schemeClr val="tx1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Обновление материально-технической базы.</a:t>
                  </a:r>
                </a:p>
                <a:p>
                  <a:pPr marL="171450" indent="-171450" algn="just" defTabSz="4445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Font typeface="Wingdings" panose="05000000000000000000" pitchFamily="2" charset="2"/>
                    <a:buChar char="q"/>
                  </a:pPr>
                  <a:r>
                    <a:rPr lang="ru-RU" sz="1300" b="1" dirty="0">
                      <a:solidFill>
                        <a:schemeClr val="tx1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Разработка функциональной структуры сети ПОО.</a:t>
                  </a:r>
                </a:p>
                <a:p>
                  <a:pPr marL="171450" indent="-171450" algn="just" defTabSz="4445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Font typeface="Wingdings" panose="05000000000000000000" pitchFamily="2" charset="2"/>
                    <a:buChar char="q"/>
                  </a:pPr>
                  <a:r>
                    <a:rPr lang="ru-RU" sz="1300" b="1" dirty="0">
                      <a:solidFill>
                        <a:schemeClr val="tx1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Установление ПОО контрольных цифр приема на подготовку кадров.</a:t>
                  </a:r>
                </a:p>
                <a:p>
                  <a:pPr marL="171450" indent="-171450" algn="just" defTabSz="4445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Font typeface="Wingdings" panose="05000000000000000000" pitchFamily="2" charset="2"/>
                    <a:buChar char="q"/>
                  </a:pPr>
                  <a:r>
                    <a:rPr lang="ru-RU" sz="1300" b="1" dirty="0">
                      <a:solidFill>
                        <a:schemeClr val="tx1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Обеспечение ежегодного повышения квалификации преподавателей и мастеров производственного обучения</a:t>
                  </a:r>
                  <a:r>
                    <a:rPr lang="ru-RU" sz="1200" b="1" dirty="0">
                      <a:solidFill>
                        <a:schemeClr val="tx1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.</a:t>
                  </a:r>
                </a:p>
                <a:p>
                  <a:pPr defTabSz="4445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endParaRPr lang="ru-RU" sz="1200" dirty="0">
                    <a:solidFill>
                      <a:srgbClr val="445469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endParaRPr>
                </a:p>
              </p:txBody>
            </p:sp>
          </p:grpSp>
        </p:grpSp>
      </p:grpSp>
      <p:sp>
        <p:nvSpPr>
          <p:cNvPr id="69" name="Заголовок 1"/>
          <p:cNvSpPr txBox="1">
            <a:spLocks/>
          </p:cNvSpPr>
          <p:nvPr/>
        </p:nvSpPr>
        <p:spPr>
          <a:xfrm>
            <a:off x="686820" y="152212"/>
            <a:ext cx="11008004" cy="837440"/>
          </a:xfrm>
          <a:prstGeom prst="rect">
            <a:avLst/>
          </a:prstGeom>
        </p:spPr>
        <p:txBody>
          <a:bodyPr>
            <a:noAutofit/>
          </a:bodyPr>
          <a:lstStyle>
            <a:lvl1pPr algn="l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6000" kern="1200">
                <a:solidFill>
                  <a:schemeClr val="tx1"/>
                </a:solidFill>
                <a:latin typeface="Lato" panose="020F0502020204030203" pitchFamily="34" charset="0"/>
                <a:ea typeface="+mj-ea"/>
                <a:cs typeface="+mj-cs"/>
              </a:defRPr>
            </a:lvl1pPr>
          </a:lstStyle>
          <a:p>
            <a:r>
              <a:rPr lang="ru-RU" sz="2700" b="1" dirty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Программа модернизации организаций, </a:t>
            </a:r>
          </a:p>
          <a:p>
            <a:r>
              <a:rPr lang="ru-RU" sz="2700" b="1" dirty="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реализующих образовательные программы среднего профессионального образования, в целях устранения дефицита рабочих кадров в субъектах Российской Федерации</a:t>
            </a:r>
          </a:p>
        </p:txBody>
      </p:sp>
      <p:sp>
        <p:nvSpPr>
          <p:cNvPr id="2" name="Стрелка вниз 1"/>
          <p:cNvSpPr/>
          <p:nvPr/>
        </p:nvSpPr>
        <p:spPr>
          <a:xfrm>
            <a:off x="4304082" y="3205383"/>
            <a:ext cx="3020291" cy="144974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pic>
        <p:nvPicPr>
          <p:cNvPr id="73" name="Picture 2" descr="Y:\МЦК_ТОП-50_2016-2017\ФОТО\для буклета\Московская область\Фото\IMG_125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23" y="5234727"/>
            <a:ext cx="2202035" cy="1269336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3" descr="Y:\МЦК_ТОП-50_2016-2017\ФОТО\для буклета\Московская область\Фото\IMG_0979 (2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913" y="5234727"/>
            <a:ext cx="1904002" cy="1269336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580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51" y="-479"/>
            <a:ext cx="12193702" cy="6858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927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4573588" y="5882640"/>
            <a:ext cx="2987040" cy="99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ru-RU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2" name="Заголовок 4"/>
          <p:cNvSpPr txBox="1">
            <a:spLocks/>
          </p:cNvSpPr>
          <p:nvPr/>
        </p:nvSpPr>
        <p:spPr>
          <a:xfrm>
            <a:off x="323043" y="137319"/>
            <a:ext cx="3929090" cy="248444"/>
          </a:xfrm>
          <a:prstGeom prst="rect">
            <a:avLst/>
          </a:prstGeom>
        </p:spPr>
        <p:txBody>
          <a:bodyPr/>
          <a:lstStyle>
            <a:lvl1pPr algn="l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6000" kern="1200">
                <a:solidFill>
                  <a:schemeClr val="tx1"/>
                </a:solidFill>
                <a:latin typeface="Lato" panose="020F0502020204030203" pitchFamily="34" charset="0"/>
                <a:ea typeface="+mj-ea"/>
                <a:cs typeface="+mj-cs"/>
              </a:defRPr>
            </a:lvl1pPr>
          </a:lstStyle>
          <a:p>
            <a:r>
              <a:rPr lang="ru-RU" sz="2200" dirty="0">
                <a:solidFill>
                  <a:srgbClr val="445469"/>
                </a:solidFill>
                <a:latin typeface="Calibri Light"/>
              </a:rPr>
              <a:t>Направления развития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517891" y="3520969"/>
            <a:ext cx="5240656" cy="297004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defTabSz="914217"/>
            <a:r>
              <a:rPr lang="ru-RU" sz="1700" b="1" u="sng" dirty="0">
                <a:solidFill>
                  <a:prstClr val="white"/>
                </a:solidFill>
                <a:latin typeface="Calibri Light"/>
                <a:cs typeface="Times New Roman" pitchFamily="18" charset="0"/>
              </a:rPr>
              <a:t>Первоочередные действия:</a:t>
            </a:r>
          </a:p>
          <a:p>
            <a:pPr marL="171450" indent="-171450" defTabSz="914217">
              <a:buFont typeface="+mj-lt"/>
              <a:buAutoNum type="arabicPeriod"/>
            </a:pPr>
            <a:r>
              <a:rPr lang="ru-RU" sz="1700" dirty="0">
                <a:solidFill>
                  <a:prstClr val="white"/>
                </a:solidFill>
                <a:latin typeface="Calibri Light"/>
                <a:cs typeface="Times New Roman" pitchFamily="18" charset="0"/>
              </a:rPr>
              <a:t>Анализ имеющихся моделей ПОО</a:t>
            </a:r>
          </a:p>
          <a:p>
            <a:pPr marL="171450" indent="-171450" defTabSz="914217">
              <a:buFont typeface="+mj-lt"/>
              <a:buAutoNum type="arabicPeriod"/>
            </a:pPr>
            <a:r>
              <a:rPr lang="ru-RU" sz="1700" dirty="0">
                <a:solidFill>
                  <a:prstClr val="white"/>
                </a:solidFill>
                <a:latin typeface="Calibri Light"/>
                <a:cs typeface="Times New Roman" pitchFamily="18" charset="0"/>
              </a:rPr>
              <a:t>Экспертное описание сформированных моделей ПОО</a:t>
            </a:r>
          </a:p>
          <a:p>
            <a:pPr marL="171450" indent="-171450" defTabSz="914217">
              <a:buFont typeface="+mj-lt"/>
              <a:buAutoNum type="arabicPeriod"/>
            </a:pPr>
            <a:r>
              <a:rPr lang="ru-RU" sz="1700" dirty="0">
                <a:solidFill>
                  <a:prstClr val="white"/>
                </a:solidFill>
                <a:latin typeface="Calibri Light"/>
                <a:cs typeface="Times New Roman" pitchFamily="18" charset="0"/>
              </a:rPr>
              <a:t>Выявление лучших практик деятельности ПОО</a:t>
            </a:r>
          </a:p>
          <a:p>
            <a:pPr marL="171450" indent="-171450" defTabSz="914217">
              <a:buFont typeface="+mj-lt"/>
              <a:buAutoNum type="arabicPeriod"/>
            </a:pPr>
            <a:r>
              <a:rPr lang="ru-RU" sz="1700" b="1" u="sng" dirty="0">
                <a:solidFill>
                  <a:prstClr val="white"/>
                </a:solidFill>
                <a:latin typeface="Calibri Light"/>
                <a:cs typeface="Times New Roman" pitchFamily="18" charset="0"/>
              </a:rPr>
              <a:t>Апробация совокупности лучших практик на пилотных региональных площадках </a:t>
            </a:r>
          </a:p>
          <a:p>
            <a:pPr marL="171450" indent="-171450" defTabSz="914217">
              <a:buFont typeface="+mj-lt"/>
              <a:buAutoNum type="arabicPeriod"/>
            </a:pPr>
            <a:r>
              <a:rPr lang="ru-RU" sz="1700" dirty="0">
                <a:solidFill>
                  <a:prstClr val="white"/>
                </a:solidFill>
                <a:latin typeface="Calibri Light"/>
                <a:cs typeface="Times New Roman" pitchFamily="18" charset="0"/>
              </a:rPr>
              <a:t>Формирование программ развития для каждой модели ПОО</a:t>
            </a:r>
          </a:p>
          <a:p>
            <a:pPr marL="171450" indent="-171450" defTabSz="914217">
              <a:buFont typeface="+mj-lt"/>
              <a:buAutoNum type="arabicPeriod"/>
            </a:pPr>
            <a:r>
              <a:rPr lang="ru-RU" sz="1700" dirty="0">
                <a:solidFill>
                  <a:prstClr val="white"/>
                </a:solidFill>
                <a:latin typeface="Calibri Light"/>
                <a:cs typeface="Times New Roman" pitchFamily="18" charset="0"/>
              </a:rPr>
              <a:t>Рекомендации по совершенствованию системы мониторинга качества СПО </a:t>
            </a:r>
          </a:p>
        </p:txBody>
      </p:sp>
      <p:grpSp>
        <p:nvGrpSpPr>
          <p:cNvPr id="49" name="Группа 48"/>
          <p:cNvGrpSpPr/>
          <p:nvPr/>
        </p:nvGrpSpPr>
        <p:grpSpPr>
          <a:xfrm>
            <a:off x="207566" y="401776"/>
            <a:ext cx="11803142" cy="2761460"/>
            <a:chOff x="411956" y="1230272"/>
            <a:chExt cx="8429031" cy="2759075"/>
          </a:xfrm>
        </p:grpSpPr>
        <p:sp>
          <p:nvSpPr>
            <p:cNvPr id="4" name="TextBox 3"/>
            <p:cNvSpPr txBox="1"/>
            <p:nvPr/>
          </p:nvSpPr>
          <p:spPr>
            <a:xfrm>
              <a:off x="2964657" y="1230272"/>
              <a:ext cx="3052762" cy="4612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17"/>
              <a:r>
                <a:rPr lang="ru-RU" sz="2400" b="1" u="sng" dirty="0">
                  <a:solidFill>
                    <a:srgbClr val="445469"/>
                  </a:solidFill>
                  <a:latin typeface="Calibri Light"/>
                  <a:cs typeface="Times New Roman" pitchFamily="18" charset="0"/>
                </a:rPr>
                <a:t>Миссия ПОО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988594" y="2050226"/>
              <a:ext cx="2295525" cy="7072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17"/>
              <a:r>
                <a:rPr lang="ru-RU" sz="2000" b="1" u="sng" dirty="0">
                  <a:solidFill>
                    <a:srgbClr val="445469"/>
                  </a:solidFill>
                  <a:latin typeface="Calibri Light"/>
                  <a:cs typeface="Times New Roman" pitchFamily="18" charset="0"/>
                </a:rPr>
                <a:t>Кадровое обеспечение широкого рынка труда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178749" y="2043737"/>
              <a:ext cx="2662238" cy="7072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17"/>
              <a:r>
                <a:rPr lang="ru-RU" sz="2000" b="1" u="sng" dirty="0">
                  <a:solidFill>
                    <a:srgbClr val="445469"/>
                  </a:solidFill>
                  <a:latin typeface="Calibri Light"/>
                  <a:cs typeface="Times New Roman" pitchFamily="18" charset="0"/>
                </a:rPr>
                <a:t>Кадровое обеспечение узкого сегмента рынка труда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11956" y="2008076"/>
              <a:ext cx="1852612" cy="7072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17"/>
              <a:r>
                <a:rPr lang="ru-RU" sz="2000" b="1" u="sng" dirty="0">
                  <a:solidFill>
                    <a:srgbClr val="445469"/>
                  </a:solidFill>
                  <a:latin typeface="Calibri Light"/>
                  <a:cs typeface="Times New Roman" pitchFamily="18" charset="0"/>
                </a:rPr>
                <a:t>Решение федеральных задач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276474" y="2038558"/>
              <a:ext cx="1690687" cy="7072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17"/>
              <a:r>
                <a:rPr lang="ru-RU" sz="2000" b="1" u="sng" dirty="0">
                  <a:solidFill>
                    <a:srgbClr val="445469"/>
                  </a:solidFill>
                  <a:latin typeface="Calibri Light"/>
                  <a:cs typeface="Times New Roman" pitchFamily="18" charset="0"/>
                </a:rPr>
                <a:t>Решение социальных задач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396762" y="3036064"/>
              <a:ext cx="1529954" cy="9532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217"/>
              <a:r>
                <a:rPr lang="ru-RU" sz="1400" i="1" dirty="0">
                  <a:solidFill>
                    <a:srgbClr val="445469"/>
                  </a:solidFill>
                  <a:latin typeface="Calibri Light"/>
                  <a:cs typeface="Times New Roman" pitchFamily="18" charset="0"/>
                </a:rPr>
                <a:t>(Обучение лиц с ОВЗ,</a:t>
              </a:r>
            </a:p>
            <a:p>
              <a:pPr defTabSz="914217"/>
              <a:r>
                <a:rPr lang="ru-RU" sz="1400" i="1" dirty="0">
                  <a:solidFill>
                    <a:srgbClr val="445469"/>
                  </a:solidFill>
                  <a:latin typeface="Calibri Light"/>
                  <a:cs typeface="Times New Roman" pitchFamily="18" charset="0"/>
                </a:rPr>
                <a:t>ПОО в сельской местности)</a:t>
              </a:r>
            </a:p>
            <a:p>
              <a:pPr defTabSz="914217"/>
              <a:endParaRPr lang="ru-RU" sz="1400" i="1" dirty="0">
                <a:solidFill>
                  <a:srgbClr val="445469"/>
                </a:solidFill>
                <a:latin typeface="Calibri Light"/>
                <a:cs typeface="Times New Roman" pitchFamily="18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11956" y="2941013"/>
              <a:ext cx="1785938" cy="830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217"/>
              <a:r>
                <a:rPr lang="ru-RU" sz="1200" i="1" dirty="0">
                  <a:solidFill>
                    <a:srgbClr val="445469"/>
                  </a:solidFill>
                  <a:latin typeface="Calibri Light"/>
                  <a:cs typeface="Times New Roman" pitchFamily="18" charset="0"/>
                </a:rPr>
                <a:t>(Поддержка высокотехнологичных производств,</a:t>
              </a:r>
            </a:p>
            <a:p>
              <a:pPr defTabSz="914217"/>
              <a:r>
                <a:rPr lang="ru-RU" sz="1200" i="1" dirty="0">
                  <a:solidFill>
                    <a:srgbClr val="445469"/>
                  </a:solidFill>
                  <a:latin typeface="Calibri Light"/>
                  <a:cs typeface="Times New Roman" pitchFamily="18" charset="0"/>
                </a:rPr>
                <a:t>Внедрение ТОП-50 по новым ФГОС;</a:t>
              </a:r>
            </a:p>
            <a:p>
              <a:pPr defTabSz="914217"/>
              <a:r>
                <a:rPr lang="ru-RU" sz="1200" i="1" dirty="0">
                  <a:solidFill>
                    <a:srgbClr val="445469"/>
                  </a:solidFill>
                  <a:latin typeface="Calibri Light"/>
                  <a:cs typeface="Times New Roman" pitchFamily="18" charset="0"/>
                </a:rPr>
                <a:t>Внедрение стандартов </a:t>
              </a:r>
              <a:r>
                <a:rPr lang="en-US" sz="1200" i="1" dirty="0" err="1">
                  <a:solidFill>
                    <a:srgbClr val="445469"/>
                  </a:solidFill>
                  <a:latin typeface="Calibri Light"/>
                  <a:cs typeface="Times New Roman" pitchFamily="18" charset="0"/>
                </a:rPr>
                <a:t>WorldSkills</a:t>
              </a:r>
              <a:r>
                <a:rPr lang="ru-RU" sz="1200" i="1" dirty="0">
                  <a:solidFill>
                    <a:srgbClr val="445469"/>
                  </a:solidFill>
                  <a:latin typeface="Calibri Light"/>
                  <a:cs typeface="Times New Roman" pitchFamily="18" charset="0"/>
                </a:rPr>
                <a:t>)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065799" y="2765510"/>
              <a:ext cx="1750219" cy="11685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217"/>
              <a:r>
                <a:rPr lang="ru-RU" sz="1400" i="1" dirty="0">
                  <a:solidFill>
                    <a:srgbClr val="445469"/>
                  </a:solidFill>
                  <a:latin typeface="Calibri Light"/>
                  <a:cs typeface="Times New Roman" pitchFamily="18" charset="0"/>
                </a:rPr>
                <a:t>(Сфера услуг;</a:t>
              </a:r>
            </a:p>
            <a:p>
              <a:pPr defTabSz="914217"/>
              <a:r>
                <a:rPr lang="ru-RU" sz="1400" i="1" dirty="0">
                  <a:solidFill>
                    <a:srgbClr val="445469"/>
                  </a:solidFill>
                  <a:latin typeface="Calibri Light"/>
                  <a:cs typeface="Times New Roman" pitchFamily="18" charset="0"/>
                </a:rPr>
                <a:t>Педагогика,</a:t>
              </a:r>
            </a:p>
            <a:p>
              <a:pPr defTabSz="914217"/>
              <a:r>
                <a:rPr lang="ru-RU" sz="1400" i="1" dirty="0">
                  <a:solidFill>
                    <a:srgbClr val="445469"/>
                  </a:solidFill>
                  <a:latin typeface="Calibri Light"/>
                  <a:cs typeface="Times New Roman" pitchFamily="18" charset="0"/>
                </a:rPr>
                <a:t>Медицина,</a:t>
              </a:r>
            </a:p>
            <a:p>
              <a:pPr defTabSz="914217"/>
              <a:r>
                <a:rPr lang="ru-RU" sz="1400" i="1" dirty="0">
                  <a:solidFill>
                    <a:srgbClr val="445469"/>
                  </a:solidFill>
                  <a:latin typeface="Calibri Light"/>
                  <a:cs typeface="Times New Roman" pitchFamily="18" charset="0"/>
                </a:rPr>
                <a:t>Культура и искусство</a:t>
              </a:r>
            </a:p>
            <a:p>
              <a:pPr defTabSz="914217"/>
              <a:r>
                <a:rPr lang="ru-RU" sz="1400" i="1" dirty="0">
                  <a:solidFill>
                    <a:srgbClr val="445469"/>
                  </a:solidFill>
                  <a:latin typeface="Calibri Light"/>
                  <a:cs typeface="Times New Roman" pitchFamily="18" charset="0"/>
                </a:rPr>
                <a:t>и т.д.)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156126" y="3066679"/>
              <a:ext cx="2375298" cy="3075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217"/>
              <a:r>
                <a:rPr lang="ru-RU" sz="1400" i="1" dirty="0">
                  <a:solidFill>
                    <a:srgbClr val="445469"/>
                  </a:solidFill>
                  <a:latin typeface="Calibri Light"/>
                  <a:cs typeface="Times New Roman" pitchFamily="18" charset="0"/>
                </a:rPr>
                <a:t>(ПОО при крупном бизнесе)</a:t>
              </a:r>
            </a:p>
          </p:txBody>
        </p:sp>
        <p:cxnSp>
          <p:nvCxnSpPr>
            <p:cNvPr id="13" name="Прямая со стрелкой 12"/>
            <p:cNvCxnSpPr>
              <a:endCxn id="7" idx="0"/>
            </p:cNvCxnSpPr>
            <p:nvPr/>
          </p:nvCxnSpPr>
          <p:spPr>
            <a:xfrm flipH="1">
              <a:off x="1338262" y="1813857"/>
              <a:ext cx="3152777" cy="194219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 стрелкой 13"/>
            <p:cNvCxnSpPr>
              <a:endCxn id="8" idx="0"/>
            </p:cNvCxnSpPr>
            <p:nvPr/>
          </p:nvCxnSpPr>
          <p:spPr>
            <a:xfrm flipH="1">
              <a:off x="3121818" y="1813857"/>
              <a:ext cx="1369220" cy="224702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 стрелкой 14"/>
            <p:cNvCxnSpPr>
              <a:endCxn id="5" idx="0"/>
            </p:cNvCxnSpPr>
            <p:nvPr/>
          </p:nvCxnSpPr>
          <p:spPr>
            <a:xfrm>
              <a:off x="4491038" y="1813857"/>
              <a:ext cx="645318" cy="23637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 стрелкой 15"/>
            <p:cNvCxnSpPr>
              <a:endCxn id="6" idx="0"/>
            </p:cNvCxnSpPr>
            <p:nvPr/>
          </p:nvCxnSpPr>
          <p:spPr>
            <a:xfrm>
              <a:off x="4491038" y="1813857"/>
              <a:ext cx="3018830" cy="22988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Группа 47"/>
          <p:cNvGrpSpPr/>
          <p:nvPr/>
        </p:nvGrpSpPr>
        <p:grpSpPr>
          <a:xfrm>
            <a:off x="491852" y="2727962"/>
            <a:ext cx="5499760" cy="3868231"/>
            <a:chOff x="392561" y="8125178"/>
            <a:chExt cx="4171105" cy="2827006"/>
          </a:xfrm>
        </p:grpSpPr>
        <p:sp>
          <p:nvSpPr>
            <p:cNvPr id="17" name="Овал 16"/>
            <p:cNvSpPr/>
            <p:nvPr/>
          </p:nvSpPr>
          <p:spPr bwMode="auto">
            <a:xfrm rot="3410162">
              <a:off x="3476625" y="8580120"/>
              <a:ext cx="326232" cy="323850"/>
            </a:xfrm>
            <a:prstGeom prst="ellipse">
              <a:avLst/>
            </a:prstGeom>
            <a:gradFill>
              <a:gsLst>
                <a:gs pos="0">
                  <a:srgbClr val="365E92"/>
                </a:gs>
                <a:gs pos="50000">
                  <a:srgbClr val="008DD1"/>
                </a:gs>
                <a:gs pos="100000">
                  <a:srgbClr val="365E92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17"/>
              <a:endParaRPr lang="ru-RU">
                <a:solidFill>
                  <a:prstClr val="white"/>
                </a:solidFill>
                <a:latin typeface="Calibri Light"/>
              </a:endParaRPr>
            </a:p>
          </p:txBody>
        </p:sp>
        <p:sp>
          <p:nvSpPr>
            <p:cNvPr id="18" name="Овал 17"/>
            <p:cNvSpPr/>
            <p:nvPr/>
          </p:nvSpPr>
          <p:spPr bwMode="auto">
            <a:xfrm rot="3410162">
              <a:off x="3629025" y="8732520"/>
              <a:ext cx="326232" cy="323850"/>
            </a:xfrm>
            <a:prstGeom prst="ellipse">
              <a:avLst/>
            </a:prstGeom>
            <a:gradFill>
              <a:gsLst>
                <a:gs pos="0">
                  <a:srgbClr val="365E92"/>
                </a:gs>
                <a:gs pos="50000">
                  <a:srgbClr val="008DD1"/>
                </a:gs>
                <a:gs pos="100000">
                  <a:srgbClr val="365E92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17"/>
              <a:endParaRPr lang="ru-RU">
                <a:solidFill>
                  <a:prstClr val="white"/>
                </a:solidFill>
                <a:latin typeface="Calibri Light"/>
              </a:endParaRPr>
            </a:p>
          </p:txBody>
        </p:sp>
        <p:sp>
          <p:nvSpPr>
            <p:cNvPr id="19" name="Овал 18"/>
            <p:cNvSpPr/>
            <p:nvPr/>
          </p:nvSpPr>
          <p:spPr bwMode="auto">
            <a:xfrm rot="3410162">
              <a:off x="3781425" y="8884920"/>
              <a:ext cx="326232" cy="323850"/>
            </a:xfrm>
            <a:prstGeom prst="ellipse">
              <a:avLst/>
            </a:prstGeom>
            <a:gradFill>
              <a:gsLst>
                <a:gs pos="0">
                  <a:srgbClr val="365E92"/>
                </a:gs>
                <a:gs pos="50000">
                  <a:srgbClr val="008DD1"/>
                </a:gs>
                <a:gs pos="100000">
                  <a:srgbClr val="365E92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17"/>
              <a:endParaRPr lang="ru-RU">
                <a:solidFill>
                  <a:prstClr val="white"/>
                </a:solidFill>
                <a:latin typeface="Calibri Light"/>
              </a:endParaRPr>
            </a:p>
          </p:txBody>
        </p:sp>
        <p:sp>
          <p:nvSpPr>
            <p:cNvPr id="20" name="Овал 19"/>
            <p:cNvSpPr/>
            <p:nvPr/>
          </p:nvSpPr>
          <p:spPr bwMode="auto">
            <a:xfrm rot="3410162">
              <a:off x="3933825" y="9037320"/>
              <a:ext cx="326232" cy="323850"/>
            </a:xfrm>
            <a:prstGeom prst="ellipse">
              <a:avLst/>
            </a:prstGeom>
            <a:gradFill>
              <a:gsLst>
                <a:gs pos="0">
                  <a:srgbClr val="365E92"/>
                </a:gs>
                <a:gs pos="50000">
                  <a:srgbClr val="008DD1"/>
                </a:gs>
                <a:gs pos="100000">
                  <a:srgbClr val="365E92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17"/>
              <a:endParaRPr lang="ru-RU">
                <a:solidFill>
                  <a:prstClr val="white"/>
                </a:solidFill>
                <a:latin typeface="Calibri Light"/>
              </a:endParaRPr>
            </a:p>
          </p:txBody>
        </p:sp>
        <p:sp>
          <p:nvSpPr>
            <p:cNvPr id="21" name="Овал 20"/>
            <p:cNvSpPr/>
            <p:nvPr/>
          </p:nvSpPr>
          <p:spPr bwMode="auto">
            <a:xfrm rot="3410162">
              <a:off x="4086225" y="9189720"/>
              <a:ext cx="326232" cy="323850"/>
            </a:xfrm>
            <a:prstGeom prst="ellipse">
              <a:avLst/>
            </a:prstGeom>
            <a:gradFill>
              <a:gsLst>
                <a:gs pos="0">
                  <a:srgbClr val="365E92"/>
                </a:gs>
                <a:gs pos="50000">
                  <a:srgbClr val="008DD1"/>
                </a:gs>
                <a:gs pos="100000">
                  <a:srgbClr val="365E92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17"/>
              <a:endParaRPr lang="ru-RU">
                <a:solidFill>
                  <a:prstClr val="white"/>
                </a:solidFill>
                <a:latin typeface="Calibri Light"/>
              </a:endParaRPr>
            </a:p>
          </p:txBody>
        </p:sp>
        <p:sp>
          <p:nvSpPr>
            <p:cNvPr id="22" name="Овал 21"/>
            <p:cNvSpPr/>
            <p:nvPr/>
          </p:nvSpPr>
          <p:spPr bwMode="auto">
            <a:xfrm rot="3410162">
              <a:off x="4238625" y="9342120"/>
              <a:ext cx="326232" cy="323850"/>
            </a:xfrm>
            <a:prstGeom prst="ellipse">
              <a:avLst/>
            </a:prstGeom>
            <a:gradFill>
              <a:gsLst>
                <a:gs pos="0">
                  <a:srgbClr val="365E92"/>
                </a:gs>
                <a:gs pos="50000">
                  <a:srgbClr val="008DD1"/>
                </a:gs>
                <a:gs pos="100000">
                  <a:srgbClr val="365E92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17"/>
              <a:endParaRPr lang="ru-RU">
                <a:solidFill>
                  <a:prstClr val="white"/>
                </a:solidFill>
                <a:latin typeface="Calibri Light"/>
              </a:endParaRPr>
            </a:p>
          </p:txBody>
        </p:sp>
        <p:sp>
          <p:nvSpPr>
            <p:cNvPr id="23" name="Овал 22"/>
            <p:cNvSpPr/>
            <p:nvPr/>
          </p:nvSpPr>
          <p:spPr bwMode="auto">
            <a:xfrm>
              <a:off x="2120500" y="8802670"/>
              <a:ext cx="703661" cy="609600"/>
            </a:xfrm>
            <a:prstGeom prst="ellipse">
              <a:avLst/>
            </a:prstGeom>
            <a:gradFill>
              <a:gsLst>
                <a:gs pos="0">
                  <a:srgbClr val="365E92"/>
                </a:gs>
                <a:gs pos="50000">
                  <a:srgbClr val="008DD1"/>
                </a:gs>
                <a:gs pos="100000">
                  <a:srgbClr val="365E92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17"/>
              <a:r>
                <a:rPr lang="ru-RU" dirty="0">
                  <a:solidFill>
                    <a:prstClr val="white"/>
                  </a:solidFill>
                  <a:latin typeface="Calibri Light"/>
                </a:rPr>
                <a:t>1</a:t>
              </a:r>
            </a:p>
          </p:txBody>
        </p:sp>
        <p:sp>
          <p:nvSpPr>
            <p:cNvPr id="24" name="Овал 23"/>
            <p:cNvSpPr/>
            <p:nvPr/>
          </p:nvSpPr>
          <p:spPr bwMode="auto">
            <a:xfrm>
              <a:off x="2690811" y="9376141"/>
              <a:ext cx="666750" cy="582803"/>
            </a:xfrm>
            <a:prstGeom prst="ellipse">
              <a:avLst/>
            </a:prstGeom>
            <a:gradFill>
              <a:gsLst>
                <a:gs pos="0">
                  <a:srgbClr val="365E92"/>
                </a:gs>
                <a:gs pos="50000">
                  <a:srgbClr val="008DD1"/>
                </a:gs>
                <a:gs pos="100000">
                  <a:srgbClr val="365E92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17"/>
              <a:r>
                <a:rPr lang="ru-RU" dirty="0">
                  <a:solidFill>
                    <a:prstClr val="white"/>
                  </a:solidFill>
                  <a:latin typeface="Calibri Light"/>
                </a:rPr>
                <a:t>2</a:t>
              </a:r>
            </a:p>
          </p:txBody>
        </p:sp>
        <p:sp>
          <p:nvSpPr>
            <p:cNvPr id="25" name="Овал 24"/>
            <p:cNvSpPr/>
            <p:nvPr/>
          </p:nvSpPr>
          <p:spPr bwMode="auto">
            <a:xfrm>
              <a:off x="3315891" y="9987519"/>
              <a:ext cx="666750" cy="582803"/>
            </a:xfrm>
            <a:prstGeom prst="ellipse">
              <a:avLst/>
            </a:prstGeom>
            <a:gradFill>
              <a:gsLst>
                <a:gs pos="0">
                  <a:srgbClr val="365E92"/>
                </a:gs>
                <a:gs pos="50000">
                  <a:srgbClr val="008DD1"/>
                </a:gs>
                <a:gs pos="100000">
                  <a:srgbClr val="365E92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17"/>
              <a:r>
                <a:rPr lang="ru-RU" dirty="0">
                  <a:solidFill>
                    <a:prstClr val="white"/>
                  </a:solidFill>
                  <a:latin typeface="Calibri Light"/>
                </a:rPr>
                <a:t>3</a:t>
              </a:r>
            </a:p>
          </p:txBody>
        </p:sp>
        <p:sp>
          <p:nvSpPr>
            <p:cNvPr id="26" name="Скругленный прямоугольник 25"/>
            <p:cNvSpPr/>
            <p:nvPr/>
          </p:nvSpPr>
          <p:spPr bwMode="auto">
            <a:xfrm>
              <a:off x="973931" y="9118396"/>
              <a:ext cx="892969" cy="410749"/>
            </a:xfrm>
            <a:prstGeom prst="roundRect">
              <a:avLst/>
            </a:prstGeom>
            <a:gradFill>
              <a:gsLst>
                <a:gs pos="0">
                  <a:srgbClr val="365E92"/>
                </a:gs>
                <a:gs pos="50000">
                  <a:srgbClr val="008DD1"/>
                </a:gs>
                <a:gs pos="100000">
                  <a:srgbClr val="365E92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17"/>
              <a:r>
                <a:rPr lang="ru-RU" dirty="0">
                  <a:solidFill>
                    <a:prstClr val="white"/>
                  </a:solidFill>
                  <a:latin typeface="Calibri Light"/>
                </a:rPr>
                <a:t>М-1</a:t>
              </a:r>
            </a:p>
          </p:txBody>
        </p:sp>
        <p:sp>
          <p:nvSpPr>
            <p:cNvPr id="27" name="Скругленный прямоугольник 26"/>
            <p:cNvSpPr/>
            <p:nvPr/>
          </p:nvSpPr>
          <p:spPr bwMode="auto">
            <a:xfrm>
              <a:off x="1265632" y="9669719"/>
              <a:ext cx="892969" cy="410749"/>
            </a:xfrm>
            <a:prstGeom prst="roundRect">
              <a:avLst/>
            </a:prstGeom>
            <a:gradFill>
              <a:gsLst>
                <a:gs pos="0">
                  <a:srgbClr val="365E92"/>
                </a:gs>
                <a:gs pos="50000">
                  <a:srgbClr val="008DD1"/>
                </a:gs>
                <a:gs pos="100000">
                  <a:srgbClr val="365E92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17"/>
              <a:r>
                <a:rPr lang="ru-RU" dirty="0">
                  <a:solidFill>
                    <a:prstClr val="white"/>
                  </a:solidFill>
                  <a:latin typeface="Calibri Light"/>
                </a:rPr>
                <a:t>М-2</a:t>
              </a:r>
            </a:p>
          </p:txBody>
        </p:sp>
        <p:sp>
          <p:nvSpPr>
            <p:cNvPr id="28" name="Скругленный прямоугольник 27"/>
            <p:cNvSpPr/>
            <p:nvPr/>
          </p:nvSpPr>
          <p:spPr bwMode="auto">
            <a:xfrm>
              <a:off x="1674017" y="10278920"/>
              <a:ext cx="892969" cy="410749"/>
            </a:xfrm>
            <a:prstGeom prst="roundRect">
              <a:avLst/>
            </a:prstGeom>
            <a:gradFill>
              <a:gsLst>
                <a:gs pos="0">
                  <a:srgbClr val="365E92"/>
                </a:gs>
                <a:gs pos="50000">
                  <a:srgbClr val="008DD1"/>
                </a:gs>
                <a:gs pos="100000">
                  <a:srgbClr val="365E92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17"/>
              <a:r>
                <a:rPr lang="ru-RU" dirty="0">
                  <a:solidFill>
                    <a:prstClr val="white"/>
                  </a:solidFill>
                  <a:latin typeface="Calibri Light"/>
                </a:rPr>
                <a:t>М-3</a:t>
              </a:r>
            </a:p>
          </p:txBody>
        </p:sp>
        <p:cxnSp>
          <p:nvCxnSpPr>
            <p:cNvPr id="29" name="Прямая со стрелкой 28"/>
            <p:cNvCxnSpPr>
              <a:stCxn id="17" idx="4"/>
              <a:endCxn id="23" idx="7"/>
            </p:cNvCxnSpPr>
            <p:nvPr/>
          </p:nvCxnSpPr>
          <p:spPr>
            <a:xfrm flipH="1">
              <a:off x="2721112" y="8830624"/>
              <a:ext cx="783080" cy="6132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 стрелкой 29"/>
            <p:cNvCxnSpPr>
              <a:stCxn id="20" idx="4"/>
              <a:endCxn id="23" idx="7"/>
            </p:cNvCxnSpPr>
            <p:nvPr/>
          </p:nvCxnSpPr>
          <p:spPr>
            <a:xfrm flipH="1" flipV="1">
              <a:off x="2721112" y="8891944"/>
              <a:ext cx="1240280" cy="39588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 стрелкой 30"/>
            <p:cNvCxnSpPr>
              <a:stCxn id="19" idx="4"/>
              <a:endCxn id="23" idx="7"/>
            </p:cNvCxnSpPr>
            <p:nvPr/>
          </p:nvCxnSpPr>
          <p:spPr>
            <a:xfrm flipH="1" flipV="1">
              <a:off x="2721112" y="8891944"/>
              <a:ext cx="1087880" cy="24348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 стрелкой 31"/>
            <p:cNvCxnSpPr>
              <a:stCxn id="18" idx="4"/>
              <a:endCxn id="24" idx="7"/>
            </p:cNvCxnSpPr>
            <p:nvPr/>
          </p:nvCxnSpPr>
          <p:spPr>
            <a:xfrm flipH="1">
              <a:off x="3259918" y="8983024"/>
              <a:ext cx="396674" cy="478467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 стрелкой 32"/>
            <p:cNvCxnSpPr>
              <a:stCxn id="22" idx="4"/>
              <a:endCxn id="25" idx="7"/>
            </p:cNvCxnSpPr>
            <p:nvPr/>
          </p:nvCxnSpPr>
          <p:spPr>
            <a:xfrm flipH="1">
              <a:off x="3884998" y="9592624"/>
              <a:ext cx="381194" cy="480245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 стрелкой 33"/>
            <p:cNvCxnSpPr>
              <a:stCxn id="20" idx="4"/>
              <a:endCxn id="25" idx="7"/>
            </p:cNvCxnSpPr>
            <p:nvPr/>
          </p:nvCxnSpPr>
          <p:spPr>
            <a:xfrm flipH="1">
              <a:off x="3884998" y="9287824"/>
              <a:ext cx="76394" cy="785045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 стрелкой 34"/>
            <p:cNvCxnSpPr>
              <a:stCxn id="21" idx="4"/>
              <a:endCxn id="24" idx="7"/>
            </p:cNvCxnSpPr>
            <p:nvPr/>
          </p:nvCxnSpPr>
          <p:spPr>
            <a:xfrm flipH="1">
              <a:off x="3259918" y="9440224"/>
              <a:ext cx="853874" cy="21267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 стрелкой 35"/>
            <p:cNvCxnSpPr>
              <a:stCxn id="22" idx="4"/>
              <a:endCxn id="23" idx="7"/>
            </p:cNvCxnSpPr>
            <p:nvPr/>
          </p:nvCxnSpPr>
          <p:spPr>
            <a:xfrm flipH="1" flipV="1">
              <a:off x="2721112" y="8891944"/>
              <a:ext cx="1545080" cy="70068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/>
            <p:cNvCxnSpPr>
              <a:stCxn id="23" idx="3"/>
              <a:endCxn id="26" idx="3"/>
            </p:cNvCxnSpPr>
            <p:nvPr/>
          </p:nvCxnSpPr>
          <p:spPr>
            <a:xfrm flipH="1">
              <a:off x="1866900" y="9322996"/>
              <a:ext cx="356649" cy="775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единительная линия 37"/>
            <p:cNvCxnSpPr>
              <a:stCxn id="24" idx="3"/>
              <a:endCxn id="27" idx="3"/>
            </p:cNvCxnSpPr>
            <p:nvPr/>
          </p:nvCxnSpPr>
          <p:spPr>
            <a:xfrm flipH="1">
              <a:off x="2158601" y="9873594"/>
              <a:ext cx="629853" cy="150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/>
            <p:cNvCxnSpPr>
              <a:stCxn id="25" idx="3"/>
              <a:endCxn id="28" idx="3"/>
            </p:cNvCxnSpPr>
            <p:nvPr/>
          </p:nvCxnSpPr>
          <p:spPr>
            <a:xfrm flipH="1" flipV="1">
              <a:off x="2566986" y="10484295"/>
              <a:ext cx="846548" cy="677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Box 39"/>
            <p:cNvSpPr txBox="1"/>
            <p:nvPr/>
          </p:nvSpPr>
          <p:spPr>
            <a:xfrm rot="2914240">
              <a:off x="3470741" y="8778675"/>
              <a:ext cx="1633785" cy="3267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17"/>
              <a:r>
                <a:rPr lang="ru-RU" sz="2200" dirty="0">
                  <a:solidFill>
                    <a:srgbClr val="445469"/>
                  </a:solidFill>
                  <a:latin typeface="Calibri Light"/>
                  <a:cs typeface="Times New Roman" pitchFamily="18" charset="0"/>
                </a:rPr>
                <a:t>Миссии ПОО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604051" y="8821695"/>
              <a:ext cx="1633785" cy="2699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17"/>
              <a:r>
                <a:rPr lang="ru-RU" dirty="0">
                  <a:solidFill>
                    <a:srgbClr val="445469"/>
                  </a:solidFill>
                  <a:latin typeface="Calibri Light"/>
                  <a:cs typeface="Times New Roman" pitchFamily="18" charset="0"/>
                </a:rPr>
                <a:t>Модели ПОО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593052" y="8531006"/>
              <a:ext cx="1633785" cy="3373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17"/>
              <a:r>
                <a:rPr lang="ru-RU" sz="2400" dirty="0">
                  <a:solidFill>
                    <a:srgbClr val="445469"/>
                  </a:solidFill>
                  <a:latin typeface="Calibri Light"/>
                  <a:cs typeface="Times New Roman" pitchFamily="18" charset="0"/>
                </a:rPr>
                <a:t>ПОО</a:t>
              </a:r>
            </a:p>
          </p:txBody>
        </p:sp>
        <p:sp>
          <p:nvSpPr>
            <p:cNvPr id="43" name="Прямоугольник 42"/>
            <p:cNvSpPr/>
            <p:nvPr/>
          </p:nvSpPr>
          <p:spPr bwMode="auto">
            <a:xfrm rot="3602103">
              <a:off x="-19051" y="9894569"/>
              <a:ext cx="1469227" cy="646003"/>
            </a:xfrm>
            <a:prstGeom prst="rect">
              <a:avLst/>
            </a:prstGeom>
            <a:gradFill>
              <a:gsLst>
                <a:gs pos="0">
                  <a:srgbClr val="365E92"/>
                </a:gs>
                <a:gs pos="50000">
                  <a:srgbClr val="008DD1"/>
                </a:gs>
                <a:gs pos="100000">
                  <a:srgbClr val="365E92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17"/>
              <a:r>
                <a:rPr lang="ru-RU" sz="2000" dirty="0">
                  <a:solidFill>
                    <a:prstClr val="white"/>
                  </a:solidFill>
                  <a:latin typeface="Calibri Light"/>
                  <a:cs typeface="Times New Roman" pitchFamily="18" charset="0"/>
                </a:rPr>
                <a:t>Критерии эффективности</a:t>
              </a:r>
            </a:p>
          </p:txBody>
        </p:sp>
        <p:cxnSp>
          <p:nvCxnSpPr>
            <p:cNvPr id="44" name="Прямая со стрелкой 43"/>
            <p:cNvCxnSpPr>
              <a:endCxn id="26" idx="1"/>
            </p:cNvCxnSpPr>
            <p:nvPr/>
          </p:nvCxnSpPr>
          <p:spPr>
            <a:xfrm flipV="1">
              <a:off x="715562" y="9323771"/>
              <a:ext cx="258369" cy="205374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Прямая со стрелкой 44"/>
            <p:cNvCxnSpPr>
              <a:stCxn id="43" idx="0"/>
              <a:endCxn id="27" idx="1"/>
            </p:cNvCxnSpPr>
            <p:nvPr/>
          </p:nvCxnSpPr>
          <p:spPr>
            <a:xfrm flipV="1">
              <a:off x="995389" y="9875094"/>
              <a:ext cx="270243" cy="181147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Прямая со стрелкой 45"/>
            <p:cNvCxnSpPr>
              <a:endCxn id="28" idx="1"/>
            </p:cNvCxnSpPr>
            <p:nvPr/>
          </p:nvCxnSpPr>
          <p:spPr>
            <a:xfrm flipV="1">
              <a:off x="1265632" y="10484295"/>
              <a:ext cx="408385" cy="677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38848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88" t="21930" r="14939" b="19356"/>
          <a:stretch/>
        </p:blipFill>
        <p:spPr bwMode="auto">
          <a:xfrm>
            <a:off x="1588" y="120316"/>
            <a:ext cx="12133200" cy="6737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16585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092441" y="76829"/>
            <a:ext cx="3063796" cy="728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67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333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НЕФТЕКАМСКИЙ</a:t>
            </a:r>
          </a:p>
          <a:p>
            <a:pPr algn="r"/>
            <a:r>
              <a:rPr lang="ru-RU" sz="1333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МАШИНОСТРОИТЕЛЬНЫЙ</a:t>
            </a:r>
          </a:p>
          <a:p>
            <a:pPr algn="r"/>
            <a:r>
              <a:rPr lang="ru-RU" sz="1333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КОЛЛЕДЖ</a:t>
            </a:r>
          </a:p>
        </p:txBody>
      </p:sp>
      <p:pic>
        <p:nvPicPr>
          <p:cNvPr id="5" name="Picture 3" descr="Y:\Орг метод\Орг-метод сопр образов процесса\4 Методические кабинет\Медиатека\Фото, видео, изображения\Логотип ГБОУ СПО НМК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236" y="119445"/>
            <a:ext cx="898605" cy="673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0" y="945041"/>
            <a:ext cx="12192000" cy="144129"/>
            <a:chOff x="0" y="708780"/>
            <a:chExt cx="9144000" cy="108097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708780"/>
              <a:ext cx="1550100" cy="108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550100" y="709330"/>
              <a:ext cx="1512000" cy="107547"/>
            </a:xfrm>
            <a:prstGeom prst="rect">
              <a:avLst/>
            </a:prstGeom>
            <a:solidFill>
              <a:srgbClr val="FF71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062100" y="709330"/>
              <a:ext cx="1512000" cy="107547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4574100" y="708780"/>
              <a:ext cx="1512000" cy="107547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6086100" y="709330"/>
              <a:ext cx="1512000" cy="107547"/>
            </a:xfrm>
            <a:prstGeom prst="rect">
              <a:avLst/>
            </a:prstGeom>
            <a:solidFill>
              <a:srgbClr val="FF71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7598100" y="709330"/>
              <a:ext cx="1545900" cy="107547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09183" y="76828"/>
            <a:ext cx="90461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Опорно-стратегическая модель управления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315120" y="1467388"/>
            <a:ext cx="1158707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предоставление комплекса аналитических, методических, консалтинговых и образовательных услуг для системы профессионального образования и организаций работодателей на региональном и </a:t>
            </a: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федеральном </a:t>
            </a: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уровне. </a:t>
            </a:r>
            <a:endParaRPr lang="ru-RU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315121" y="1013870"/>
            <a:ext cx="4994509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500" dirty="0">
                <a:solidFill>
                  <a:schemeClr val="accent1">
                    <a:lumMod val="50000"/>
                  </a:schemeClr>
                </a:solidFill>
              </a:rPr>
              <a:t>Основная цель (миссия) 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315120" y="2796444"/>
            <a:ext cx="1697901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500" dirty="0" smtClean="0">
                <a:solidFill>
                  <a:schemeClr val="accent1">
                    <a:lumMod val="50000"/>
                  </a:schemeClr>
                </a:solidFill>
              </a:rPr>
              <a:t>Задачи:</a:t>
            </a:r>
            <a:endParaRPr lang="ru-RU" sz="3500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42" name="Группа 41"/>
          <p:cNvGrpSpPr/>
          <p:nvPr/>
        </p:nvGrpSpPr>
        <p:grpSpPr>
          <a:xfrm>
            <a:off x="0" y="2441703"/>
            <a:ext cx="12192000" cy="52353"/>
            <a:chOff x="0" y="708780"/>
            <a:chExt cx="9144000" cy="108097"/>
          </a:xfrm>
        </p:grpSpPr>
        <p:sp>
          <p:nvSpPr>
            <p:cNvPr id="43" name="Прямоугольник 42"/>
            <p:cNvSpPr/>
            <p:nvPr/>
          </p:nvSpPr>
          <p:spPr>
            <a:xfrm>
              <a:off x="0" y="708780"/>
              <a:ext cx="1550100" cy="108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1550100" y="709330"/>
              <a:ext cx="1512000" cy="107547"/>
            </a:xfrm>
            <a:prstGeom prst="rect">
              <a:avLst/>
            </a:prstGeom>
            <a:solidFill>
              <a:srgbClr val="FF71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3062100" y="709330"/>
              <a:ext cx="1512000" cy="107547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4574100" y="708780"/>
              <a:ext cx="1512000" cy="107547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6086100" y="709330"/>
              <a:ext cx="1512000" cy="107547"/>
            </a:xfrm>
            <a:prstGeom prst="rect">
              <a:avLst/>
            </a:prstGeom>
            <a:solidFill>
              <a:srgbClr val="FF71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48" name="Прямоугольник 47"/>
            <p:cNvSpPr/>
            <p:nvPr/>
          </p:nvSpPr>
          <p:spPr>
            <a:xfrm>
              <a:off x="7598100" y="709330"/>
              <a:ext cx="1545900" cy="107547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305265" y="3290900"/>
            <a:ext cx="1158707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120000"/>
              </a:lnSpc>
              <a:spcAft>
                <a:spcPts val="0"/>
              </a:spcAft>
              <a:buFont typeface="Times New Roman" panose="02020603050405020304" pitchFamily="18" charset="0"/>
              <a:buChar char="‒"/>
            </a:pPr>
            <a:r>
              <a:rPr lang="ru-RU" sz="2000" dirty="0">
                <a:ea typeface="Calibri" panose="020F0502020204030204" pitchFamily="34" charset="0"/>
                <a:cs typeface="Symbol" panose="05050102010706020507" pitchFamily="18" charset="2"/>
              </a:rPr>
              <a:t>изучение отечественных и зарубежных </a:t>
            </a:r>
            <a:r>
              <a:rPr lang="ru-RU" sz="2000" dirty="0" smtClean="0">
                <a:ea typeface="Calibri" panose="020F0502020204030204" pitchFamily="34" charset="0"/>
                <a:cs typeface="Symbol" panose="05050102010706020507" pitchFamily="18" charset="2"/>
              </a:rPr>
              <a:t>тенденций, отбор </a:t>
            </a:r>
            <a:r>
              <a:rPr lang="ru-RU" sz="2000" dirty="0">
                <a:ea typeface="Calibri" panose="020F0502020204030204" pitchFamily="34" charset="0"/>
                <a:cs typeface="Symbol" panose="05050102010706020507" pitchFamily="18" charset="2"/>
              </a:rPr>
              <a:t>лучших практик подготовки по программам </a:t>
            </a:r>
            <a:r>
              <a:rPr lang="ru-RU" sz="2000" dirty="0" smtClean="0">
                <a:ea typeface="Calibri" panose="020F0502020204030204" pitchFamily="34" charset="0"/>
                <a:cs typeface="Symbol" panose="05050102010706020507" pitchFamily="18" charset="2"/>
              </a:rPr>
              <a:t>СПО и ПО;</a:t>
            </a:r>
            <a:endParaRPr lang="ru-RU" sz="2000" dirty="0">
              <a:ea typeface="Calibri" panose="020F0502020204030204" pitchFamily="34" charset="0"/>
              <a:cs typeface="Symbol" panose="05050102010706020507" pitchFamily="18" charset="2"/>
            </a:endParaRPr>
          </a:p>
          <a:p>
            <a:pPr marL="285750" lvl="0" indent="-285750" algn="just">
              <a:lnSpc>
                <a:spcPct val="120000"/>
              </a:lnSpc>
              <a:spcAft>
                <a:spcPts val="0"/>
              </a:spcAft>
              <a:buFont typeface="Times New Roman" panose="02020603050405020304" pitchFamily="18" charset="0"/>
              <a:buChar char="‒"/>
            </a:pPr>
            <a:r>
              <a:rPr lang="ru-RU" sz="2000" dirty="0">
                <a:ea typeface="Calibri" panose="020F0502020204030204" pitchFamily="34" charset="0"/>
                <a:cs typeface="Symbol" panose="05050102010706020507" pitchFamily="18" charset="2"/>
              </a:rPr>
              <a:t>разработка и реализация механизмов трансляции лучших практик  подготовки по программам СПО и ПО;</a:t>
            </a:r>
          </a:p>
          <a:p>
            <a:pPr marL="285750" lvl="0" indent="-285750" algn="just">
              <a:lnSpc>
                <a:spcPct val="120000"/>
              </a:lnSpc>
              <a:spcAft>
                <a:spcPts val="0"/>
              </a:spcAft>
              <a:buFont typeface="Times New Roman" panose="02020603050405020304" pitchFamily="18" charset="0"/>
              <a:buChar char="‒"/>
            </a:pPr>
            <a:r>
              <a:rPr lang="ru-RU" sz="2000" dirty="0" smtClean="0">
                <a:ea typeface="Calibri" panose="020F0502020204030204" pitchFamily="34" charset="0"/>
                <a:cs typeface="Symbol" panose="05050102010706020507" pitchFamily="18" charset="2"/>
              </a:rPr>
              <a:t>экспериментальная </a:t>
            </a:r>
            <a:r>
              <a:rPr lang="ru-RU" sz="2000" dirty="0">
                <a:ea typeface="Calibri" panose="020F0502020204030204" pitchFamily="34" charset="0"/>
                <a:cs typeface="Symbol" panose="05050102010706020507" pitchFamily="18" charset="2"/>
              </a:rPr>
              <a:t>апробация новых ФГОС СПО и разработка предложений по их актуализации;</a:t>
            </a:r>
          </a:p>
          <a:p>
            <a:pPr marL="285750" lvl="0" indent="-285750" algn="just">
              <a:lnSpc>
                <a:spcPct val="120000"/>
              </a:lnSpc>
              <a:spcAft>
                <a:spcPts val="0"/>
              </a:spcAft>
              <a:buFont typeface="Times New Roman" panose="02020603050405020304" pitchFamily="18" charset="0"/>
              <a:buChar char="‒"/>
            </a:pPr>
            <a:r>
              <a:rPr lang="ru-RU" sz="2000" dirty="0">
                <a:ea typeface="Calibri" panose="020F0502020204030204" pitchFamily="34" charset="0"/>
                <a:cs typeface="Symbol" panose="05050102010706020507" pitchFamily="18" charset="2"/>
              </a:rPr>
              <a:t>организация разработки новых программ, модулей с использованием передовых методик и технологий подготовки кадров и </a:t>
            </a:r>
            <a:r>
              <a:rPr lang="ru-RU" sz="2000">
                <a:ea typeface="Calibri" panose="020F0502020204030204" pitchFamily="34" charset="0"/>
                <a:cs typeface="Symbol" panose="05050102010706020507" pitchFamily="18" charset="2"/>
              </a:rPr>
              <a:t>их </a:t>
            </a:r>
            <a:r>
              <a:rPr lang="ru-RU" sz="2000" smtClean="0">
                <a:ea typeface="Calibri" panose="020F0502020204030204" pitchFamily="34" charset="0"/>
                <a:cs typeface="Symbol" panose="05050102010706020507" pitchFamily="18" charset="2"/>
              </a:rPr>
              <a:t>апробация;</a:t>
            </a:r>
            <a:endParaRPr lang="ru-RU" sz="2000" dirty="0" smtClean="0">
              <a:ea typeface="Calibri" panose="020F0502020204030204" pitchFamily="34" charset="0"/>
              <a:cs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901606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092441" y="76829"/>
            <a:ext cx="3063796" cy="728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67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333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НЕФТЕКАМСКИЙ</a:t>
            </a:r>
          </a:p>
          <a:p>
            <a:pPr algn="r"/>
            <a:r>
              <a:rPr lang="ru-RU" sz="1333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МАШИНОСТРОИТЕЛЬНЫЙ</a:t>
            </a:r>
          </a:p>
          <a:p>
            <a:pPr algn="r"/>
            <a:r>
              <a:rPr lang="ru-RU" sz="1333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КОЛЛЕДЖ</a:t>
            </a:r>
          </a:p>
        </p:txBody>
      </p:sp>
      <p:pic>
        <p:nvPicPr>
          <p:cNvPr id="5" name="Picture 3" descr="Y:\Орг метод\Орг-метод сопр образов процесса\4 Методические кабинет\Медиатека\Фото, видео, изображения\Логотип ГБОУ СПО НМК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236" y="119445"/>
            <a:ext cx="898605" cy="673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0" y="945041"/>
            <a:ext cx="12192000" cy="144129"/>
            <a:chOff x="0" y="708780"/>
            <a:chExt cx="9144000" cy="108097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708780"/>
              <a:ext cx="1550100" cy="108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550100" y="709330"/>
              <a:ext cx="1512000" cy="107547"/>
            </a:xfrm>
            <a:prstGeom prst="rect">
              <a:avLst/>
            </a:prstGeom>
            <a:solidFill>
              <a:srgbClr val="FF71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062100" y="709330"/>
              <a:ext cx="1512000" cy="107547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4574100" y="708780"/>
              <a:ext cx="1512000" cy="107547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6086100" y="709330"/>
              <a:ext cx="1512000" cy="107547"/>
            </a:xfrm>
            <a:prstGeom prst="rect">
              <a:avLst/>
            </a:prstGeom>
            <a:solidFill>
              <a:srgbClr val="FF71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7598100" y="709330"/>
              <a:ext cx="1545900" cy="107547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09183" y="76828"/>
            <a:ext cx="90461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Опорно-стратегическая модель управления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323699" y="1088437"/>
            <a:ext cx="1697901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500" dirty="0" smtClean="0">
                <a:solidFill>
                  <a:schemeClr val="accent1">
                    <a:lumMod val="50000"/>
                  </a:schemeClr>
                </a:solidFill>
              </a:rPr>
              <a:t>Задачи:</a:t>
            </a:r>
            <a:endParaRPr lang="ru-RU" sz="35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15120" y="1862775"/>
            <a:ext cx="1129041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20000"/>
              </a:lnSpc>
              <a:buFont typeface="Times New Roman" panose="02020603050405020304" pitchFamily="18" charset="0"/>
              <a:buChar char="‒"/>
            </a:pPr>
            <a:r>
              <a:rPr lang="ru-RU" sz="2000" dirty="0">
                <a:ea typeface="Calibri" panose="020F0502020204030204" pitchFamily="34" charset="0"/>
                <a:cs typeface="Symbol" panose="05050102010706020507" pitchFamily="18" charset="2"/>
              </a:rPr>
              <a:t>организация образовательной деятельности по программам ПКРС, программам ПССЗ, основным программам профессионального обучения с использованием лучших практик, передовых технологий и методик, в том числе в сетевой форме с ПОО региона и (или) других регионов;</a:t>
            </a:r>
            <a:endParaRPr lang="ru-RU" sz="1600" dirty="0">
              <a:ea typeface="Calibri" panose="020F0502020204030204" pitchFamily="34" charset="0"/>
              <a:cs typeface="Symbol" panose="05050102010706020507" pitchFamily="18" charset="2"/>
            </a:endParaRPr>
          </a:p>
          <a:p>
            <a:pPr marL="285750" lvl="0" indent="-285750" algn="just">
              <a:lnSpc>
                <a:spcPct val="120000"/>
              </a:lnSpc>
              <a:spcAft>
                <a:spcPts val="0"/>
              </a:spcAft>
              <a:buFont typeface="Times New Roman" panose="02020603050405020304" pitchFamily="18" charset="0"/>
              <a:buChar char="‒"/>
            </a:pPr>
            <a:r>
              <a:rPr lang="ru-RU" sz="2000" dirty="0" smtClean="0">
                <a:ea typeface="Calibri" panose="020F0502020204030204" pitchFamily="34" charset="0"/>
                <a:cs typeface="Symbol" panose="05050102010706020507" pitchFamily="18" charset="2"/>
              </a:rPr>
              <a:t>осуществление </a:t>
            </a:r>
            <a:r>
              <a:rPr lang="ru-RU" sz="2000" dirty="0">
                <a:ea typeface="Calibri" panose="020F0502020204030204" pitchFamily="34" charset="0"/>
                <a:cs typeface="Symbol" panose="05050102010706020507" pitchFamily="18" charset="2"/>
              </a:rPr>
              <a:t>образовательной деятельности по программам повышения квалификации руководящих и педагогических работников ПОО;</a:t>
            </a:r>
          </a:p>
          <a:p>
            <a:pPr marL="285750" lvl="0" indent="-285750" algn="just">
              <a:lnSpc>
                <a:spcPct val="120000"/>
              </a:lnSpc>
              <a:spcAft>
                <a:spcPts val="0"/>
              </a:spcAft>
              <a:buFont typeface="Times New Roman" panose="02020603050405020304" pitchFamily="18" charset="0"/>
              <a:buChar char="‒"/>
            </a:pPr>
            <a:r>
              <a:rPr lang="ru-RU" sz="2000" dirty="0">
                <a:ea typeface="Calibri" panose="020F0502020204030204" pitchFamily="34" charset="0"/>
                <a:cs typeface="Symbol" panose="05050102010706020507" pitchFamily="18" charset="2"/>
              </a:rPr>
              <a:t>организация обмена опытом образовательных организаций по вопросам подготовки кадров; </a:t>
            </a:r>
          </a:p>
          <a:p>
            <a:pPr marL="285750" lvl="0" indent="-285750" algn="just">
              <a:lnSpc>
                <a:spcPct val="120000"/>
              </a:lnSpc>
              <a:spcAft>
                <a:spcPts val="0"/>
              </a:spcAft>
              <a:buFont typeface="Times New Roman" panose="02020603050405020304" pitchFamily="18" charset="0"/>
              <a:buChar char="‒"/>
            </a:pPr>
            <a:r>
              <a:rPr lang="ru-RU" sz="2000" dirty="0">
                <a:ea typeface="Calibri" panose="020F0502020204030204" pitchFamily="34" charset="0"/>
                <a:cs typeface="Symbol" panose="05050102010706020507" pitchFamily="18" charset="2"/>
              </a:rPr>
              <a:t>предоставление площадей, коммуникаций и оборудования для подготовки национальной сборной и команд других субъектов </a:t>
            </a:r>
            <a:r>
              <a:rPr lang="ru-RU" sz="2000" dirty="0" smtClean="0">
                <a:ea typeface="Calibri" panose="020F0502020204030204" pitchFamily="34" charset="0"/>
                <a:cs typeface="Symbol" panose="05050102010706020507" pitchFamily="18" charset="2"/>
              </a:rPr>
              <a:t>РФ к </a:t>
            </a:r>
            <a:r>
              <a:rPr lang="ru-RU" sz="2000" dirty="0">
                <a:ea typeface="Calibri" panose="020F0502020204030204" pitchFamily="34" charset="0"/>
                <a:cs typeface="Symbol" panose="05050102010706020507" pitchFamily="18" charset="2"/>
              </a:rPr>
              <a:t>участию в национальных и международных конкурсах профессионального мастерства; </a:t>
            </a:r>
          </a:p>
          <a:p>
            <a:pPr marL="285750" lvl="0" indent="-285750" algn="just">
              <a:lnSpc>
                <a:spcPct val="120000"/>
              </a:lnSpc>
              <a:spcAft>
                <a:spcPts val="0"/>
              </a:spcAft>
              <a:buFont typeface="Times New Roman" panose="02020603050405020304" pitchFamily="18" charset="0"/>
              <a:buChar char="‒"/>
            </a:pPr>
            <a:r>
              <a:rPr lang="ru-RU" sz="2000" dirty="0">
                <a:ea typeface="Calibri" panose="020F0502020204030204" pitchFamily="34" charset="0"/>
                <a:cs typeface="Symbol" panose="05050102010706020507" pitchFamily="18" charset="2"/>
              </a:rPr>
              <a:t>предоставление оборудования для проведения конкурсов профессионального мастерства, в том числе </a:t>
            </a:r>
            <a:r>
              <a:rPr lang="ru-RU" sz="2000" dirty="0" err="1">
                <a:ea typeface="Calibri" panose="020F0502020204030204" pitchFamily="34" charset="0"/>
                <a:cs typeface="Symbol" panose="05050102010706020507" pitchFamily="18" charset="2"/>
              </a:rPr>
              <a:t>Ворлдскиллс</a:t>
            </a:r>
            <a:r>
              <a:rPr lang="ru-RU" sz="2000" dirty="0">
                <a:ea typeface="Calibri" panose="020F0502020204030204" pitchFamily="34" charset="0"/>
                <a:cs typeface="Symbol" panose="05050102010706020507" pitchFamily="18" charset="2"/>
              </a:rPr>
              <a:t> (регионального и национального уровня);</a:t>
            </a:r>
          </a:p>
          <a:p>
            <a:pPr marL="285750" lvl="0" indent="-285750" algn="just">
              <a:lnSpc>
                <a:spcPct val="120000"/>
              </a:lnSpc>
              <a:spcAft>
                <a:spcPts val="0"/>
              </a:spcAft>
              <a:buFont typeface="Times New Roman" panose="02020603050405020304" pitchFamily="18" charset="0"/>
              <a:buChar char="‒"/>
            </a:pPr>
            <a:r>
              <a:rPr lang="ru-RU" sz="2000" dirty="0">
                <a:ea typeface="Calibri" panose="020F0502020204030204" pitchFamily="34" charset="0"/>
                <a:cs typeface="Symbol" panose="05050102010706020507" pitchFamily="18" charset="2"/>
              </a:rPr>
              <a:t>предоставление оборудования для проведения процедур независимой оценки квалификаций.</a:t>
            </a:r>
          </a:p>
        </p:txBody>
      </p:sp>
    </p:spTree>
    <p:extLst>
      <p:ext uri="{BB962C8B-B14F-4D97-AF65-F5344CB8AC3E}">
        <p14:creationId xmlns:p14="http://schemas.microsoft.com/office/powerpoint/2010/main" val="3970105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092441" y="76829"/>
            <a:ext cx="3063796" cy="728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67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333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НЕФТЕКАМСКИЙ</a:t>
            </a:r>
          </a:p>
          <a:p>
            <a:pPr algn="r"/>
            <a:r>
              <a:rPr lang="ru-RU" sz="1333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МАШИНОСТРОИТЕЛЬНЫЙ</a:t>
            </a:r>
          </a:p>
          <a:p>
            <a:pPr algn="r"/>
            <a:r>
              <a:rPr lang="ru-RU" sz="1333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КОЛЛЕДЖ</a:t>
            </a:r>
          </a:p>
        </p:txBody>
      </p:sp>
      <p:pic>
        <p:nvPicPr>
          <p:cNvPr id="5" name="Picture 3" descr="Y:\Орг метод\Орг-метод сопр образов процесса\4 Методические кабинет\Медиатека\Фото, видео, изображения\Логотип ГБОУ СПО НМК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236" y="119445"/>
            <a:ext cx="898605" cy="673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0" y="945041"/>
            <a:ext cx="12192000" cy="144129"/>
            <a:chOff x="0" y="708780"/>
            <a:chExt cx="9144000" cy="108097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708780"/>
              <a:ext cx="1550100" cy="108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550100" y="709330"/>
              <a:ext cx="1512000" cy="107547"/>
            </a:xfrm>
            <a:prstGeom prst="rect">
              <a:avLst/>
            </a:prstGeom>
            <a:solidFill>
              <a:srgbClr val="FF71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062100" y="709330"/>
              <a:ext cx="1512000" cy="107547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4574100" y="708780"/>
              <a:ext cx="1512000" cy="107547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6086100" y="709330"/>
              <a:ext cx="1512000" cy="107547"/>
            </a:xfrm>
            <a:prstGeom prst="rect">
              <a:avLst/>
            </a:prstGeom>
            <a:solidFill>
              <a:srgbClr val="FF71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7598100" y="709330"/>
              <a:ext cx="1545900" cy="107547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82880" y="76828"/>
            <a:ext cx="861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О колледже</a:t>
            </a:r>
            <a:endParaRPr lang="ru-RU" sz="4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37172" y="1300845"/>
            <a:ext cx="15728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Проектная</a:t>
            </a:r>
          </a:p>
          <a:p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мощность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9299" y="1898756"/>
            <a:ext cx="1152880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733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1520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677" y="1354561"/>
            <a:ext cx="834095" cy="68191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496771" y="2792466"/>
            <a:ext cx="1664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Контингент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9299" y="3252925"/>
            <a:ext cx="1152880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733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1729</a:t>
            </a:r>
            <a:endParaRPr lang="ru-RU" sz="3733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35" y="2582399"/>
            <a:ext cx="912576" cy="912576"/>
          </a:xfrm>
          <a:prstGeom prst="rect">
            <a:avLst/>
          </a:prstGeom>
        </p:spPr>
      </p:pic>
      <p:cxnSp>
        <p:nvCxnSpPr>
          <p:cNvPr id="20" name="Прямая соединительная линия 19"/>
          <p:cNvCxnSpPr/>
          <p:nvPr/>
        </p:nvCxnSpPr>
        <p:spPr>
          <a:xfrm>
            <a:off x="368300" y="2596383"/>
            <a:ext cx="2856893" cy="0"/>
          </a:xfrm>
          <a:prstGeom prst="line">
            <a:avLst/>
          </a:prstGeom>
          <a:ln w="12700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496771" y="4137533"/>
            <a:ext cx="16647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Контингент</a:t>
            </a:r>
          </a:p>
          <a:p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бюджет</a:t>
            </a: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368300" y="3941449"/>
            <a:ext cx="2856893" cy="0"/>
          </a:xfrm>
          <a:prstGeom prst="line">
            <a:avLst/>
          </a:prstGeom>
          <a:ln w="12700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368300" y="5313049"/>
            <a:ext cx="2856893" cy="0"/>
          </a:xfrm>
          <a:prstGeom prst="line">
            <a:avLst/>
          </a:prstGeom>
          <a:ln w="12700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496772" y="5474633"/>
            <a:ext cx="17264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Сотрудники</a:t>
            </a: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91123" y="5898927"/>
            <a:ext cx="910827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733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143</a:t>
            </a:r>
            <a:endParaRPr lang="ru-RU" sz="3733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72" y="5310532"/>
            <a:ext cx="879891" cy="879891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436987" y="4611369"/>
            <a:ext cx="1152880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733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1379</a:t>
            </a:r>
            <a:endParaRPr lang="ru-RU" sz="3733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123" y="3940843"/>
            <a:ext cx="912576" cy="912576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8000" y="2660889"/>
            <a:ext cx="3005480" cy="3016016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8302" y="3841207"/>
            <a:ext cx="808279" cy="808279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8889009" y="3028482"/>
            <a:ext cx="33153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accent5">
                    <a:lumMod val="75000"/>
                  </a:schemeClr>
                </a:solidFill>
              </a:rPr>
              <a:t>Подготовка</a:t>
            </a:r>
          </a:p>
          <a:p>
            <a:r>
              <a:rPr lang="ru-RU" sz="2400" b="1" dirty="0">
                <a:solidFill>
                  <a:schemeClr val="accent5">
                    <a:lumMod val="75000"/>
                  </a:schemeClr>
                </a:solidFill>
              </a:rPr>
              <a:t>специалистов среднего</a:t>
            </a:r>
          </a:p>
          <a:p>
            <a:r>
              <a:rPr lang="ru-RU" sz="2400" b="1" dirty="0">
                <a:solidFill>
                  <a:schemeClr val="accent5">
                    <a:lumMod val="75000"/>
                  </a:schemeClr>
                </a:solidFill>
              </a:rPr>
              <a:t>звена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632728" y="3992738"/>
            <a:ext cx="2304349" cy="10361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733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10</a:t>
            </a:r>
            <a:endParaRPr lang="ru-RU" sz="37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специальностей</a:t>
            </a:r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2761" y="1667258"/>
            <a:ext cx="808279" cy="808279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5881133" y="1174702"/>
            <a:ext cx="463723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Подготовка квалифицированных</a:t>
            </a:r>
          </a:p>
          <a:p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рабочих, служащих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917186" y="1818789"/>
            <a:ext cx="1606465" cy="10361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733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5</a:t>
            </a:r>
            <a:endParaRPr lang="ru-RU" sz="37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профессий</a:t>
            </a:r>
          </a:p>
        </p:txBody>
      </p:sp>
      <p:pic>
        <p:nvPicPr>
          <p:cNvPr id="44" name="Рисунок 4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882" y="2496107"/>
            <a:ext cx="808279" cy="808279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3695704" y="1884772"/>
            <a:ext cx="1666290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733" b="1" dirty="0">
                <a:solidFill>
                  <a:srgbClr val="FF714F"/>
                </a:solidFill>
              </a:rPr>
              <a:t>ТОП-50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3750307" y="2647638"/>
            <a:ext cx="2153154" cy="14054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733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</a:t>
            </a:r>
            <a:r>
              <a:rPr lang="ru-RU" sz="3733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4</a:t>
            </a:r>
            <a:endParaRPr lang="ru-RU" sz="37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специальности</a:t>
            </a:r>
          </a:p>
          <a:p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и профессии</a:t>
            </a:r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2579" y="5657707"/>
            <a:ext cx="1065429" cy="1065429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5187620" y="5638492"/>
            <a:ext cx="1487908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733" b="1" dirty="0">
                <a:solidFill>
                  <a:srgbClr val="FFC000"/>
                </a:solidFill>
              </a:rPr>
              <a:t>МЦПК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328069" y="5759535"/>
            <a:ext cx="675216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Профессиональное обучение</a:t>
            </a:r>
          </a:p>
          <a:p>
            <a:pPr algn="ctr"/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Дополнительное профессиональное образование</a:t>
            </a:r>
          </a:p>
        </p:txBody>
      </p:sp>
    </p:spTree>
    <p:extLst>
      <p:ext uri="{BB962C8B-B14F-4D97-AF65-F5344CB8AC3E}">
        <p14:creationId xmlns:p14="http://schemas.microsoft.com/office/powerpoint/2010/main" val="3878493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Theme">
  <a:themeElements>
    <a:clrScheme name="motagua light prueba">
      <a:dk1>
        <a:srgbClr val="445469"/>
      </a:dk1>
      <a:lt1>
        <a:sysClr val="window" lastClr="FFFFFF"/>
      </a:lt1>
      <a:dk2>
        <a:srgbClr val="445469"/>
      </a:dk2>
      <a:lt2>
        <a:srgbClr val="FFFFFF"/>
      </a:lt2>
      <a:accent1>
        <a:srgbClr val="1EA185"/>
      </a:accent1>
      <a:accent2>
        <a:srgbClr val="9BBB5C"/>
      </a:accent2>
      <a:accent3>
        <a:srgbClr val="F29B26"/>
      </a:accent3>
      <a:accent4>
        <a:srgbClr val="BD392F"/>
      </a:accent4>
      <a:accent5>
        <a:srgbClr val="445469"/>
      </a:accent5>
      <a:accent6>
        <a:srgbClr val="445469"/>
      </a:accent6>
      <a:hlink>
        <a:srgbClr val="F33B48"/>
      </a:hlink>
      <a:folHlink>
        <a:srgbClr val="FFC000"/>
      </a:folHlink>
    </a:clrScheme>
    <a:fontScheme name="Custom 1">
      <a:majorFont>
        <a:latin typeface="Lato"/>
        <a:ea typeface=""/>
        <a:cs typeface=""/>
      </a:majorFont>
      <a:minorFont>
        <a:latin typeface="La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1460</TotalTime>
  <Words>1749</Words>
  <Application>Microsoft Office PowerPoint</Application>
  <PresentationFormat>Широкоэкранный</PresentationFormat>
  <Paragraphs>382</Paragraphs>
  <Slides>25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25</vt:i4>
      </vt:variant>
    </vt:vector>
  </HeadingPairs>
  <TitlesOfParts>
    <vt:vector size="39" baseType="lpstr">
      <vt:lpstr>Arial</vt:lpstr>
      <vt:lpstr>Calibri</vt:lpstr>
      <vt:lpstr>Calibri Light</vt:lpstr>
      <vt:lpstr>Helvetica</vt:lpstr>
      <vt:lpstr>HelveticaNeue light</vt:lpstr>
      <vt:lpstr>Lato</vt:lpstr>
      <vt:lpstr>Lato Light</vt:lpstr>
      <vt:lpstr>Lato Regular</vt:lpstr>
      <vt:lpstr>Raleway Light</vt:lpstr>
      <vt:lpstr>Symbol</vt:lpstr>
      <vt:lpstr>Times New Roman</vt:lpstr>
      <vt:lpstr>Wingdings</vt:lpstr>
      <vt:lpstr>Тема Office</vt:lpstr>
      <vt:lpstr>Default Theme</vt:lpstr>
      <vt:lpstr>Презентация PowerPoint</vt:lpstr>
      <vt:lpstr>Институциональные решения приоритетных задач кадрового обеспечения социально-экономического развития субъектов РФ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Mingalev</dc:creator>
  <cp:lastModifiedBy>Наталия Диденко</cp:lastModifiedBy>
  <cp:revision>122</cp:revision>
  <cp:lastPrinted>2018-11-06T09:03:47Z</cp:lastPrinted>
  <dcterms:created xsi:type="dcterms:W3CDTF">2018-10-19T06:13:38Z</dcterms:created>
  <dcterms:modified xsi:type="dcterms:W3CDTF">2018-11-07T11:27:58Z</dcterms:modified>
</cp:coreProperties>
</file>