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6" r:id="rId2"/>
    <p:sldId id="322" r:id="rId3"/>
    <p:sldId id="257" r:id="rId4"/>
    <p:sldId id="266" r:id="rId5"/>
    <p:sldId id="297" r:id="rId6"/>
    <p:sldId id="298" r:id="rId7"/>
    <p:sldId id="299" r:id="rId8"/>
    <p:sldId id="300" r:id="rId9"/>
    <p:sldId id="301" r:id="rId10"/>
    <p:sldId id="302" r:id="rId11"/>
    <p:sldId id="273" r:id="rId12"/>
    <p:sldId id="317" r:id="rId13"/>
    <p:sldId id="316" r:id="rId14"/>
    <p:sldId id="318" r:id="rId15"/>
    <p:sldId id="319" r:id="rId16"/>
    <p:sldId id="320" r:id="rId17"/>
    <p:sldId id="321" r:id="rId18"/>
    <p:sldId id="31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73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3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28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363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01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553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6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97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8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58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564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576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61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09B5F-F461-4BC6-823E-2C214B976E1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84960-972D-4891-BFE8-A0ABB24B4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21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https://apf.mail.ru/cgi-bin/readmsg?id=15403015050000013488;0;2&amp;af_preview=1&amp;exif=1"/>
          <p:cNvSpPr>
            <a:spLocks noChangeAspect="1" noChangeArrowheads="1"/>
          </p:cNvSpPr>
          <p:nvPr/>
        </p:nvSpPr>
        <p:spPr bwMode="auto">
          <a:xfrm>
            <a:off x="155574" y="-144463"/>
            <a:ext cx="4157649" cy="415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35154380_380131649164851_589279889652187136_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14" y="330200"/>
            <a:ext cx="12169082" cy="578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20938" y="725513"/>
            <a:ext cx="104567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ВЫЗОВЫ ЧЕТВЕРТОЙ ПРОМЫШЛЕННОЙ РЕВОЛЮЦИИ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162349"/>
            <a:ext cx="40941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latin typeface="Myriad Pro" panose="020B0503030403020204" pitchFamily="34" charset="0"/>
              </a:rPr>
              <a:t>Неопределенность, </a:t>
            </a:r>
            <a:endParaRPr lang="en-US" sz="2800" b="1" dirty="0" smtClean="0">
              <a:latin typeface="Myriad Pro" panose="020B0503030403020204" pitchFamily="34" charset="0"/>
            </a:endParaRPr>
          </a:p>
          <a:p>
            <a:pPr algn="r"/>
            <a:r>
              <a:rPr lang="ru-RU" sz="2800" b="1" dirty="0" smtClean="0">
                <a:latin typeface="Myriad Pro" panose="020B0503030403020204" pitchFamily="34" charset="0"/>
              </a:rPr>
              <a:t>невозможность спрогнозировать</a:t>
            </a:r>
            <a:endParaRPr lang="ru-RU" sz="2800" dirty="0" smtClean="0">
              <a:latin typeface="Myriad Pro" panose="020B0503030403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12276" y="2516019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Myriad Pro" panose="020B0503030403020204" pitchFamily="34" charset="0"/>
              </a:rPr>
              <a:t>новое поколение предпринимателей, лидеров бизнеса, способных постоянно учиться, адаптироваться и подвергать сомнению собственные концептуальные и операционные модели успеха. 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4339772" y="3313351"/>
            <a:ext cx="1291771" cy="1082993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06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05"/>
          <a:stretch/>
        </p:blipFill>
        <p:spPr>
          <a:xfrm>
            <a:off x="3449896" y="220132"/>
            <a:ext cx="8455819" cy="66378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5154" y="2413337"/>
            <a:ext cx="68627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Хорошая новость! </a:t>
            </a:r>
          </a:p>
        </p:txBody>
      </p:sp>
    </p:spTree>
    <p:extLst>
      <p:ext uri="{BB962C8B-B14F-4D97-AF65-F5344CB8AC3E}">
        <p14:creationId xmlns:p14="http://schemas.microsoft.com/office/powerpoint/2010/main" val="141097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5627" y="2009629"/>
            <a:ext cx="409414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latin typeface="Myriad Pro" panose="020B0503030403020204" pitchFamily="34" charset="0"/>
              </a:rPr>
              <a:t>Четвертая промышленная  революция имеет потенциал повысить экономический рост и смягчить некоторые глобальные проблемы </a:t>
            </a:r>
            <a:endParaRPr lang="ru-RU" sz="2800" dirty="0" smtClean="0">
              <a:latin typeface="Myriad Pro" panose="020B0503030403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00" y="2009629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Myriad Pro" panose="020B0503030403020204" pitchFamily="34" charset="0"/>
              </a:rPr>
              <a:t>Технологический прогресс в области возобновляемых источников энергии, энергетической эффективности, накопления и хранения энергии. Растущие инвестиции в цифровую и зеленую экономику. Рост ВВП. 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4668982" y="2009629"/>
            <a:ext cx="1291771" cy="3108543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9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1.joyreactor.cc/pics/comment/%D0%B2%D0%B5%D1%89%D0%B8-%D0%BD%D0%B0%D1%83%D0%BA%D0%B0-%D0%BE%D0%B1%D1%8A%D1%8F%D1%81%D0%BD%D0%B5%D0%BD%D0%B8%D0%B5-%D0%B7%D0%B0%D0%B3%D0%B0%D0%B4%D0%BA%D0%B8-152933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9"/>
          <a:stretch/>
        </p:blipFill>
        <p:spPr bwMode="auto">
          <a:xfrm>
            <a:off x="0" y="2523403"/>
            <a:ext cx="4318280" cy="431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40027" y="2015571"/>
            <a:ext cx="6202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Плохая новость! </a:t>
            </a:r>
          </a:p>
        </p:txBody>
      </p:sp>
    </p:spTree>
    <p:extLst>
      <p:ext uri="{BB962C8B-B14F-4D97-AF65-F5344CB8AC3E}">
        <p14:creationId xmlns:p14="http://schemas.microsoft.com/office/powerpoint/2010/main" val="258155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41834" y="2567242"/>
            <a:ext cx="14734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НО!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31774" y="1267282"/>
            <a:ext cx="9493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Myriad Pro" panose="020B0503030403020204" pitchFamily="34" charset="0"/>
              </a:rPr>
              <a:t>Четвертая </a:t>
            </a:r>
            <a:r>
              <a:rPr lang="ru-RU" sz="3200" dirty="0">
                <a:latin typeface="Myriad Pro" panose="020B0503030403020204" pitchFamily="34" charset="0"/>
              </a:rPr>
              <a:t>промышленная  революция имеет </a:t>
            </a:r>
            <a:r>
              <a:rPr lang="ru-RU" sz="3200" b="1" dirty="0">
                <a:latin typeface="Myriad Pro" panose="020B0503030403020204" pitchFamily="34" charset="0"/>
              </a:rPr>
              <a:t>потенциал усилить неравенство </a:t>
            </a:r>
            <a:r>
              <a:rPr lang="ru-RU" sz="3200" dirty="0">
                <a:latin typeface="Myriad Pro" panose="020B0503030403020204" pitchFamily="34" charset="0"/>
              </a:rPr>
              <a:t>на рынке труда. </a:t>
            </a:r>
            <a:endParaRPr lang="ru-RU" sz="3200" dirty="0" smtClean="0">
              <a:latin typeface="Myriad Pro" panose="020B0503030403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5492" y="3805648"/>
            <a:ext cx="92690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Myriad Pro" panose="020B0503030403020204" pitchFamily="34" charset="0"/>
              </a:rPr>
              <a:t>Управлять негативными последствиями возможно и необходимо через систему подготовки кадров! </a:t>
            </a:r>
          </a:p>
        </p:txBody>
      </p:sp>
    </p:spTree>
    <p:extLst>
      <p:ext uri="{BB962C8B-B14F-4D97-AF65-F5344CB8AC3E}">
        <p14:creationId xmlns:p14="http://schemas.microsoft.com/office/powerpoint/2010/main" val="307770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20938" y="725513"/>
            <a:ext cx="949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ВЫЗОВЫ ИЗ БУДУЩЕГО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201348"/>
              </p:ext>
            </p:extLst>
          </p:nvPr>
        </p:nvGraphicFramePr>
        <p:xfrm>
          <a:off x="518993" y="1642797"/>
          <a:ext cx="11097490" cy="47666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95834">
                  <a:extLst>
                    <a:ext uri="{9D8B030D-6E8A-4147-A177-3AD203B41FA5}">
                      <a16:colId xmlns:a16="http://schemas.microsoft.com/office/drawing/2014/main" val="3652375151"/>
                    </a:ext>
                  </a:extLst>
                </a:gridCol>
                <a:gridCol w="1006829">
                  <a:extLst>
                    <a:ext uri="{9D8B030D-6E8A-4147-A177-3AD203B41FA5}">
                      <a16:colId xmlns:a16="http://schemas.microsoft.com/office/drawing/2014/main" val="244688398"/>
                    </a:ext>
                  </a:extLst>
                </a:gridCol>
                <a:gridCol w="994827">
                  <a:extLst>
                    <a:ext uri="{9D8B030D-6E8A-4147-A177-3AD203B41FA5}">
                      <a16:colId xmlns:a16="http://schemas.microsoft.com/office/drawing/2014/main" val="3194978668"/>
                    </a:ext>
                  </a:extLst>
                </a:gridCol>
              </a:tblGrid>
              <a:tr h="3364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КАЧЕСТВА </a:t>
                      </a:r>
                      <a:endParaRPr lang="ru-RU" sz="2400" dirty="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 </a:t>
                      </a:r>
                      <a:endParaRPr lang="ru-RU" sz="2400" dirty="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 </a:t>
                      </a:r>
                      <a:endParaRPr lang="ru-RU" sz="2400" dirty="0">
                        <a:effectLst/>
                        <a:latin typeface="Myriad Pro" panose="020B0503030403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439758"/>
                  </a:ext>
                </a:extLst>
              </a:tr>
              <a:tr h="405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Лидер в структуре собственной организации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735819"/>
                  </a:ext>
                </a:extLst>
              </a:tr>
              <a:tr h="4719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Готовность к обучению и изменениям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910009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Опыт создания прототипа и принятия инвестиционного решения с высокой скоростью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529257"/>
                  </a:ext>
                </a:extLst>
              </a:tr>
              <a:tr h="8124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Инновационность</a:t>
                      </a: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как культура организации, предприятия, системы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6797295"/>
                  </a:ext>
                </a:extLst>
              </a:tr>
              <a:tr h="599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Положительное отношение к неудачам как условию развития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549553"/>
                  </a:ext>
                </a:extLst>
              </a:tr>
              <a:tr h="4719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Способность работать быстро и оперативно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526933"/>
                  </a:ext>
                </a:extLst>
              </a:tr>
              <a:tr h="702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Готовность к  </a:t>
                      </a:r>
                      <a:r>
                        <a:rPr lang="ru-RU" sz="2400" dirty="0" err="1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коллаборации</a:t>
                      </a: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Myriad Pro" panose="020B0503030403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781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09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20937" y="990656"/>
            <a:ext cx="9493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ГЛАВНЫЙ ВОПРОС !!!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07817" y="2121287"/>
            <a:ext cx="6788727" cy="4736714"/>
            <a:chOff x="1066800" y="3840785"/>
            <a:chExt cx="4654574" cy="3247647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91"/>
            <a:stretch/>
          </p:blipFill>
          <p:spPr>
            <a:xfrm>
              <a:off x="1066800" y="4212738"/>
              <a:ext cx="4654574" cy="2875694"/>
            </a:xfrm>
            <a:prstGeom prst="rect">
              <a:avLst/>
            </a:prstGeom>
          </p:spPr>
        </p:pic>
        <p:sp>
          <p:nvSpPr>
            <p:cNvPr id="9" name="Прямоугольник 8"/>
            <p:cNvSpPr/>
            <p:nvPr/>
          </p:nvSpPr>
          <p:spPr>
            <a:xfrm>
              <a:off x="3070415" y="3840785"/>
              <a:ext cx="455414" cy="77443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6178574" y="2991177"/>
            <a:ext cx="60134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Myriad Pro" panose="020B0503030403020204" pitchFamily="34" charset="0"/>
              </a:rPr>
              <a:t>Каким образом выстроить модель взаимодействия, </a:t>
            </a:r>
            <a:endParaRPr lang="ru-RU" sz="3200" dirty="0" smtClean="0">
              <a:latin typeface="Myriad Pro" panose="020B0503030403020204" pitchFamily="34" charset="0"/>
            </a:endParaRPr>
          </a:p>
          <a:p>
            <a:r>
              <a:rPr lang="ru-RU" sz="3200" b="1" dirty="0" smtClean="0">
                <a:latin typeface="Myriad Pro" panose="020B0503030403020204" pitchFamily="34" charset="0"/>
              </a:rPr>
              <a:t>чтобы </a:t>
            </a:r>
            <a:r>
              <a:rPr lang="ru-RU" sz="3200" b="1" dirty="0">
                <a:latin typeface="Myriad Pro" panose="020B0503030403020204" pitchFamily="34" charset="0"/>
              </a:rPr>
              <a:t>все были довольны: </a:t>
            </a:r>
            <a:r>
              <a:rPr lang="ru-RU" sz="3200" dirty="0">
                <a:latin typeface="Myriad Pro" panose="020B0503030403020204" pitchFamily="34" charset="0"/>
              </a:rPr>
              <a:t>работодатель, выпускник, образовательная организация и Четвертая промышленная революция???</a:t>
            </a:r>
          </a:p>
        </p:txBody>
      </p:sp>
    </p:spTree>
    <p:extLst>
      <p:ext uri="{BB962C8B-B14F-4D97-AF65-F5344CB8AC3E}">
        <p14:creationId xmlns:p14="http://schemas.microsoft.com/office/powerpoint/2010/main" val="240292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9638821">
            <a:off x="110835" y="1572547"/>
            <a:ext cx="800792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latin typeface="Myriad Pro" panose="020B0503030403020204" pitchFamily="34" charset="0"/>
              </a:rPr>
              <a:t>Да здравствует </a:t>
            </a:r>
            <a:r>
              <a:rPr lang="ru-RU" sz="6600" b="1" dirty="0">
                <a:solidFill>
                  <a:srgbClr val="C00000"/>
                </a:solidFill>
                <a:latin typeface="Myriad Pro" panose="020B0503030403020204" pitchFamily="34" charset="0"/>
              </a:rPr>
              <a:t>КОЛЛАБОРАЦИЯ! </a:t>
            </a:r>
            <a:endParaRPr lang="ru-RU" sz="6600" b="1" dirty="0" smtClean="0">
              <a:solidFill>
                <a:srgbClr val="C00000"/>
              </a:solidFill>
              <a:latin typeface="Myriad Pro" panose="020B0503030403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3" r="27144"/>
          <a:stretch/>
        </p:blipFill>
        <p:spPr>
          <a:xfrm>
            <a:off x="7509164" y="799074"/>
            <a:ext cx="4682836" cy="596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1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435560" y="759175"/>
            <a:ext cx="52116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err="1" smtClean="0">
                <a:solidFill>
                  <a:srgbClr val="C00000"/>
                </a:solidFill>
                <a:latin typeface="Myriad Pro" panose="020B0503030403020204" pitchFamily="34" charset="0"/>
              </a:rPr>
              <a:t>Зульфия</a:t>
            </a:r>
            <a:r>
              <a:rPr lang="ru-RU" sz="44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  <a:latin typeface="Myriad Pro" panose="020B0503030403020204" pitchFamily="34" charset="0"/>
              </a:rPr>
              <a:t>Халикова</a:t>
            </a:r>
            <a:r>
              <a:rPr lang="ru-RU" sz="44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3" y="725"/>
            <a:ext cx="4038025" cy="68572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4" t="-1903" r="66262" b="83449"/>
          <a:stretch/>
        </p:blipFill>
        <p:spPr>
          <a:xfrm>
            <a:off x="5487499" y="4750275"/>
            <a:ext cx="741075" cy="6374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8" r="49810" b="83449"/>
          <a:stretch/>
        </p:blipFill>
        <p:spPr>
          <a:xfrm>
            <a:off x="5435560" y="4069950"/>
            <a:ext cx="702273" cy="5725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90" b="83449"/>
          <a:stretch/>
        </p:blipFill>
        <p:spPr>
          <a:xfrm>
            <a:off x="5491089" y="5495492"/>
            <a:ext cx="591213" cy="5850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99759" y="4802662"/>
            <a:ext cx="2453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Myriad Pro" panose="020B0503030403020204" pitchFamily="34" charset="0"/>
              </a:rPr>
              <a:t>@</a:t>
            </a:r>
            <a:r>
              <a:rPr lang="en-US" sz="2400" dirty="0" err="1" smtClean="0">
                <a:latin typeface="Myriad Pro" panose="020B0503030403020204" pitchFamily="34" charset="0"/>
              </a:rPr>
              <a:t>khalikova.zulfiia</a:t>
            </a:r>
            <a:endParaRPr lang="ru-RU" sz="2400" dirty="0">
              <a:latin typeface="Myriad Pro" panose="020B0503030403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99759" y="5557207"/>
            <a:ext cx="2453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Myriad Pro" panose="020B0503030403020204" pitchFamily="34" charset="0"/>
              </a:rPr>
              <a:t>@</a:t>
            </a:r>
            <a:r>
              <a:rPr lang="en-US" sz="2400" dirty="0" err="1">
                <a:latin typeface="Myriad Pro" panose="020B0503030403020204" pitchFamily="34" charset="0"/>
              </a:rPr>
              <a:t>khalikova.zulfiia</a:t>
            </a:r>
            <a:endParaRPr lang="ru-RU" sz="2400" dirty="0">
              <a:latin typeface="Myriad Pro" panose="020B0503030403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99759" y="4103433"/>
            <a:ext cx="2453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Myriad Pro" panose="020B0503030403020204" pitchFamily="34" charset="0"/>
              </a:rPr>
              <a:t>@</a:t>
            </a:r>
            <a:r>
              <a:rPr lang="en-US" sz="2400" dirty="0" err="1">
                <a:latin typeface="Myriad Pro" panose="020B0503030403020204" pitchFamily="34" charset="0"/>
              </a:rPr>
              <a:t>khalikova.zulfiia</a:t>
            </a:r>
            <a:endParaRPr lang="ru-RU" sz="2400" dirty="0">
              <a:latin typeface="Myriad Pro" panose="020B0503030403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35560" y="1911695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Myriad Pro" panose="020B0503030403020204" pitchFamily="34" charset="0"/>
              </a:rPr>
              <a:t>Эксперт в области управления проектами. Помогаю экономить время и деньги на пути к значимым целям. Обучаю полезным привычкам быть счастливым, здоровым, энергичным и преуспевающим. </a:t>
            </a:r>
          </a:p>
        </p:txBody>
      </p:sp>
    </p:spTree>
    <p:extLst>
      <p:ext uri="{BB962C8B-B14F-4D97-AF65-F5344CB8AC3E}">
        <p14:creationId xmlns:p14="http://schemas.microsoft.com/office/powerpoint/2010/main" val="177851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https://apf.mail.ru/cgi-bin/readmsg?id=15403015050000013488;0;2&amp;af_preview=1&amp;exif=1"/>
          <p:cNvSpPr>
            <a:spLocks noChangeAspect="1" noChangeArrowheads="1"/>
          </p:cNvSpPr>
          <p:nvPr/>
        </p:nvSpPr>
        <p:spPr bwMode="auto">
          <a:xfrm>
            <a:off x="155574" y="-144463"/>
            <a:ext cx="4157649" cy="415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508"/>
            <a:ext cx="4031673" cy="6846491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5560251" y="823441"/>
            <a:ext cx="6096000" cy="5321414"/>
            <a:chOff x="5407851" y="1018948"/>
            <a:chExt cx="6096000" cy="5321414"/>
          </a:xfrm>
        </p:grpSpPr>
        <p:sp>
          <p:nvSpPr>
            <p:cNvPr id="6" name="TextBox 5"/>
            <p:cNvSpPr txBox="1"/>
            <p:nvPr/>
          </p:nvSpPr>
          <p:spPr>
            <a:xfrm>
              <a:off x="5407851" y="1018948"/>
              <a:ext cx="521168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400" b="1" dirty="0" err="1" smtClean="0">
                  <a:solidFill>
                    <a:srgbClr val="C00000"/>
                  </a:solidFill>
                  <a:latin typeface="Myriad Pro" panose="020B0503030403020204" pitchFamily="34" charset="0"/>
                </a:rPr>
                <a:t>Зульфия</a:t>
              </a:r>
              <a:r>
                <a:rPr lang="ru-RU" sz="4400" b="1" dirty="0" smtClean="0">
                  <a:solidFill>
                    <a:srgbClr val="C00000"/>
                  </a:solidFill>
                  <a:latin typeface="Myriad Pro" panose="020B0503030403020204" pitchFamily="34" charset="0"/>
                </a:rPr>
                <a:t> </a:t>
              </a:r>
              <a:r>
                <a:rPr lang="ru-RU" sz="4400" b="1" dirty="0" err="1" smtClean="0">
                  <a:solidFill>
                    <a:srgbClr val="C00000"/>
                  </a:solidFill>
                  <a:latin typeface="Myriad Pro" panose="020B0503030403020204" pitchFamily="34" charset="0"/>
                </a:rPr>
                <a:t>Халикова</a:t>
              </a:r>
              <a:r>
                <a:rPr lang="ru-RU" sz="4400" b="1" dirty="0" smtClean="0">
                  <a:solidFill>
                    <a:srgbClr val="C00000"/>
                  </a:solidFill>
                  <a:latin typeface="Myriad Pro" panose="020B0503030403020204" pitchFamily="34" charset="0"/>
                </a:rPr>
                <a:t> </a:t>
              </a: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24" t="-1903" r="66262" b="83449"/>
            <a:stretch/>
          </p:blipFill>
          <p:spPr>
            <a:xfrm>
              <a:off x="5459790" y="5010048"/>
              <a:ext cx="741075" cy="637484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28" r="49810" b="83449"/>
            <a:stretch/>
          </p:blipFill>
          <p:spPr>
            <a:xfrm>
              <a:off x="5407851" y="4329723"/>
              <a:ext cx="702273" cy="572592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190" b="83449"/>
            <a:stretch/>
          </p:blipFill>
          <p:spPr>
            <a:xfrm>
              <a:off x="5463380" y="5755265"/>
              <a:ext cx="591213" cy="585097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272050" y="5062435"/>
              <a:ext cx="2453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Myriad Pro" panose="020B0503030403020204" pitchFamily="34" charset="0"/>
                </a:rPr>
                <a:t>@</a:t>
              </a:r>
              <a:r>
                <a:rPr lang="en-US" sz="2400" dirty="0" err="1" smtClean="0">
                  <a:latin typeface="Myriad Pro" panose="020B0503030403020204" pitchFamily="34" charset="0"/>
                </a:rPr>
                <a:t>khalikova.zulfiia</a:t>
              </a:r>
              <a:endParaRPr lang="ru-RU" sz="2400" dirty="0">
                <a:latin typeface="Myriad Pro" panose="020B0503030403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72050" y="5816980"/>
              <a:ext cx="2453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Myriad Pro" panose="020B0503030403020204" pitchFamily="34" charset="0"/>
                </a:rPr>
                <a:t>@</a:t>
              </a:r>
              <a:r>
                <a:rPr lang="en-US" sz="2400" dirty="0" err="1">
                  <a:latin typeface="Myriad Pro" panose="020B0503030403020204" pitchFamily="34" charset="0"/>
                </a:rPr>
                <a:t>khalikova.zulfiia</a:t>
              </a:r>
              <a:endParaRPr lang="ru-RU" sz="2400" dirty="0">
                <a:latin typeface="Myriad Pro" panose="020B0503030403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72050" y="4363206"/>
              <a:ext cx="24531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Myriad Pro" panose="020B0503030403020204" pitchFamily="34" charset="0"/>
                </a:rPr>
                <a:t>@</a:t>
              </a:r>
              <a:r>
                <a:rPr lang="en-US" sz="2400" dirty="0" err="1">
                  <a:latin typeface="Myriad Pro" panose="020B0503030403020204" pitchFamily="34" charset="0"/>
                </a:rPr>
                <a:t>khalikova.zulfiia</a:t>
              </a:r>
              <a:endParaRPr lang="ru-RU" sz="2400" dirty="0">
                <a:latin typeface="Myriad Pro" panose="020B050303040302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5407851" y="2051088"/>
              <a:ext cx="6096000" cy="163121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2000" dirty="0" smtClean="0">
                  <a:latin typeface="Myriad Pro" panose="020B0503030403020204" pitchFamily="34" charset="0"/>
                </a:rPr>
                <a:t>вице-президент Торгово-промышленной палаты Республики Башкортостан, управляющий партнер Бизнес-школы ТПП РБ, программный директор Четвертого Форума малого бизнеса стран-регионов ШОС и БРИКС. </a:t>
              </a:r>
              <a:endParaRPr lang="ru-RU" sz="2000" dirty="0">
                <a:latin typeface="Myriad Pro" panose="020B05030304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077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1892" y="1990188"/>
            <a:ext cx="82178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Кадровые вызовы </a:t>
            </a:r>
          </a:p>
          <a:p>
            <a:pPr algn="ctr"/>
            <a:r>
              <a:rPr lang="ru-RU" sz="4800" dirty="0" smtClean="0">
                <a:latin typeface="Myriad Pro" panose="020B0503030403020204" pitchFamily="34" charset="0"/>
              </a:rPr>
              <a:t>Четвертой промышленной революции</a:t>
            </a:r>
            <a:endParaRPr lang="ru-RU" sz="4800" b="1" dirty="0">
              <a:solidFill>
                <a:srgbClr val="C00000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21733"/>
            <a:ext cx="12192000" cy="5689600"/>
            <a:chOff x="0" y="0"/>
            <a:chExt cx="12192000" cy="6858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13" t="14188" r="37644" b="53504"/>
            <a:stretch/>
          </p:blipFill>
          <p:spPr>
            <a:xfrm>
              <a:off x="1863969" y="993433"/>
              <a:ext cx="2687514" cy="2215662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2289259" y="567251"/>
            <a:ext cx="8497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ЧЕТВЕРТАЯ ПРОМЫШЛЕННАЯ РЕВОЛЮЦИЯ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9259" y="1347375"/>
            <a:ext cx="819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Фактор первый. </a:t>
            </a:r>
            <a:r>
              <a:rPr lang="ru-RU" sz="3200" dirty="0" smtClean="0">
                <a:latin typeface="Myriad Pro" panose="020B0503030403020204" pitchFamily="34" charset="0"/>
              </a:rPr>
              <a:t>Темпы развития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9258" y="2620018"/>
            <a:ext cx="72643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Myriad Pro" panose="020B0503030403020204" pitchFamily="34" charset="0"/>
              </a:rPr>
              <a:t>Новые технологии сами синтезируют все более передовые и эффективные технологии, что задает экспоненциальный, </a:t>
            </a:r>
            <a:endParaRPr lang="ru-RU" sz="2800" dirty="0" smtClean="0">
              <a:latin typeface="Myriad Pro" panose="020B0503030403020204" pitchFamily="34" charset="0"/>
            </a:endParaRPr>
          </a:p>
          <a:p>
            <a:r>
              <a:rPr lang="ru-RU" sz="2800" dirty="0" smtClean="0">
                <a:latin typeface="Myriad Pro" panose="020B0503030403020204" pitchFamily="34" charset="0"/>
              </a:rPr>
              <a:t>а </a:t>
            </a:r>
            <a:r>
              <a:rPr lang="ru-RU" sz="2800" dirty="0">
                <a:latin typeface="Myriad Pro" panose="020B0503030403020204" pitchFamily="34" charset="0"/>
              </a:rPr>
              <a:t>не линейные темп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85821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14770" y="725513"/>
            <a:ext cx="8497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ЧЕТВЕРТАЯ ПРОМЫШЛЕННАЯ РЕВОЛЮЦИЯ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14770" y="1505637"/>
            <a:ext cx="819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Фактор второй. </a:t>
            </a:r>
            <a:r>
              <a:rPr lang="ru-RU" sz="3200" dirty="0" smtClean="0">
                <a:latin typeface="Myriad Pro" panose="020B0503030403020204" pitchFamily="34" charset="0"/>
              </a:rPr>
              <a:t>Широта и глубина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14770" y="3376158"/>
            <a:ext cx="92690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yriad Pro" panose="020B0503030403020204" pitchFamily="34" charset="0"/>
              </a:rPr>
              <a:t>Цифровая революция + разнообразные технологии = изменение парадигм в экономике, бизнесе, социуме, личности.</a:t>
            </a:r>
            <a:endParaRPr lang="ru-RU" sz="28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61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14770" y="725513"/>
            <a:ext cx="8497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ЧЕТВЕРТАЯ ПРОМЫШЛЕННАЯ РЕВОЛЮЦИЯ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14770" y="1505637"/>
            <a:ext cx="819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Фактор третий. </a:t>
            </a:r>
            <a:r>
              <a:rPr lang="ru-RU" sz="3200" dirty="0" smtClean="0">
                <a:latin typeface="Myriad Pro" panose="020B0503030403020204" pitchFamily="34" charset="0"/>
              </a:rPr>
              <a:t>Системное воздействие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14770" y="3376158"/>
            <a:ext cx="92690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yriad Pro" panose="020B0503030403020204" pitchFamily="34" charset="0"/>
              </a:rPr>
              <a:t>Целостные  внешние и внутренние  преобразования всех систем по всем странам, отраслям и обществу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54076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56044" y="2171701"/>
            <a:ext cx="89675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Вызовы </a:t>
            </a:r>
          </a:p>
          <a:p>
            <a:pPr algn="ctr"/>
            <a:r>
              <a:rPr lang="ru-RU" sz="4000" dirty="0" smtClean="0">
                <a:latin typeface="Myriad Pro" panose="020B0503030403020204" pitchFamily="34" charset="0"/>
              </a:rPr>
              <a:t>Четвертой промышленной революции </a:t>
            </a:r>
          </a:p>
        </p:txBody>
      </p:sp>
    </p:spTree>
    <p:extLst>
      <p:ext uri="{BB962C8B-B14F-4D97-AF65-F5344CB8AC3E}">
        <p14:creationId xmlns:p14="http://schemas.microsoft.com/office/powerpoint/2010/main" val="363066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56044" y="1121837"/>
            <a:ext cx="89675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Вызовы </a:t>
            </a:r>
          </a:p>
          <a:p>
            <a:pPr algn="ctr"/>
            <a:r>
              <a:rPr lang="ru-RU" sz="4000" dirty="0" smtClean="0">
                <a:latin typeface="Myriad Pro" panose="020B0503030403020204" pitchFamily="34" charset="0"/>
              </a:rPr>
              <a:t>Четвертой промышленной революции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87" y="3159337"/>
            <a:ext cx="3476828" cy="949089"/>
          </a:xfrm>
          <a:prstGeom prst="rect">
            <a:avLst/>
          </a:prstGeom>
        </p:spPr>
      </p:pic>
      <p:pic>
        <p:nvPicPr>
          <p:cNvPr id="38914" name="Picture 2" descr="ÐÐ°ÑÑÐ¸Ð½ÐºÐ¸ Ð¿Ð¾ Ð·Ð°Ð¿ÑÐ¾ÑÑ amazon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349" y="3319808"/>
            <a:ext cx="2611320" cy="78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610" y="2818749"/>
            <a:ext cx="1609724" cy="16097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09302" y="4727035"/>
            <a:ext cx="50610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ВЗРЫВНОЙ РОСТ</a:t>
            </a:r>
          </a:p>
        </p:txBody>
      </p:sp>
    </p:spTree>
    <p:extLst>
      <p:ext uri="{BB962C8B-B14F-4D97-AF65-F5344CB8AC3E}">
        <p14:creationId xmlns:p14="http://schemas.microsoft.com/office/powerpoint/2010/main" val="117079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20938" y="725513"/>
            <a:ext cx="104567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ВЫЗОВЫ ЧЕТВЕРТОЙ ПРОМЫШЛЕННОЙ РЕВОЛЮЦИИ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20938" y="1017900"/>
            <a:ext cx="9493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Myriad Pro" panose="020B0503030403020204" pitchFamily="34" charset="0"/>
            </a:endParaRPr>
          </a:p>
          <a:p>
            <a:r>
              <a:rPr lang="ru-RU" sz="3200" b="1" dirty="0" smtClean="0">
                <a:latin typeface="Myriad Pro" panose="020B0503030403020204" pitchFamily="34" charset="0"/>
              </a:rPr>
              <a:t>Непрерывные изменения. Изменение парадигм</a:t>
            </a:r>
            <a:endParaRPr lang="ru-RU" sz="3200" dirty="0" smtClean="0">
              <a:latin typeface="Myriad Pro" panose="020B0503030403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4770" y="3376158"/>
            <a:ext cx="92690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atin typeface="Myriad Pro" panose="020B0503030403020204" pitchFamily="34" charset="0"/>
              </a:rPr>
              <a:t>Клиентоориентированность</a:t>
            </a:r>
            <a:r>
              <a:rPr lang="ru-RU" sz="2800" dirty="0" smtClean="0">
                <a:latin typeface="Myriad Pro" panose="020B0503030403020204" pitchFamily="34" charset="0"/>
              </a:rPr>
              <a:t>. Смещение акцента с продукта на услуги. От конкуренции к </a:t>
            </a:r>
            <a:r>
              <a:rPr lang="ru-RU" sz="2800" dirty="0" err="1" smtClean="0">
                <a:latin typeface="Myriad Pro" panose="020B0503030403020204" pitchFamily="34" charset="0"/>
              </a:rPr>
              <a:t>коллаборации</a:t>
            </a:r>
            <a:r>
              <a:rPr lang="ru-RU" sz="2800" dirty="0" smtClean="0">
                <a:latin typeface="Myriad Pro" panose="020B0503030403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1117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363</Words>
  <Application>Microsoft Office PowerPoint</Application>
  <PresentationFormat>Широкоэкранный</PresentationFormat>
  <Paragraphs>71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Myriad Pro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Лялин</dc:creator>
  <cp:lastModifiedBy>Иван Лялин</cp:lastModifiedBy>
  <cp:revision>30</cp:revision>
  <dcterms:created xsi:type="dcterms:W3CDTF">2018-10-24T03:16:02Z</dcterms:created>
  <dcterms:modified xsi:type="dcterms:W3CDTF">2018-11-07T10:28:53Z</dcterms:modified>
</cp:coreProperties>
</file>