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  <p:sldMasterId id="2147483660" r:id="rId2"/>
  </p:sldMasterIdLst>
  <p:notesMasterIdLst>
    <p:notesMasterId r:id="rId10"/>
  </p:notesMasterIdLst>
  <p:sldIdLst>
    <p:sldId id="279" r:id="rId3"/>
    <p:sldId id="356" r:id="rId4"/>
    <p:sldId id="355" r:id="rId5"/>
    <p:sldId id="348" r:id="rId6"/>
    <p:sldId id="357" r:id="rId7"/>
    <p:sldId id="347" r:id="rId8"/>
    <p:sldId id="358" r:id="rId9"/>
  </p:sldIdLst>
  <p:sldSz cx="12190413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090"/>
    <a:srgbClr val="C6D9F1"/>
    <a:srgbClr val="E46C0A"/>
    <a:srgbClr val="F79646"/>
    <a:srgbClr val="FFFFFF"/>
    <a:srgbClr val="000000"/>
    <a:srgbClr val="8EB4E3"/>
    <a:srgbClr val="1F497D"/>
    <a:srgbClr val="FCD5B5"/>
    <a:srgbClr val="D2E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06" autoAdjust="0"/>
    <p:restoredTop sz="89343" autoAdjust="0"/>
  </p:normalViewPr>
  <p:slideViewPr>
    <p:cSldViewPr>
      <p:cViewPr>
        <p:scale>
          <a:sx n="66" d="100"/>
          <a:sy n="66" d="100"/>
        </p:scale>
        <p:origin x="-1498" y="-28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r">
              <a:defRPr sz="1200"/>
            </a:lvl1pPr>
          </a:lstStyle>
          <a:p>
            <a:fld id="{5ECBFBDB-BDD2-41BD-8BA7-9D2D8CD3AAC7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62" tIns="46081" rIns="92162" bIns="4608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2162" tIns="46081" rIns="92162" bIns="4608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r">
              <a:defRPr sz="1200"/>
            </a:lvl1pPr>
          </a:lstStyle>
          <a:p>
            <a:fld id="{7B55C255-599C-4993-B790-C5ED9FA9E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520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5C255-599C-4993-B790-C5ED9FA9E96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453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Майский указ Президента содержит 12 приоритетных проектов.</a:t>
            </a:r>
          </a:p>
          <a:p>
            <a:r>
              <a:rPr lang="ru-RU" dirty="0"/>
              <a:t>Президентом четко сформулированы задачи, включая задачи по профессиональному образованию</a:t>
            </a:r>
          </a:p>
          <a:p>
            <a:r>
              <a:rPr lang="ru-RU" b="1" dirty="0"/>
              <a:t>Создание современной и безопасной цифровой образовательной среды</a:t>
            </a:r>
            <a:r>
              <a:rPr lang="ru-RU" dirty="0"/>
              <a:t>. Система СПО подключилась к проекту с 2018 года. У нас сейчас 5 пилотных субъектов Российской Федерации, по приказу </a:t>
            </a:r>
            <a:r>
              <a:rPr lang="ru-RU" dirty="0" err="1"/>
              <a:t>Минобрнауки</a:t>
            </a:r>
            <a:r>
              <a:rPr lang="ru-RU" dirty="0"/>
              <a:t> создано единое окно, зарегистрированы две платформы по СПО, это платформы «Академия-Медиа» и Московской области.</a:t>
            </a:r>
          </a:p>
          <a:p>
            <a:r>
              <a:rPr lang="ru-RU" dirty="0"/>
              <a:t>Вторая задача связана с модернизацией профессионального образования, в том числе введение адаптивных практико-ориентированных и гибких образовательных программ. У нас есть задача формирования системы непрерывного обновления работающими гражданами профессиональных знаний и приобретения новых профессиональных навыков, включая компетенции в области цифровой экономики всеми желающими. Это значит, что на систему СПО в том числе ложится задача обучения работающего населения в рамках коротких программ. В 2012 году был издан указ (№599) о повышении квалификации занятого населения в возрасте 25-65 лет. К 2015 году доля граждан прошедших повышение квалификации должна была составить 37%, но она составляет чуть более 21%.</a:t>
            </a:r>
          </a:p>
          <a:p>
            <a:r>
              <a:rPr lang="ru-RU" dirty="0"/>
              <a:t>В программах модернизации должны появиться целевые индикаторы, показатели, направленные на развитие коротких учебных программ, система не должна работать только с выпускниками школ. В стране порядка 3 тыс. учебных заведений, устойчивое взаимодействие с работодателями в части коротких программ демонстрируют около 500 образовательных организаций, на базе которых были созданы МЦПК. Но важно понимать, что они работают с определенным сегментом работодателей. </a:t>
            </a:r>
          </a:p>
          <a:p>
            <a:r>
              <a:rPr lang="ru-RU" dirty="0"/>
              <a:t>Следующая задача - это внедрение национальной системы профессионального роста педагогических работников. Одной федеральной поддержки через академию «</a:t>
            </a:r>
            <a:r>
              <a:rPr lang="ru-RU" dirty="0" err="1"/>
              <a:t>Ворлдскиллс</a:t>
            </a:r>
            <a:r>
              <a:rPr lang="ru-RU" dirty="0"/>
              <a:t>», недостаточно, в этом случае мы создаем точки роста, но никак не массовую переподготовку. От нас ждут повышения качества образования не только по Топ -50, это наш пилотный проект, а теперь настал момент тиражирования этих практик на другие профессии и специальности.</a:t>
            </a:r>
          </a:p>
          <a:p>
            <a:r>
              <a:rPr lang="ru-RU" dirty="0"/>
              <a:t>Задача формирования системы профессиональных конкурсов, нацелена на предоставление гражданам возможностей профессионального и карьерного роста.</a:t>
            </a:r>
          </a:p>
          <a:p>
            <a:r>
              <a:rPr lang="ru-RU" dirty="0"/>
              <a:t>Сейчас указы президента сформулированы в общих словах, поэтому Правительством и была поставлена задача наполнить их конкретикой. Д.А. Медведев в своем выступлении отметил, что майские указы должны содержать 4 составляющие это четкое планирование, финансовые ресурсы, кадры и эффективно работающие механизмы. Эти 4 составляющие хорошо ложатся на наши программы, которые мы будем модернизировать.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5C255-599C-4993-B790-C5ED9FA9E9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743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В</a:t>
            </a:r>
            <a:r>
              <a:rPr lang="ru-RU" baseline="0" dirty="0" smtClean="0"/>
              <a:t> рамках национального проекта «образование» будет реализовываться федеральный проект «Молодые профессионалы». Данный проект сформирован в соответствии с задачами, поставленными Президентом Российской Федерации в майском указе. Это касается: модернизации профессионального образования, в том числе введения адаптивных практико-ориентированных и гибких образовательных программ,  формирования системы непрерывного обновления работающими гражданами профессиональных знаний и приобретения новых профессиональных навыков, включая компетенции цифровой экономики, а также формирование системы профессиональных конкурсов, в том числе в целях предоставления гражданам возможностей профессионального и карьерного роста. Вы знаете, что в Москве вчера завершился </a:t>
            </a:r>
            <a:r>
              <a:rPr lang="en-US" baseline="0" dirty="0" smtClean="0"/>
              <a:t>I</a:t>
            </a:r>
            <a:r>
              <a:rPr lang="ru-RU" baseline="0" dirty="0" smtClean="0"/>
              <a:t> национальный чемпионат «Навыки мудрых» и система СПО в нем принимала активное участие, наши преподаватели показали достойные результаты.</a:t>
            </a:r>
          </a:p>
          <a:p>
            <a:r>
              <a:rPr lang="ru-RU" baseline="0" dirty="0" smtClean="0"/>
              <a:t>Что касается показателей федерального проекта можно отметить, что они связаны с развитием инфраструктуры системы СПО, включая Всероссийский детский центр «Смена». Это 5000 тысяч новейших мастерских, создание в каждом регионе России центра опережающей подготовки кадров (подробнее скажу далее), развитие инфраструктуры инклюзивного профессионального образования. В ближайшие 6 лет нам предстоит обновить перечень профессий и специальностей СПО, по которым будут готовиться рабочие кадры, выработать и внедрить механизм постоянного обновления программ обучения, существенно расширить перечень и объемы подготовки населения по программам профессионального обучения и ДПО. Преподавателей и мастеров производственного обучения, управленческие команды колледжей ждет масштабное повышение квалификации, в том числе мы должны обеспечить в системе подготовку необходимого числа экспертов демонстрационного экзамена. А наши выпускники к 2024 году будут сдавать ГИА в форме демонстрационного экзамена с учетом стандартов </a:t>
            </a:r>
            <a:r>
              <a:rPr lang="ru-RU" baseline="0" dirty="0" err="1" smtClean="0"/>
              <a:t>Ворлдскиллс</a:t>
            </a:r>
            <a:r>
              <a:rPr lang="ru-RU" baseline="0" dirty="0" smtClean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5C255-599C-4993-B790-C5ED9FA9E9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743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5C255-599C-4993-B790-C5ED9FA9E9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743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5480" y="4725514"/>
            <a:ext cx="5487041" cy="44773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dirty="0" smtClean="0"/>
              <a:t>В свою</a:t>
            </a:r>
            <a:r>
              <a:rPr lang="ru-RU" altLang="ru-RU" baseline="0" dirty="0" smtClean="0"/>
              <a:t> очередь, министерство на федеральном уровне разрабатывает концепцию развития СПО в России до 2024 года.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dirty="0" smtClean="0"/>
              <a:t>Основные</a:t>
            </a:r>
            <a:r>
              <a:rPr lang="ru-RU" altLang="ru-RU" baseline="0" dirty="0" smtClean="0"/>
              <a:t> задачи, которые будут решены в ближайшие 6 лет: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ru-RU" altLang="ru-RU" baseline="0" dirty="0" smtClean="0"/>
              <a:t>Актуализировано содержание СПО и ПО за счет обновления перечня профессий и специальностей СПО, пересмотра сроков обучения, внедрения новых инструментов независимой оценки качества подготовки кадров (демонстрационный экзамен);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ru-RU" altLang="ru-RU" baseline="0" dirty="0" smtClean="0"/>
              <a:t>Сформирована система привлечения и профессионального развития педагогических и управленческих кадров СПО;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ru-RU" altLang="ru-RU" baseline="0" dirty="0" smtClean="0"/>
              <a:t>Сформированы финансово-экономические механизмы стимулирования изменения структуры подготовки по наиболее востребованным и перспективным профессиям, в том числе по программам повышения квалификации и переподготовки граждан;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ru-RU" altLang="ru-RU" baseline="0" dirty="0" smtClean="0"/>
              <a:t>Реформирована система управления подготовкой и переподготовкой рабочих кадров, включая переход на проектное управление с использованием больших данных и сетевое взаимодействие образовательных организаций;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ru-RU" altLang="ru-RU" baseline="0" dirty="0" smtClean="0"/>
              <a:t>Созданы условия для успешной самореализации обучающихся.</a:t>
            </a:r>
            <a:endParaRPr lang="ru-RU" sz="1200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340" name="Номер слайда 3"/>
          <p:cNvSpPr txBox="1">
            <a:spLocks noGrp="1"/>
          </p:cNvSpPr>
          <p:nvPr/>
        </p:nvSpPr>
        <p:spPr bwMode="auto">
          <a:xfrm>
            <a:off x="3883852" y="9447844"/>
            <a:ext cx="2972547" cy="497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62" tIns="46081" rIns="92162" bIns="46081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852A640-3E6C-4E10-9455-2AD6C9F1EFC3}" type="slidenum">
              <a:rPr lang="ru-RU" altLang="ru-RU" sz="1200">
                <a:latin typeface="Calibri" pitchFamily="34" charset="0"/>
              </a:rPr>
              <a:pPr algn="r" eaLnBrk="1" hangingPunct="1"/>
              <a:t>6</a:t>
            </a:fld>
            <a:endParaRPr lang="ru-RU" alt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5480" y="4725514"/>
            <a:ext cx="5487041" cy="44773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dirty="0" smtClean="0"/>
              <a:t>В свою</a:t>
            </a:r>
            <a:r>
              <a:rPr lang="ru-RU" altLang="ru-RU" baseline="0" dirty="0" smtClean="0"/>
              <a:t> очередь, министерство на федеральном уровне разрабатывает концепцию развития СПО в России до 2024 года.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dirty="0" smtClean="0"/>
              <a:t>Основные</a:t>
            </a:r>
            <a:r>
              <a:rPr lang="ru-RU" altLang="ru-RU" baseline="0" dirty="0" smtClean="0"/>
              <a:t> задачи, которые будут решены в ближайшие 6 лет: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ru-RU" altLang="ru-RU" baseline="0" dirty="0" smtClean="0"/>
              <a:t>Актуализировано содержание СПО и ПО за счет обновления перечня профессий и специальностей СПО, пересмотра сроков обучения, внедрения новых инструментов независимой оценки качества подготовки кадров (демонстрационный экзамен);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ru-RU" altLang="ru-RU" baseline="0" dirty="0" smtClean="0"/>
              <a:t>Сформирована система привлечения и профессионального развития педагогических и управленческих кадров СПО;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ru-RU" altLang="ru-RU" baseline="0" dirty="0" smtClean="0"/>
              <a:t>Сформированы финансово-экономические механизмы стимулирования изменения структуры подготовки по наиболее востребованным и перспективным профессиям, в том числе по программам повышения квалификации и переподготовки граждан;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ru-RU" altLang="ru-RU" baseline="0" dirty="0" smtClean="0"/>
              <a:t>Реформирована система управления подготовкой и переподготовкой рабочих кадров, включая переход на проектное управление с использованием больших данных и сетевое взаимодействие образовательных организаций;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ru-RU" altLang="ru-RU" baseline="0" dirty="0" smtClean="0"/>
              <a:t>Созданы условия для успешной самореализации обучающихся.</a:t>
            </a:r>
            <a:endParaRPr lang="ru-RU" sz="1200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340" name="Номер слайда 3"/>
          <p:cNvSpPr txBox="1">
            <a:spLocks noGrp="1"/>
          </p:cNvSpPr>
          <p:nvPr/>
        </p:nvSpPr>
        <p:spPr bwMode="auto">
          <a:xfrm>
            <a:off x="3883852" y="9447844"/>
            <a:ext cx="2972547" cy="497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62" tIns="46081" rIns="92162" bIns="46081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852A640-3E6C-4E10-9455-2AD6C9F1EFC3}" type="slidenum">
              <a:rPr lang="ru-RU" altLang="ru-RU" sz="1200">
                <a:latin typeface="Calibri" pitchFamily="34" charset="0"/>
              </a:rPr>
              <a:pPr algn="r" eaLnBrk="1" hangingPunct="1"/>
              <a:t>7</a:t>
            </a:fld>
            <a:endParaRPr lang="ru-RU" alt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69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044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4067" y="274639"/>
            <a:ext cx="365500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694" y="274639"/>
            <a:ext cx="10768198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957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281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18C98-9A86-4AF8-BB4D-B83A81291E5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916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FDFE5-0A76-47F8-AB27-36993C79418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38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742" y="1709739"/>
            <a:ext cx="1051423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742" y="4589464"/>
            <a:ext cx="1051423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9C9F8-88BA-424B-87EE-B7DC847D16F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900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091" y="1825625"/>
            <a:ext cx="518092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1396" y="1825625"/>
            <a:ext cx="518092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48F53-891C-4B44-BFE5-B4C07A9A71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072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365126"/>
            <a:ext cx="1051423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679" y="1681163"/>
            <a:ext cx="51571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679" y="2505075"/>
            <a:ext cx="51571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1397" y="1681163"/>
            <a:ext cx="51825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1397" y="2505075"/>
            <a:ext cx="5182513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D7D64-A6C5-419E-A0C7-9789B8B5B0E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2447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A23EE-3D80-40E8-86CC-7F36E3E6DFA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7145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E7B18-28AE-4710-ACB5-416C2EFF50A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736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2513" y="987426"/>
            <a:ext cx="617139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963D1-3837-4051-BDA2-072D10218FF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879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608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2513" y="987426"/>
            <a:ext cx="6171397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E9D96-1B92-459C-94A8-D2826F09AE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799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2787-8FC1-4EC6-8C82-91C1885BC78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9959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3764" y="365125"/>
            <a:ext cx="2628558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091" y="365125"/>
            <a:ext cx="773329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B3256-26D9-4ACA-9176-D108ED43E7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501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925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695" y="1600201"/>
            <a:ext cx="721054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6413" y="1600201"/>
            <a:ext cx="721266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60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491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41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769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524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735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  <a:alpha val="0"/>
              </a:schemeClr>
            </a:gs>
            <a:gs pos="100000">
              <a:schemeClr val="accent6">
                <a:lumMod val="60000"/>
                <a:lumOff val="40000"/>
                <a:alpha val="18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13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  <a:alpha val="0"/>
              </a:schemeClr>
            </a:gs>
            <a:gs pos="100000">
              <a:schemeClr val="accent6">
                <a:lumMod val="60000"/>
                <a:lumOff val="40000"/>
                <a:alpha val="18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091" y="365126"/>
            <a:ext cx="10514231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091" y="1825625"/>
            <a:ext cx="1051423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091" y="6356351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075" y="6356351"/>
            <a:ext cx="4114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479" y="6356351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9087BC-C934-46DA-92D7-6E112E5159D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922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1772817"/>
            <a:ext cx="12190413" cy="220910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Модернизация подготовки кадров</a:t>
            </a:r>
            <a:br>
              <a:rPr lang="ru-RU" sz="28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системе среднего профессионального образования</a:t>
            </a:r>
            <a:endParaRPr lang="ru-RU" sz="28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1198662" y="1245063"/>
            <a:ext cx="3456384" cy="57606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3723" y="4775539"/>
            <a:ext cx="511256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Левченко Алексей Николаевич,</a:t>
            </a:r>
            <a:endParaRPr lang="ru-RU" sz="18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</a:t>
            </a:r>
            <a:r>
              <a:rPr lang="ru-RU" sz="18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аместитель директора Департамента</a:t>
            </a:r>
          </a:p>
          <a:p>
            <a:r>
              <a:rPr lang="ru-RU" sz="18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Минпросвещения России</a:t>
            </a:r>
            <a:endParaRPr lang="ru-RU" sz="18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17727" y="6142597"/>
            <a:ext cx="6648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Д-05</a:t>
            </a:r>
            <a:endParaRPr lang="en-US" sz="12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/>
            <a:r>
              <a:rPr lang="ru-RU" sz="12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Департамент государственной политики в сфере профессионального образования и опережающей подготовки кадров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455246" y="116632"/>
            <a:ext cx="5447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Совещание с органами государственной власти субъектов Российской Федерации в сфере образования, входящих в состав Приволжского федерального округа</a:t>
            </a:r>
          </a:p>
          <a:p>
            <a:pPr algn="ctr"/>
            <a:r>
              <a:rPr lang="ru-RU" sz="14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 ноября 2018 года </a:t>
            </a:r>
          </a:p>
        </p:txBody>
      </p:sp>
      <p:pic>
        <p:nvPicPr>
          <p:cNvPr id="19" name="Picture 2" descr="C:\Users\Рита\Pictures\MES_emblem (2)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66" y="278330"/>
            <a:ext cx="1053818" cy="115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79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090045"/>
            <a:ext cx="12190413" cy="1651323"/>
          </a:xfrm>
          <a:prstGeom prst="rect">
            <a:avLst/>
          </a:prstGeom>
          <a:solidFill>
            <a:srgbClr val="8EB4E3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62463" y="260648"/>
            <a:ext cx="10827949" cy="562074"/>
          </a:xfrm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tx2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Национальный проект «Образование»</a:t>
            </a:r>
            <a:endParaRPr lang="ru-RU" sz="2800" dirty="0">
              <a:solidFill>
                <a:schemeClr val="tx2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4" name="Заголовок 1"/>
          <p:cNvSpPr txBox="1">
            <a:spLocks/>
          </p:cNvSpPr>
          <p:nvPr/>
        </p:nvSpPr>
        <p:spPr>
          <a:xfrm>
            <a:off x="1342679" y="260648"/>
            <a:ext cx="9793088" cy="56207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38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2</a:t>
            </a:fld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-689332" y="1094297"/>
            <a:ext cx="6768752" cy="3995748"/>
            <a:chOff x="-547350" y="3284984"/>
            <a:chExt cx="5868586" cy="3528392"/>
          </a:xfrm>
        </p:grpSpPr>
        <p:sp>
          <p:nvSpPr>
            <p:cNvPr id="39" name="Объект 5"/>
            <p:cNvSpPr txBox="1">
              <a:spLocks/>
            </p:cNvSpPr>
            <p:nvPr/>
          </p:nvSpPr>
          <p:spPr>
            <a:xfrm>
              <a:off x="1918742" y="3691003"/>
              <a:ext cx="3402494" cy="312237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200"/>
                </a:lnSpc>
                <a:buNone/>
              </a:pPr>
              <a:r>
                <a:rPr lang="ru-RU" sz="1600" i="1" dirty="0" smtClean="0">
                  <a:solidFill>
                    <a:schemeClr val="tx2"/>
                  </a:solidFill>
                </a:rPr>
                <a:t>цель 01</a:t>
              </a:r>
            </a:p>
            <a:p>
              <a:pPr marL="0" indent="0">
                <a:lnSpc>
                  <a:spcPts val="1200"/>
                </a:lnSpc>
                <a:buNone/>
              </a:pPr>
              <a:r>
                <a:rPr lang="ru-RU" sz="1600" b="1" dirty="0">
                  <a:solidFill>
                    <a:schemeClr val="tx2"/>
                  </a:solidFill>
                </a:rPr>
                <a:t>о</a:t>
              </a:r>
              <a:r>
                <a:rPr lang="ru-RU" sz="1600" b="1" dirty="0" smtClean="0">
                  <a:solidFill>
                    <a:schemeClr val="tx2"/>
                  </a:solidFill>
                </a:rPr>
                <a:t>беспечение глобальной конкурентоспособности российского образования</a:t>
              </a:r>
              <a:r>
                <a:rPr lang="ru-RU" sz="1600" dirty="0" smtClean="0"/>
                <a:t>, вхождение РФ в число 10 ведущих стран мира по качеству </a:t>
              </a:r>
              <a:r>
                <a:rPr lang="ru-RU" sz="1600" b="1" dirty="0" smtClean="0">
                  <a:solidFill>
                    <a:schemeClr val="tx2"/>
                  </a:solidFill>
                </a:rPr>
                <a:t>общего образования</a:t>
              </a:r>
            </a:p>
            <a:p>
              <a:pPr marL="0" indent="0">
                <a:lnSpc>
                  <a:spcPts val="1200"/>
                </a:lnSpc>
                <a:buNone/>
              </a:pPr>
              <a:endParaRPr lang="ru-RU" sz="1600" dirty="0" smtClean="0"/>
            </a:p>
            <a:p>
              <a:pPr marL="0" indent="0">
                <a:lnSpc>
                  <a:spcPts val="1200"/>
                </a:lnSpc>
                <a:buNone/>
              </a:pPr>
              <a:r>
                <a:rPr lang="ru-RU" sz="1600" i="1" dirty="0" smtClean="0">
                  <a:solidFill>
                    <a:schemeClr val="tx2"/>
                  </a:solidFill>
                </a:rPr>
                <a:t>цель 02 </a:t>
              </a:r>
            </a:p>
            <a:p>
              <a:pPr marL="0" indent="0">
                <a:lnSpc>
                  <a:spcPts val="1200"/>
                </a:lnSpc>
                <a:buNone/>
              </a:pPr>
              <a:r>
                <a:rPr lang="ru-RU" sz="1600" dirty="0"/>
                <a:t>в</a:t>
              </a:r>
              <a:r>
                <a:rPr lang="ru-RU" sz="1600" dirty="0" smtClean="0"/>
                <a:t>оспитание гармонично развитой и социально ответственной личности на основе духовно-нравственных ценностей народов РФ исторических и национально-культурных традиций</a:t>
              </a:r>
              <a:endParaRPr lang="ru-RU" sz="1600" dirty="0"/>
            </a:p>
          </p:txBody>
        </p:sp>
        <p:sp>
          <p:nvSpPr>
            <p:cNvPr id="10" name="Хорда 9"/>
            <p:cNvSpPr/>
            <p:nvPr/>
          </p:nvSpPr>
          <p:spPr>
            <a:xfrm rot="12161644">
              <a:off x="-547350" y="4117093"/>
              <a:ext cx="1762306" cy="1762306"/>
            </a:xfrm>
            <a:prstGeom prst="chord">
              <a:avLst/>
            </a:prstGeom>
            <a:solidFill>
              <a:schemeClr val="accent6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-66978" y="5137447"/>
              <a:ext cx="12656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tx2"/>
                  </a:solidFill>
                </a:rPr>
                <a:t>Образование</a:t>
              </a:r>
              <a:endParaRPr lang="ru-RU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153780" y="4653136"/>
              <a:ext cx="1321235" cy="360000"/>
            </a:xfrm>
            <a:prstGeom prst="roundRect">
              <a:avLst/>
            </a:prstGeom>
            <a:solidFill>
              <a:srgbClr val="C6D9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chemeClr val="tx2"/>
                  </a:solidFill>
                </a:rPr>
                <a:t>Приоритет №3</a:t>
              </a:r>
              <a:endParaRPr lang="ru-RU" sz="1200" dirty="0">
                <a:solidFill>
                  <a:schemeClr val="tx2"/>
                </a:solidFill>
              </a:endParaRPr>
            </a:p>
          </p:txBody>
        </p:sp>
        <p:sp>
          <p:nvSpPr>
            <p:cNvPr id="42" name="Овал 41"/>
            <p:cNvSpPr/>
            <p:nvPr/>
          </p:nvSpPr>
          <p:spPr>
            <a:xfrm>
              <a:off x="46534" y="3284984"/>
              <a:ext cx="807780" cy="807780"/>
            </a:xfrm>
            <a:prstGeom prst="ellipse">
              <a:avLst/>
            </a:prstGeom>
            <a:noFill/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734" y="3565763"/>
              <a:ext cx="8758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solidFill>
                    <a:schemeClr val="tx2"/>
                  </a:solidFill>
                </a:rPr>
                <a:t>Демография</a:t>
              </a:r>
              <a:endParaRPr lang="ru-RU" sz="1000" dirty="0">
                <a:solidFill>
                  <a:schemeClr val="tx2"/>
                </a:solidFill>
              </a:endParaRP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836719" y="3573016"/>
              <a:ext cx="807780" cy="807780"/>
              <a:chOff x="836719" y="3657490"/>
              <a:chExt cx="807780" cy="807780"/>
            </a:xfrm>
          </p:grpSpPr>
          <p:sp>
            <p:nvSpPr>
              <p:cNvPr id="52" name="TextBox 51"/>
              <p:cNvSpPr txBox="1"/>
              <p:nvPr/>
            </p:nvSpPr>
            <p:spPr>
              <a:xfrm>
                <a:off x="863822" y="3963831"/>
                <a:ext cx="77633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00" dirty="0">
                    <a:solidFill>
                      <a:schemeClr val="tx2"/>
                    </a:solidFill>
                  </a:rPr>
                  <a:t>Здоровье</a:t>
                </a:r>
              </a:p>
            </p:txBody>
          </p:sp>
          <p:sp>
            <p:nvSpPr>
              <p:cNvPr id="55" name="Овал 54"/>
              <p:cNvSpPr/>
              <p:nvPr/>
            </p:nvSpPr>
            <p:spPr>
              <a:xfrm>
                <a:off x="836719" y="3657490"/>
                <a:ext cx="807780" cy="807780"/>
              </a:xfrm>
              <a:prstGeom prst="ellipse">
                <a:avLst/>
              </a:prstGeom>
              <a:noFill/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>
              <a:off x="1142346" y="5726003"/>
              <a:ext cx="7763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 smtClean="0">
                  <a:solidFill>
                    <a:schemeClr val="tx2"/>
                  </a:solidFill>
                </a:rPr>
                <a:t>Жилье</a:t>
              </a:r>
              <a:endParaRPr lang="ru-RU" sz="1000" dirty="0">
                <a:solidFill>
                  <a:schemeClr val="tx2"/>
                </a:solidFill>
              </a:endParaRPr>
            </a:p>
          </p:txBody>
        </p:sp>
        <p:sp>
          <p:nvSpPr>
            <p:cNvPr id="57" name="Овал 56"/>
            <p:cNvSpPr/>
            <p:nvPr/>
          </p:nvSpPr>
          <p:spPr>
            <a:xfrm>
              <a:off x="1126654" y="5445224"/>
              <a:ext cx="807780" cy="807780"/>
            </a:xfrm>
            <a:prstGeom prst="ellipse">
              <a:avLst/>
            </a:prstGeom>
            <a:noFill/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334566" y="5861580"/>
              <a:ext cx="807780" cy="807780"/>
            </a:xfrm>
            <a:prstGeom prst="ellipse">
              <a:avLst/>
            </a:prstGeom>
            <a:noFill/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50318" y="6151137"/>
              <a:ext cx="7763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 smtClean="0">
                  <a:solidFill>
                    <a:schemeClr val="tx2"/>
                  </a:solidFill>
                </a:rPr>
                <a:t>Экология</a:t>
              </a:r>
              <a:endParaRPr lang="ru-RU" sz="1000" dirty="0">
                <a:solidFill>
                  <a:schemeClr val="tx2"/>
                </a:solidFill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1126654" y="4385434"/>
              <a:ext cx="517845" cy="1956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1189321" y="5230172"/>
              <a:ext cx="518400" cy="1213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Скругленный прямоугольник 66"/>
            <p:cNvSpPr/>
            <p:nvPr/>
          </p:nvSpPr>
          <p:spPr>
            <a:xfrm>
              <a:off x="564455" y="3284984"/>
              <a:ext cx="161149" cy="16114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 smtClean="0">
                  <a:solidFill>
                    <a:schemeClr val="tx2"/>
                  </a:solidFill>
                </a:rPr>
                <a:t>1</a:t>
              </a:r>
              <a:endParaRPr lang="ru-RU" sz="1050" dirty="0">
                <a:solidFill>
                  <a:schemeClr val="tx2"/>
                </a:solidFill>
              </a:endParaRPr>
            </a:p>
          </p:txBody>
        </p:sp>
        <p:sp>
          <p:nvSpPr>
            <p:cNvPr id="89" name="Скругленный прямоугольник 88"/>
            <p:cNvSpPr/>
            <p:nvPr/>
          </p:nvSpPr>
          <p:spPr>
            <a:xfrm>
              <a:off x="1479009" y="3670358"/>
              <a:ext cx="161149" cy="16114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chemeClr val="tx2"/>
                  </a:solidFill>
                </a:rPr>
                <a:t>2</a:t>
              </a:r>
            </a:p>
          </p:txBody>
        </p:sp>
        <p:sp>
          <p:nvSpPr>
            <p:cNvPr id="90" name="Скругленный прямоугольник 89"/>
            <p:cNvSpPr/>
            <p:nvPr/>
          </p:nvSpPr>
          <p:spPr>
            <a:xfrm>
              <a:off x="1747950" y="5572107"/>
              <a:ext cx="161149" cy="16114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chemeClr val="tx2"/>
                  </a:solidFill>
                </a:rPr>
                <a:t>3</a:t>
              </a:r>
            </a:p>
          </p:txBody>
        </p:sp>
        <p:sp>
          <p:nvSpPr>
            <p:cNvPr id="108" name="Скругленный прямоугольник 107"/>
            <p:cNvSpPr/>
            <p:nvPr/>
          </p:nvSpPr>
          <p:spPr>
            <a:xfrm>
              <a:off x="910630" y="5932147"/>
              <a:ext cx="161149" cy="16114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 smtClean="0">
                  <a:solidFill>
                    <a:schemeClr val="tx2"/>
                  </a:solidFill>
                </a:rPr>
                <a:t>4</a:t>
              </a:r>
              <a:endParaRPr lang="ru-RU" sz="1050" dirty="0">
                <a:solidFill>
                  <a:schemeClr val="tx2"/>
                </a:solidFill>
              </a:endParaRPr>
            </a:p>
          </p:txBody>
        </p:sp>
      </p:grpSp>
      <p:sp>
        <p:nvSpPr>
          <p:cNvPr id="62" name="Скругленный прямоугольник 61"/>
          <p:cNvSpPr/>
          <p:nvPr/>
        </p:nvSpPr>
        <p:spPr>
          <a:xfrm>
            <a:off x="6709994" y="1412776"/>
            <a:ext cx="779766" cy="304020"/>
          </a:xfrm>
          <a:prstGeom prst="roundRect">
            <a:avLst/>
          </a:prstGeom>
          <a:solidFill>
            <a:schemeClr val="tx2">
              <a:lumMod val="20000"/>
              <a:lumOff val="8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2"/>
                </a:solidFill>
              </a:rPr>
              <a:t>Задачи</a:t>
            </a:r>
            <a:endParaRPr lang="ru-RU" sz="1400" b="1" dirty="0">
              <a:solidFill>
                <a:schemeClr val="tx2"/>
              </a:solidFill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276095" y="3834747"/>
            <a:ext cx="364417" cy="302365"/>
            <a:chOff x="5203041" y="4077072"/>
            <a:chExt cx="583670" cy="482568"/>
          </a:xfrm>
        </p:grpSpPr>
        <p:sp>
          <p:nvSpPr>
            <p:cNvPr id="69" name="Скругленный прямоугольник 68"/>
            <p:cNvSpPr/>
            <p:nvPr/>
          </p:nvSpPr>
          <p:spPr>
            <a:xfrm>
              <a:off x="5625562" y="4077072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 smtClean="0">
                  <a:solidFill>
                    <a:schemeClr val="tx2"/>
                  </a:solidFill>
                </a:rPr>
                <a:t>6</a:t>
              </a:r>
              <a:endParaRPr lang="ru-RU" sz="1050" dirty="0">
                <a:solidFill>
                  <a:schemeClr val="tx2"/>
                </a:solidFill>
              </a:endParaRPr>
            </a:p>
          </p:txBody>
        </p:sp>
        <p:pic>
          <p:nvPicPr>
            <p:cNvPr id="1033" name="Picture 9" descr="C:\Users\Рита\Pictures\книга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3041" y="4099434"/>
              <a:ext cx="514992" cy="460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Группа 39"/>
          <p:cNvGrpSpPr/>
          <p:nvPr/>
        </p:nvGrpSpPr>
        <p:grpSpPr>
          <a:xfrm>
            <a:off x="6349403" y="4562261"/>
            <a:ext cx="300951" cy="440057"/>
            <a:chOff x="2590544" y="3233910"/>
            <a:chExt cx="413795" cy="605060"/>
          </a:xfrm>
        </p:grpSpPr>
        <p:sp>
          <p:nvSpPr>
            <p:cNvPr id="70" name="Скругленный прямоугольник 69"/>
            <p:cNvSpPr/>
            <p:nvPr/>
          </p:nvSpPr>
          <p:spPr>
            <a:xfrm>
              <a:off x="2797442" y="3233910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 smtClean="0">
                  <a:solidFill>
                    <a:schemeClr val="tx2"/>
                  </a:solidFill>
                </a:rPr>
                <a:t>8</a:t>
              </a:r>
              <a:endParaRPr lang="ru-RU" sz="1050" dirty="0">
                <a:solidFill>
                  <a:schemeClr val="tx2"/>
                </a:solidFill>
              </a:endParaRPr>
            </a:p>
          </p:txBody>
        </p:sp>
        <p:pic>
          <p:nvPicPr>
            <p:cNvPr id="1036" name="Picture 12" descr="C:\Users\Рита\Pictures\Football_2-51_icon-icons.com_72068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544" y="3425175"/>
              <a:ext cx="413795" cy="4137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Группа 40"/>
          <p:cNvGrpSpPr/>
          <p:nvPr/>
        </p:nvGrpSpPr>
        <p:grpSpPr>
          <a:xfrm>
            <a:off x="6324896" y="1845139"/>
            <a:ext cx="337807" cy="432048"/>
            <a:chOff x="6333463" y="1196752"/>
            <a:chExt cx="337807" cy="432048"/>
          </a:xfrm>
        </p:grpSpPr>
        <p:pic>
          <p:nvPicPr>
            <p:cNvPr id="1028" name="Picture 4" descr="C:\Users\Рита\Pictures\1-23_icon-icons.com_69207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3463" y="1308126"/>
              <a:ext cx="320674" cy="320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Скругленный прямоугольник 63"/>
            <p:cNvSpPr/>
            <p:nvPr/>
          </p:nvSpPr>
          <p:spPr>
            <a:xfrm>
              <a:off x="6510121" y="1196752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 smtClean="0">
                  <a:solidFill>
                    <a:schemeClr val="tx2"/>
                  </a:solidFill>
                </a:rPr>
                <a:t>2</a:t>
              </a:r>
              <a:endParaRPr lang="ru-RU" sz="1050" dirty="0">
                <a:solidFill>
                  <a:schemeClr val="tx2"/>
                </a:solidFill>
              </a:endParaRPr>
            </a:p>
          </p:txBody>
        </p:sp>
      </p:grpSp>
      <p:sp>
        <p:nvSpPr>
          <p:cNvPr id="27" name="Скругленный прямоугольник 26"/>
          <p:cNvSpPr/>
          <p:nvPr/>
        </p:nvSpPr>
        <p:spPr>
          <a:xfrm>
            <a:off x="6709994" y="1777128"/>
            <a:ext cx="5409560" cy="568070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600" dirty="0">
                <a:solidFill>
                  <a:sysClr val="windowText" lastClr="000000"/>
                </a:solidFill>
              </a:rPr>
              <a:t>создание современной и безопасной </a:t>
            </a:r>
            <a:r>
              <a:rPr lang="ru-RU" sz="1600" b="1" dirty="0">
                <a:solidFill>
                  <a:schemeClr val="tx2"/>
                </a:solidFill>
              </a:rPr>
              <a:t>цифровой образовательной среды</a:t>
            </a:r>
            <a:r>
              <a:rPr lang="ru-RU" sz="1600" dirty="0">
                <a:solidFill>
                  <a:sysClr val="windowText" lastClr="000000"/>
                </a:solidFill>
              </a:rPr>
              <a:t>, обеспечивающей высокое качество и доступность образования всех видов и уровней</a:t>
            </a: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6709993" y="2417206"/>
            <a:ext cx="5409560" cy="504056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600" dirty="0">
                <a:solidFill>
                  <a:sysClr val="windowText" lastClr="000000"/>
                </a:solidFill>
              </a:rPr>
              <a:t>модернизация профессионального образования, в том </a:t>
            </a:r>
            <a:r>
              <a:rPr lang="ru-RU" sz="1600" dirty="0" smtClean="0">
                <a:solidFill>
                  <a:sysClr val="windowText" lastClr="000000"/>
                </a:solidFill>
              </a:rPr>
              <a:t>числе </a:t>
            </a:r>
            <a:r>
              <a:rPr lang="ru-RU" sz="1600" dirty="0">
                <a:solidFill>
                  <a:sysClr val="windowText" lastClr="000000"/>
                </a:solidFill>
              </a:rPr>
              <a:t>практико-ориентированных и </a:t>
            </a:r>
            <a:r>
              <a:rPr lang="ru-RU" sz="1600" b="1" dirty="0">
                <a:solidFill>
                  <a:schemeClr val="tx2"/>
                </a:solidFill>
              </a:rPr>
              <a:t>гибких образовательных программ</a:t>
            </a:r>
          </a:p>
        </p:txBody>
      </p:sp>
      <p:grpSp>
        <p:nvGrpSpPr>
          <p:cNvPr id="61" name="Группа 60"/>
          <p:cNvGrpSpPr/>
          <p:nvPr/>
        </p:nvGrpSpPr>
        <p:grpSpPr>
          <a:xfrm>
            <a:off x="6334173" y="2525063"/>
            <a:ext cx="319963" cy="288341"/>
            <a:chOff x="6334173" y="1772816"/>
            <a:chExt cx="319963" cy="288341"/>
          </a:xfrm>
        </p:grpSpPr>
        <p:sp>
          <p:nvSpPr>
            <p:cNvPr id="85" name="Скругленный прямоугольник 84"/>
            <p:cNvSpPr/>
            <p:nvPr/>
          </p:nvSpPr>
          <p:spPr>
            <a:xfrm>
              <a:off x="6576098" y="1772816"/>
              <a:ext cx="78038" cy="780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chemeClr val="tx2"/>
                  </a:solidFill>
                </a:rPr>
                <a:t>4</a:t>
              </a:r>
            </a:p>
          </p:txBody>
        </p:sp>
        <p:pic>
          <p:nvPicPr>
            <p:cNvPr id="86" name="Picture 5" descr="C:\Users\Рита\Pictures\img_424736.png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4173" y="1850162"/>
              <a:ext cx="280944" cy="210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Группа 22"/>
          <p:cNvGrpSpPr/>
          <p:nvPr/>
        </p:nvGrpSpPr>
        <p:grpSpPr>
          <a:xfrm>
            <a:off x="6298219" y="3176331"/>
            <a:ext cx="336906" cy="449318"/>
            <a:chOff x="5303118" y="2997227"/>
            <a:chExt cx="625557" cy="834280"/>
          </a:xfrm>
        </p:grpSpPr>
        <p:sp>
          <p:nvSpPr>
            <p:cNvPr id="68" name="Скругленный прямоугольник 67"/>
            <p:cNvSpPr/>
            <p:nvPr/>
          </p:nvSpPr>
          <p:spPr>
            <a:xfrm>
              <a:off x="5718033" y="2997227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chemeClr val="tx2"/>
                  </a:solidFill>
                </a:rPr>
                <a:t>5</a:t>
              </a:r>
            </a:p>
          </p:txBody>
        </p:sp>
        <p:pic>
          <p:nvPicPr>
            <p:cNvPr id="1030" name="Picture 6" descr="C:\Users\Рита\Pictures\medical-04_icon-icons.com_73919.png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3118" y="3205950"/>
              <a:ext cx="625557" cy="6255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8" name="Скругленный прямоугольник 87"/>
          <p:cNvSpPr/>
          <p:nvPr/>
        </p:nvSpPr>
        <p:spPr>
          <a:xfrm>
            <a:off x="6709993" y="2993271"/>
            <a:ext cx="5409562" cy="512050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600" dirty="0">
                <a:solidFill>
                  <a:sysClr val="windowText" lastClr="000000"/>
                </a:solidFill>
              </a:rPr>
              <a:t>формирование эффективной системы выявления, поддержки и развития способностей и талантов у детей и </a:t>
            </a:r>
            <a:r>
              <a:rPr lang="ru-RU" sz="1600" dirty="0" smtClean="0">
                <a:solidFill>
                  <a:sysClr val="windowText" lastClr="000000"/>
                </a:solidFill>
              </a:rPr>
              <a:t>молодежи</a:t>
            </a:r>
            <a:endParaRPr lang="ru-RU" sz="1600" dirty="0">
              <a:solidFill>
                <a:sysClr val="windowText" lastClr="000000"/>
              </a:solidFill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6709993" y="3577328"/>
            <a:ext cx="5409560" cy="817205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600" dirty="0">
                <a:solidFill>
                  <a:sysClr val="windowText" lastClr="000000"/>
                </a:solidFill>
              </a:rPr>
              <a:t>формирование системы </a:t>
            </a:r>
            <a:r>
              <a:rPr lang="ru-RU" sz="1600" b="1" dirty="0">
                <a:solidFill>
                  <a:schemeClr val="tx2"/>
                </a:solidFill>
              </a:rPr>
              <a:t>непрерывного обновления </a:t>
            </a:r>
            <a:r>
              <a:rPr lang="ru-RU" sz="1600" dirty="0">
                <a:solidFill>
                  <a:sysClr val="windowText" lastClr="000000"/>
                </a:solidFill>
              </a:rPr>
              <a:t>работающими гражданами своих профессиональных знаний и приобретения ими новых профессиональных навыков , включая компетенции в области цифровой экономики всеми желающими</a:t>
            </a:r>
          </a:p>
        </p:txBody>
      </p:sp>
      <p:sp>
        <p:nvSpPr>
          <p:cNvPr id="93" name="Скругленный прямоугольник 92"/>
          <p:cNvSpPr/>
          <p:nvPr/>
        </p:nvSpPr>
        <p:spPr>
          <a:xfrm>
            <a:off x="6671271" y="4474535"/>
            <a:ext cx="5448282" cy="615510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600" dirty="0">
                <a:solidFill>
                  <a:sysClr val="windowText" lastClr="000000"/>
                </a:solidFill>
              </a:rPr>
              <a:t>формирование системы </a:t>
            </a:r>
            <a:r>
              <a:rPr lang="ru-RU" sz="1600" b="1" dirty="0">
                <a:solidFill>
                  <a:schemeClr val="tx2"/>
                </a:solidFill>
              </a:rPr>
              <a:t>профессиональных конкурсов </a:t>
            </a:r>
            <a:r>
              <a:rPr lang="ru-RU" sz="1600" dirty="0">
                <a:solidFill>
                  <a:sysClr val="windowText" lastClr="000000"/>
                </a:solidFill>
              </a:rPr>
              <a:t>в целях предоставления гражданам возможностей для профессионального и карьерного роста</a:t>
            </a:r>
          </a:p>
        </p:txBody>
      </p:sp>
      <p:sp>
        <p:nvSpPr>
          <p:cNvPr id="99" name="Скругленный прямоугольник 98"/>
          <p:cNvSpPr/>
          <p:nvPr/>
        </p:nvSpPr>
        <p:spPr>
          <a:xfrm>
            <a:off x="412962" y="5287612"/>
            <a:ext cx="10878944" cy="6155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600" i="1" dirty="0" smtClean="0">
                <a:solidFill>
                  <a:sysClr val="windowText" lastClr="000000"/>
                </a:solidFill>
              </a:rPr>
              <a:t>Указ Президента Российской Федерации от 7 мая 2018 года «О национальных  стратегический задачах развития Российской Федерации на период до 2024 года»</a:t>
            </a:r>
            <a:endParaRPr lang="ru-RU" sz="1600" i="1" dirty="0">
              <a:solidFill>
                <a:sysClr val="windowText" lastClr="000000"/>
              </a:solidFill>
            </a:endParaRPr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412961" y="5939898"/>
            <a:ext cx="11706591" cy="6155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600" i="1" dirty="0" smtClean="0">
                <a:solidFill>
                  <a:sysClr val="windowText" lastClr="000000"/>
                </a:solidFill>
              </a:rPr>
              <a:t>Методические указания по разработке национальных проектов (программ) № 4072п-П6 от 4 июня 2018 г., утвержденные Правительством Российской Федерации </a:t>
            </a:r>
          </a:p>
          <a:p>
            <a:pPr>
              <a:lnSpc>
                <a:spcPts val="1200"/>
              </a:lnSpc>
            </a:pPr>
            <a:endParaRPr lang="ru-RU" sz="1600" i="1" dirty="0" smtClean="0">
              <a:solidFill>
                <a:sysClr val="windowText" lastClr="000000"/>
              </a:solidFill>
            </a:endParaRPr>
          </a:p>
          <a:p>
            <a:pPr>
              <a:lnSpc>
                <a:spcPts val="1200"/>
              </a:lnSpc>
            </a:pPr>
            <a:r>
              <a:rPr lang="ru-RU" sz="1600" b="1" i="1" dirty="0" smtClean="0">
                <a:solidFill>
                  <a:sysClr val="windowText" lastClr="000000"/>
                </a:solidFill>
              </a:rPr>
              <a:t>Паспорт национального проекта «Образование», утвержденный президиумом Совета при </a:t>
            </a:r>
          </a:p>
          <a:p>
            <a:pPr>
              <a:lnSpc>
                <a:spcPts val="1200"/>
              </a:lnSpc>
            </a:pPr>
            <a:r>
              <a:rPr lang="ru-RU" sz="1600" b="1" i="1" dirty="0" smtClean="0">
                <a:solidFill>
                  <a:sysClr val="windowText" lastClr="000000"/>
                </a:solidFill>
              </a:rPr>
              <a:t>Президенте Российской Федерации по стратегическому развитию и национальным проектам от 3 сентября 2018 г. № 10</a:t>
            </a:r>
            <a:endParaRPr lang="ru-RU" sz="1600" b="1" i="1" dirty="0">
              <a:solidFill>
                <a:sysClr val="windowText" lastClr="000000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77039" y="-5681"/>
            <a:ext cx="1396627" cy="1009216"/>
            <a:chOff x="77039" y="-5681"/>
            <a:chExt cx="1396627" cy="1009216"/>
          </a:xfrm>
        </p:grpSpPr>
        <p:grpSp>
          <p:nvGrpSpPr>
            <p:cNvPr id="161" name="Группа 160"/>
            <p:cNvGrpSpPr/>
            <p:nvPr/>
          </p:nvGrpSpPr>
          <p:grpSpPr>
            <a:xfrm>
              <a:off x="77039" y="-5681"/>
              <a:ext cx="1396627" cy="1009216"/>
              <a:chOff x="77039" y="-5681"/>
              <a:chExt cx="1396627" cy="1009216"/>
            </a:xfrm>
          </p:grpSpPr>
          <p:sp>
            <p:nvSpPr>
              <p:cNvPr id="53" name="Равнобедренный треугольник 52"/>
              <p:cNvSpPr/>
              <p:nvPr/>
            </p:nvSpPr>
            <p:spPr>
              <a:xfrm rot="10800000">
                <a:off x="412962" y="-5681"/>
                <a:ext cx="1060704" cy="914400"/>
              </a:xfrm>
              <a:prstGeom prst="triangl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4" name="Равнобедренный треугольник 53"/>
              <p:cNvSpPr/>
              <p:nvPr/>
            </p:nvSpPr>
            <p:spPr>
              <a:xfrm>
                <a:off x="77039" y="260648"/>
                <a:ext cx="861749" cy="742887"/>
              </a:xfrm>
              <a:prstGeom prst="triangl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65" name="Picture 2" descr="C:\Users\Рита\Pictures\MES_emblem (2)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737" y="89319"/>
              <a:ext cx="661551" cy="724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8784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62463" y="260648"/>
            <a:ext cx="10827949" cy="562074"/>
          </a:xfrm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chemeClr val="tx2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Федеральный проект «Молодые профессионалы»</a:t>
            </a:r>
            <a:endParaRPr lang="ru-RU" sz="3200" dirty="0">
              <a:solidFill>
                <a:schemeClr val="tx2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4" name="Заголовок 1"/>
          <p:cNvSpPr txBox="1">
            <a:spLocks/>
          </p:cNvSpPr>
          <p:nvPr/>
        </p:nvSpPr>
        <p:spPr>
          <a:xfrm>
            <a:off x="1342679" y="260648"/>
            <a:ext cx="9793088" cy="56207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38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190550" y="1124744"/>
            <a:ext cx="11881320" cy="2067233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ru-RU" sz="1600" i="1" dirty="0">
                <a:solidFill>
                  <a:schemeClr val="tx2"/>
                </a:solidFill>
              </a:rPr>
              <a:t>Задача из Указа Президента Российской Федерации от 7 мая </a:t>
            </a:r>
            <a:r>
              <a:rPr lang="ru-RU" sz="1600" i="1" dirty="0" smtClean="0">
                <a:solidFill>
                  <a:schemeClr val="tx2"/>
                </a:solidFill>
              </a:rPr>
              <a:t>2018 г</a:t>
            </a:r>
            <a:r>
              <a:rPr lang="ru-RU" sz="1600" i="1" dirty="0">
                <a:solidFill>
                  <a:schemeClr val="tx2"/>
                </a:solidFill>
              </a:rPr>
              <a:t>. № 204: модернизация профессионального</a:t>
            </a:r>
          </a:p>
          <a:p>
            <a:pPr>
              <a:lnSpc>
                <a:spcPts val="1400"/>
              </a:lnSpc>
            </a:pPr>
            <a:r>
              <a:rPr lang="ru-RU" sz="1600" i="1" dirty="0">
                <a:solidFill>
                  <a:schemeClr val="tx2"/>
                </a:solidFill>
              </a:rPr>
              <a:t>образования, в том числе посредством внедрения адаптивных, практико-ориентированных и гибких образовательных программ</a:t>
            </a:r>
          </a:p>
          <a:p>
            <a:pPr>
              <a:lnSpc>
                <a:spcPts val="1400"/>
              </a:lnSpc>
            </a:pPr>
            <a:endParaRPr lang="en-US" sz="1600" i="1" dirty="0" smtClean="0">
              <a:solidFill>
                <a:schemeClr val="tx2"/>
              </a:solidFill>
            </a:endParaRPr>
          </a:p>
          <a:p>
            <a:pPr>
              <a:lnSpc>
                <a:spcPts val="1400"/>
              </a:lnSpc>
            </a:pPr>
            <a:r>
              <a:rPr lang="ru-RU" sz="1600" i="1" dirty="0" smtClean="0">
                <a:solidFill>
                  <a:schemeClr val="tx2"/>
                </a:solidFill>
              </a:rPr>
              <a:t>Федеральный </a:t>
            </a:r>
            <a:r>
              <a:rPr lang="ru-RU" sz="1600" b="1" i="1" dirty="0" smtClean="0">
                <a:solidFill>
                  <a:schemeClr val="accent6">
                    <a:lumMod val="75000"/>
                  </a:schemeClr>
                </a:solidFill>
              </a:rPr>
              <a:t>проект</a:t>
            </a:r>
            <a:r>
              <a:rPr lang="ru-RU" sz="16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i="1" dirty="0" smtClean="0">
                <a:solidFill>
                  <a:schemeClr val="accent6">
                    <a:lumMod val="75000"/>
                  </a:schemeClr>
                </a:solidFill>
              </a:rPr>
              <a:t>«Молодые профессионалы </a:t>
            </a:r>
            <a:r>
              <a:rPr lang="ru-RU" sz="1600" i="1" dirty="0" smtClean="0">
                <a:solidFill>
                  <a:schemeClr val="tx2"/>
                </a:solidFill>
              </a:rPr>
              <a:t>(Повышение конкурентоспособности профессионального образования)</a:t>
            </a:r>
            <a:r>
              <a:rPr lang="ru-RU" sz="1600" b="1" i="1" dirty="0" smtClean="0">
                <a:solidFill>
                  <a:schemeClr val="accent6">
                    <a:lumMod val="75000"/>
                  </a:schemeClr>
                </a:solidFill>
              </a:rPr>
              <a:t>» направлен на модернизацию СПО </a:t>
            </a:r>
            <a:r>
              <a:rPr lang="ru-RU" sz="1600" i="1" dirty="0" smtClean="0">
                <a:solidFill>
                  <a:schemeClr val="tx2"/>
                </a:solidFill>
              </a:rPr>
              <a:t>посредством внедрения адаптивных, практико-ориентированных и гибких образовательных программ, а также </a:t>
            </a:r>
            <a:r>
              <a:rPr lang="ru-RU" sz="1600" b="1" i="1" dirty="0" smtClean="0">
                <a:solidFill>
                  <a:schemeClr val="accent6">
                    <a:lumMod val="75000"/>
                  </a:schemeClr>
                </a:solidFill>
              </a:rPr>
              <a:t>обновление МТБ</a:t>
            </a:r>
          </a:p>
          <a:p>
            <a:pPr>
              <a:lnSpc>
                <a:spcPts val="1400"/>
              </a:lnSpc>
            </a:pPr>
            <a:endParaRPr lang="en-US" sz="1600" i="1" dirty="0" smtClean="0">
              <a:solidFill>
                <a:schemeClr val="tx2"/>
              </a:solidFill>
            </a:endParaRPr>
          </a:p>
          <a:p>
            <a:pPr>
              <a:lnSpc>
                <a:spcPts val="1400"/>
              </a:lnSpc>
            </a:pPr>
            <a:r>
              <a:rPr lang="ru-RU" sz="1600" i="1" dirty="0">
                <a:solidFill>
                  <a:schemeClr val="tx2"/>
                </a:solidFill>
              </a:rPr>
              <a:t>Связь с государственными программами Российской Федерации</a:t>
            </a:r>
            <a:r>
              <a:rPr lang="en-US" sz="1600" i="1" dirty="0">
                <a:solidFill>
                  <a:schemeClr val="tx2"/>
                </a:solidFill>
              </a:rPr>
              <a:t> </a:t>
            </a:r>
          </a:p>
          <a:p>
            <a:pPr>
              <a:lnSpc>
                <a:spcPts val="1400"/>
              </a:lnSpc>
            </a:pPr>
            <a:r>
              <a:rPr lang="ru-RU" sz="1600" b="1" i="1" dirty="0">
                <a:solidFill>
                  <a:schemeClr val="accent6">
                    <a:lumMod val="75000"/>
                  </a:schemeClr>
                </a:solidFill>
              </a:rPr>
              <a:t>Государственная программа Российской Федерации «Развитие образования»</a:t>
            </a:r>
          </a:p>
          <a:p>
            <a:pPr>
              <a:lnSpc>
                <a:spcPts val="1400"/>
              </a:lnSpc>
            </a:pPr>
            <a:r>
              <a:rPr lang="ru-RU" sz="1600" i="1" dirty="0">
                <a:solidFill>
                  <a:schemeClr val="tx2"/>
                </a:solidFill>
              </a:rPr>
              <a:t>Срок начала и окончания</a:t>
            </a:r>
            <a:r>
              <a:rPr lang="en-US" sz="1600" i="1" dirty="0">
                <a:solidFill>
                  <a:schemeClr val="tx2"/>
                </a:solidFill>
              </a:rPr>
              <a:t> / </a:t>
            </a:r>
            <a:r>
              <a:rPr lang="ru-RU" sz="1600" b="1" i="1" dirty="0">
                <a:solidFill>
                  <a:schemeClr val="accent6">
                    <a:lumMod val="75000"/>
                  </a:schemeClr>
                </a:solidFill>
              </a:rPr>
              <a:t>01.11.2018 – 31.12.2024</a:t>
            </a:r>
          </a:p>
          <a:p>
            <a:pPr>
              <a:lnSpc>
                <a:spcPts val="1400"/>
              </a:lnSpc>
            </a:pPr>
            <a:endParaRPr lang="ru-RU" sz="1600" i="1" dirty="0">
              <a:solidFill>
                <a:schemeClr val="tx2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715117"/>
              </p:ext>
            </p:extLst>
          </p:nvPr>
        </p:nvGraphicFramePr>
        <p:xfrm>
          <a:off x="281180" y="3300496"/>
          <a:ext cx="11646673" cy="29092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949930"/>
                <a:gridCol w="1080120"/>
                <a:gridCol w="936104"/>
                <a:gridCol w="720080"/>
                <a:gridCol w="565777"/>
                <a:gridCol w="565777"/>
                <a:gridCol w="565777"/>
                <a:gridCol w="565777"/>
                <a:gridCol w="565777"/>
                <a:gridCol w="565777"/>
                <a:gridCol w="565777"/>
              </a:tblGrid>
              <a:tr h="110389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Тип показателя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Базовое значение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Период, год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03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Значение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Дата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2018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2020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2021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2022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2023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2024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3115">
                <a:tc>
                  <a:txBody>
                    <a:bodyPr/>
                    <a:lstStyle/>
                    <a:p>
                      <a:pPr marL="7239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Позиция </a:t>
                      </a:r>
                      <a:r>
                        <a:rPr lang="ru-RU" sz="1400" b="1" dirty="0" smtClean="0">
                          <a:effectLst/>
                        </a:rPr>
                        <a:t>РФ в </a:t>
                      </a:r>
                      <a:r>
                        <a:rPr lang="ru-RU" sz="1400" b="1" dirty="0">
                          <a:effectLst/>
                        </a:rPr>
                        <a:t>международном соревновательном рейтинге стран, готовящих выпускников </a:t>
                      </a:r>
                      <a:r>
                        <a:rPr lang="ru-RU" sz="1400" b="1" dirty="0" smtClean="0">
                          <a:effectLst/>
                        </a:rPr>
                        <a:t>по </a:t>
                      </a:r>
                      <a:r>
                        <a:rPr lang="ru-RU" sz="1400" b="1" dirty="0">
                          <a:effectLst/>
                        </a:rPr>
                        <a:t>современным требованиям в совокупном балльном исчислении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осн</a:t>
                      </a:r>
                      <a:r>
                        <a:rPr lang="ru-RU" sz="1400" i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.</a:t>
                      </a:r>
                      <a:endParaRPr lang="ru-RU" sz="1400" i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chemeClr val="tx2"/>
                          </a:solidFill>
                          <a:effectLst/>
                        </a:rPr>
                        <a:t>06.2018</a:t>
                      </a:r>
                      <a:endParaRPr lang="ru-RU" sz="1400" i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Не ниже 3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779">
                <a:tc>
                  <a:txBody>
                    <a:bodyPr/>
                    <a:lstStyle/>
                    <a:p>
                      <a:pPr marL="7239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Число ЦОПП, </a:t>
                      </a:r>
                      <a:r>
                        <a:rPr lang="ru-RU" sz="1400" b="1" dirty="0">
                          <a:effectLst/>
                        </a:rPr>
                        <a:t>единиц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chemeClr val="tx2"/>
                          </a:solidFill>
                          <a:effectLst/>
                        </a:rPr>
                        <a:t>доп.</a:t>
                      </a:r>
                      <a:endParaRPr lang="ru-RU" sz="1400" i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chemeClr val="tx2"/>
                          </a:solidFill>
                          <a:effectLst/>
                        </a:rPr>
                        <a:t>06.2018</a:t>
                      </a:r>
                      <a:endParaRPr lang="ru-RU" sz="1400" i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10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22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34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51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</a:rPr>
                        <a:t>68</a:t>
                      </a:r>
                      <a:endParaRPr lang="ru-RU" sz="1400" b="1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168">
                <a:tc>
                  <a:txBody>
                    <a:bodyPr/>
                    <a:lstStyle/>
                    <a:p>
                      <a:pPr marL="7239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Число мастерских, оснащенных современной </a:t>
                      </a:r>
                      <a:r>
                        <a:rPr lang="ru-RU" sz="1400" b="1" dirty="0" smtClean="0">
                          <a:effectLst/>
                        </a:rPr>
                        <a:t>МТБ по </a:t>
                      </a:r>
                      <a:r>
                        <a:rPr lang="ru-RU" sz="1400" b="1" dirty="0">
                          <a:effectLst/>
                        </a:rPr>
                        <a:t>одной из компетенций, единиц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chemeClr val="tx2"/>
                          </a:solidFill>
                          <a:effectLst/>
                        </a:rPr>
                        <a:t>доп.</a:t>
                      </a:r>
                      <a:endParaRPr lang="ru-RU" sz="1400" i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chemeClr val="tx2"/>
                          </a:solidFill>
                          <a:effectLst/>
                        </a:rPr>
                        <a:t>06.2018</a:t>
                      </a:r>
                      <a:endParaRPr lang="ru-RU" sz="1400" i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700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</a:rPr>
                        <a:t>1 400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</a:rPr>
                        <a:t>2 200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</a:rPr>
                        <a:t>3 100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</a:rPr>
                        <a:t>4 120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</a:rPr>
                        <a:t>5 000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3115">
                <a:tc>
                  <a:txBody>
                    <a:bodyPr/>
                    <a:lstStyle/>
                    <a:p>
                      <a:pPr marL="7239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Доля организаций, осуществляющих образовательную деятельность по образовательным программам </a:t>
                      </a:r>
                      <a:r>
                        <a:rPr lang="ru-RU" sz="1400" b="1" dirty="0" smtClean="0">
                          <a:effectLst/>
                        </a:rPr>
                        <a:t>СПО,  </a:t>
                      </a:r>
                      <a:r>
                        <a:rPr lang="ru-RU" sz="1400" b="1" dirty="0">
                          <a:effectLst/>
                        </a:rPr>
                        <a:t>в </a:t>
                      </a:r>
                      <a:r>
                        <a:rPr lang="ru-RU" sz="1400" b="1" dirty="0" smtClean="0">
                          <a:effectLst/>
                        </a:rPr>
                        <a:t>которых ГИА  </a:t>
                      </a:r>
                      <a:r>
                        <a:rPr lang="ru-RU" sz="1400" b="1" dirty="0">
                          <a:effectLst/>
                        </a:rPr>
                        <a:t>проводится в </a:t>
                      </a:r>
                      <a:r>
                        <a:rPr lang="ru-RU" sz="1400" b="1" dirty="0" smtClean="0">
                          <a:effectLst/>
                        </a:rPr>
                        <a:t>форме ДЭ, </a:t>
                      </a:r>
                      <a:r>
                        <a:rPr lang="ru-RU" sz="1400" b="1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chemeClr val="tx2"/>
                          </a:solidFill>
                          <a:effectLst/>
                        </a:rPr>
                        <a:t>доп.</a:t>
                      </a:r>
                      <a:endParaRPr lang="ru-RU" sz="1400" i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chemeClr val="tx2"/>
                          </a:solidFill>
                          <a:effectLst/>
                        </a:rPr>
                        <a:t>06.2018</a:t>
                      </a:r>
                      <a:endParaRPr lang="ru-RU" sz="1400" i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5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10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20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30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40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50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586" marR="8586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83732" y="3140968"/>
            <a:ext cx="4896544" cy="630942"/>
          </a:xfrm>
          <a:prstGeom prst="rect">
            <a:avLst/>
          </a:prstGeom>
          <a:solidFill>
            <a:srgbClr val="8EB4E3">
              <a:alpha val="46000"/>
            </a:srgbClr>
          </a:solidFill>
          <a:ln w="63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endParaRPr lang="ru-RU" sz="1400" b="1" i="1" dirty="0" smtClean="0">
              <a:solidFill>
                <a:schemeClr val="tx2"/>
              </a:solidFill>
            </a:endParaRPr>
          </a:p>
          <a:p>
            <a:pPr>
              <a:lnSpc>
                <a:spcPts val="1400"/>
              </a:lnSpc>
            </a:pPr>
            <a:r>
              <a:rPr lang="ru-RU" sz="1400" b="1" i="1" dirty="0" smtClean="0">
                <a:solidFill>
                  <a:schemeClr val="tx2"/>
                </a:solidFill>
              </a:rPr>
              <a:t>Цель</a:t>
            </a:r>
            <a:r>
              <a:rPr lang="ru-RU" sz="1400" b="1" i="1" dirty="0">
                <a:solidFill>
                  <a:schemeClr val="tx2"/>
                </a:solidFill>
              </a:rPr>
              <a:t>, целевой показатель, дополнительный </a:t>
            </a:r>
            <a:r>
              <a:rPr lang="ru-RU" sz="1400" b="1" i="1" dirty="0" smtClean="0">
                <a:solidFill>
                  <a:schemeClr val="tx2"/>
                </a:solidFill>
              </a:rPr>
              <a:t>показатель</a:t>
            </a:r>
          </a:p>
          <a:p>
            <a:pPr>
              <a:lnSpc>
                <a:spcPts val="1400"/>
              </a:lnSpc>
            </a:pPr>
            <a:endParaRPr lang="ru-RU" sz="1400" b="1" i="1" dirty="0">
              <a:solidFill>
                <a:schemeClr val="tx2"/>
              </a:solidFill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77039" y="-5681"/>
            <a:ext cx="1396627" cy="1009216"/>
            <a:chOff x="77039" y="-5681"/>
            <a:chExt cx="1396627" cy="1009216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77039" y="-5681"/>
              <a:ext cx="1396627" cy="1009216"/>
              <a:chOff x="77039" y="-5681"/>
              <a:chExt cx="1396627" cy="1009216"/>
            </a:xfrm>
          </p:grpSpPr>
          <p:sp>
            <p:nvSpPr>
              <p:cNvPr id="30" name="Равнобедренный треугольник 29"/>
              <p:cNvSpPr/>
              <p:nvPr/>
            </p:nvSpPr>
            <p:spPr>
              <a:xfrm rot="10800000">
                <a:off x="412962" y="-5681"/>
                <a:ext cx="1060704" cy="914400"/>
              </a:xfrm>
              <a:prstGeom prst="triangl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Равнобедренный треугольник 30"/>
              <p:cNvSpPr/>
              <p:nvPr/>
            </p:nvSpPr>
            <p:spPr>
              <a:xfrm>
                <a:off x="77039" y="260648"/>
                <a:ext cx="861749" cy="742887"/>
              </a:xfrm>
              <a:prstGeom prst="triangl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29" name="Picture 2" descr="C:\Users\Рита\Pictures\MES_emblem (2)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737" y="89319"/>
              <a:ext cx="661551" cy="724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6116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11495805" y="3891660"/>
            <a:ext cx="576000" cy="144000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>
              <a:lnSpc>
                <a:spcPts val="1200"/>
              </a:lnSpc>
              <a:defRPr sz="1600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ru-RU" i="1" dirty="0">
              <a:solidFill>
                <a:schemeClr val="tx1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7450912" y="1664840"/>
            <a:ext cx="4645740" cy="4356448"/>
            <a:chOff x="7450912" y="1664840"/>
            <a:chExt cx="4645740" cy="4356448"/>
          </a:xfrm>
        </p:grpSpPr>
        <p:sp>
          <p:nvSpPr>
            <p:cNvPr id="34" name="TextBox 33"/>
            <p:cNvSpPr txBox="1"/>
            <p:nvPr/>
          </p:nvSpPr>
          <p:spPr>
            <a:xfrm>
              <a:off x="11495870" y="4345028"/>
              <a:ext cx="576000" cy="144000"/>
            </a:xfrm>
            <a:prstGeom prst="roundRect">
              <a:avLst/>
            </a:prstGeom>
            <a:solidFill>
              <a:schemeClr val="accent6"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>
                <a:lnSpc>
                  <a:spcPts val="1200"/>
                </a:lnSpc>
                <a:defRPr sz="1600">
                  <a:solidFill>
                    <a:sysClr val="windowText" lastClr="000000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285750" indent="-285750">
                <a:buClr>
                  <a:schemeClr val="tx2"/>
                </a:buClr>
                <a:buFont typeface="Arial" panose="020B0604020202020204" pitchFamily="34" charset="0"/>
                <a:buChar char="•"/>
              </a:pPr>
              <a:endParaRPr lang="ru-RU" i="1" dirty="0">
                <a:solidFill>
                  <a:schemeClr val="tx1"/>
                </a:solidFill>
              </a:endParaRPr>
            </a:p>
          </p:txBody>
        </p:sp>
        <p:grpSp>
          <p:nvGrpSpPr>
            <p:cNvPr id="2" name="Группа 1"/>
            <p:cNvGrpSpPr/>
            <p:nvPr/>
          </p:nvGrpSpPr>
          <p:grpSpPr>
            <a:xfrm>
              <a:off x="7450912" y="1664840"/>
              <a:ext cx="4645740" cy="4356448"/>
              <a:chOff x="7450912" y="1664840"/>
              <a:chExt cx="4645740" cy="4356448"/>
            </a:xfrm>
          </p:grpSpPr>
          <p:grpSp>
            <p:nvGrpSpPr>
              <p:cNvPr id="3" name="Группа 2"/>
              <p:cNvGrpSpPr/>
              <p:nvPr/>
            </p:nvGrpSpPr>
            <p:grpSpPr>
              <a:xfrm>
                <a:off x="7450912" y="1664840"/>
                <a:ext cx="4633405" cy="3204320"/>
                <a:chOff x="6383238" y="2240904"/>
                <a:chExt cx="5041421" cy="3204320"/>
              </a:xfrm>
            </p:grpSpPr>
            <p:sp>
              <p:nvSpPr>
                <p:cNvPr id="23" name="TextBox 22"/>
                <p:cNvSpPr txBox="1"/>
                <p:nvPr/>
              </p:nvSpPr>
              <p:spPr>
                <a:xfrm>
                  <a:off x="6383238" y="2240904"/>
                  <a:ext cx="783403" cy="216000"/>
                </a:xfrm>
                <a:prstGeom prst="roundRect">
                  <a:avLst/>
                </a:prstGeom>
                <a:solidFill>
                  <a:schemeClr val="accent6">
                    <a:alpha val="69804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>
                    <a:lnSpc>
                      <a:spcPts val="1200"/>
                    </a:lnSpc>
                    <a:defRPr sz="1600">
                      <a:solidFill>
                        <a:sysClr val="windowText" lastClr="000000"/>
                      </a:solidFill>
                    </a:defRPr>
                  </a:lvl1pPr>
                  <a:lvl2pPr>
                    <a:defRPr>
                      <a:solidFill>
                        <a:schemeClr val="lt1"/>
                      </a:solidFill>
                    </a:defRPr>
                  </a:lvl2pPr>
                  <a:lvl3pPr>
                    <a:defRPr>
                      <a:solidFill>
                        <a:schemeClr val="lt1"/>
                      </a:solidFill>
                    </a:defRPr>
                  </a:lvl3pPr>
                  <a:lvl4pPr>
                    <a:defRPr>
                      <a:solidFill>
                        <a:schemeClr val="lt1"/>
                      </a:solidFill>
                    </a:defRPr>
                  </a:lvl4pPr>
                  <a:lvl5pPr>
                    <a:defRPr>
                      <a:solidFill>
                        <a:schemeClr val="lt1"/>
                      </a:solidFill>
                    </a:defRPr>
                  </a:lvl5pPr>
                  <a:lvl6pPr>
                    <a:defRPr>
                      <a:solidFill>
                        <a:schemeClr val="lt1"/>
                      </a:solidFill>
                    </a:defRPr>
                  </a:lvl6pPr>
                  <a:lvl7pPr>
                    <a:defRPr>
                      <a:solidFill>
                        <a:schemeClr val="lt1"/>
                      </a:solidFill>
                    </a:defRPr>
                  </a:lvl7pPr>
                  <a:lvl8pPr>
                    <a:defRPr>
                      <a:solidFill>
                        <a:schemeClr val="lt1"/>
                      </a:solidFill>
                    </a:defRPr>
                  </a:lvl8pPr>
                  <a:lvl9pPr>
                    <a:defRPr>
                      <a:solidFill>
                        <a:schemeClr val="lt1"/>
                      </a:solidFill>
                    </a:defRPr>
                  </a:lvl9pPr>
                </a:lstStyle>
                <a:p>
                  <a:pPr marL="285750" indent="-285750">
                    <a:buClr>
                      <a:schemeClr val="tx2"/>
                    </a:buClr>
                    <a:buFont typeface="Arial" panose="020B0604020202020204" pitchFamily="34" charset="0"/>
                    <a:buChar char="•"/>
                  </a:pPr>
                  <a:endParaRPr lang="ru-RU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6383239" y="2708944"/>
                  <a:ext cx="1658870" cy="216000"/>
                </a:xfrm>
                <a:prstGeom prst="roundRect">
                  <a:avLst/>
                </a:prstGeom>
                <a:solidFill>
                  <a:schemeClr val="accent6">
                    <a:alpha val="69804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>
                    <a:lnSpc>
                      <a:spcPts val="1200"/>
                    </a:lnSpc>
                    <a:defRPr sz="1600">
                      <a:solidFill>
                        <a:sysClr val="windowText" lastClr="000000"/>
                      </a:solidFill>
                    </a:defRPr>
                  </a:lvl1pPr>
                  <a:lvl2pPr>
                    <a:defRPr>
                      <a:solidFill>
                        <a:schemeClr val="lt1"/>
                      </a:solidFill>
                    </a:defRPr>
                  </a:lvl2pPr>
                  <a:lvl3pPr>
                    <a:defRPr>
                      <a:solidFill>
                        <a:schemeClr val="lt1"/>
                      </a:solidFill>
                    </a:defRPr>
                  </a:lvl3pPr>
                  <a:lvl4pPr>
                    <a:defRPr>
                      <a:solidFill>
                        <a:schemeClr val="lt1"/>
                      </a:solidFill>
                    </a:defRPr>
                  </a:lvl4pPr>
                  <a:lvl5pPr>
                    <a:defRPr>
                      <a:solidFill>
                        <a:schemeClr val="lt1"/>
                      </a:solidFill>
                    </a:defRPr>
                  </a:lvl5pPr>
                  <a:lvl6pPr>
                    <a:defRPr>
                      <a:solidFill>
                        <a:schemeClr val="lt1"/>
                      </a:solidFill>
                    </a:defRPr>
                  </a:lvl6pPr>
                  <a:lvl7pPr>
                    <a:defRPr>
                      <a:solidFill>
                        <a:schemeClr val="lt1"/>
                      </a:solidFill>
                    </a:defRPr>
                  </a:lvl7pPr>
                  <a:lvl8pPr>
                    <a:defRPr>
                      <a:solidFill>
                        <a:schemeClr val="lt1"/>
                      </a:solidFill>
                    </a:defRPr>
                  </a:lvl8pPr>
                  <a:lvl9pPr>
                    <a:defRPr>
                      <a:solidFill>
                        <a:schemeClr val="lt1"/>
                      </a:solidFill>
                    </a:defRPr>
                  </a:lvl9pPr>
                </a:lstStyle>
                <a:p>
                  <a:pPr marL="285750" indent="-285750">
                    <a:buClr>
                      <a:schemeClr val="tx2"/>
                    </a:buClr>
                    <a:buFont typeface="Arial" panose="020B0604020202020204" pitchFamily="34" charset="0"/>
                    <a:buChar char="•"/>
                  </a:pPr>
                  <a:endParaRPr lang="ru-RU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7258619" y="3184096"/>
                  <a:ext cx="783490" cy="216000"/>
                </a:xfrm>
                <a:prstGeom prst="roundRect">
                  <a:avLst/>
                </a:prstGeom>
                <a:solidFill>
                  <a:schemeClr val="accent6">
                    <a:alpha val="69804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>
                    <a:lnSpc>
                      <a:spcPts val="1200"/>
                    </a:lnSpc>
                    <a:defRPr sz="1600">
                      <a:solidFill>
                        <a:sysClr val="windowText" lastClr="000000"/>
                      </a:solidFill>
                    </a:defRPr>
                  </a:lvl1pPr>
                  <a:lvl2pPr>
                    <a:defRPr>
                      <a:solidFill>
                        <a:schemeClr val="lt1"/>
                      </a:solidFill>
                    </a:defRPr>
                  </a:lvl2pPr>
                  <a:lvl3pPr>
                    <a:defRPr>
                      <a:solidFill>
                        <a:schemeClr val="lt1"/>
                      </a:solidFill>
                    </a:defRPr>
                  </a:lvl3pPr>
                  <a:lvl4pPr>
                    <a:defRPr>
                      <a:solidFill>
                        <a:schemeClr val="lt1"/>
                      </a:solidFill>
                    </a:defRPr>
                  </a:lvl4pPr>
                  <a:lvl5pPr>
                    <a:defRPr>
                      <a:solidFill>
                        <a:schemeClr val="lt1"/>
                      </a:solidFill>
                    </a:defRPr>
                  </a:lvl5pPr>
                  <a:lvl6pPr>
                    <a:defRPr>
                      <a:solidFill>
                        <a:schemeClr val="lt1"/>
                      </a:solidFill>
                    </a:defRPr>
                  </a:lvl6pPr>
                  <a:lvl7pPr>
                    <a:defRPr>
                      <a:solidFill>
                        <a:schemeClr val="lt1"/>
                      </a:solidFill>
                    </a:defRPr>
                  </a:lvl7pPr>
                  <a:lvl8pPr>
                    <a:defRPr>
                      <a:solidFill>
                        <a:schemeClr val="lt1"/>
                      </a:solidFill>
                    </a:defRPr>
                  </a:lvl8pPr>
                  <a:lvl9pPr>
                    <a:defRPr>
                      <a:solidFill>
                        <a:schemeClr val="lt1"/>
                      </a:solidFill>
                    </a:defRPr>
                  </a:lvl9pPr>
                </a:lstStyle>
                <a:p>
                  <a:pPr marL="285750" indent="-285750">
                    <a:buClr>
                      <a:schemeClr val="tx2"/>
                    </a:buClr>
                    <a:buFont typeface="Arial" panose="020B0604020202020204" pitchFamily="34" charset="0"/>
                    <a:buChar char="•"/>
                  </a:pPr>
                  <a:endParaRPr lang="ru-RU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8114272" y="3558515"/>
                  <a:ext cx="783403" cy="144000"/>
                </a:xfrm>
                <a:prstGeom prst="roundRect">
                  <a:avLst/>
                </a:prstGeom>
                <a:solidFill>
                  <a:schemeClr val="accent6">
                    <a:alpha val="69804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>
                    <a:lnSpc>
                      <a:spcPts val="1200"/>
                    </a:lnSpc>
                    <a:defRPr sz="1600">
                      <a:solidFill>
                        <a:sysClr val="windowText" lastClr="000000"/>
                      </a:solidFill>
                    </a:defRPr>
                  </a:lvl1pPr>
                  <a:lvl2pPr>
                    <a:defRPr>
                      <a:solidFill>
                        <a:schemeClr val="lt1"/>
                      </a:solidFill>
                    </a:defRPr>
                  </a:lvl2pPr>
                  <a:lvl3pPr>
                    <a:defRPr>
                      <a:solidFill>
                        <a:schemeClr val="lt1"/>
                      </a:solidFill>
                    </a:defRPr>
                  </a:lvl3pPr>
                  <a:lvl4pPr>
                    <a:defRPr>
                      <a:solidFill>
                        <a:schemeClr val="lt1"/>
                      </a:solidFill>
                    </a:defRPr>
                  </a:lvl4pPr>
                  <a:lvl5pPr>
                    <a:defRPr>
                      <a:solidFill>
                        <a:schemeClr val="lt1"/>
                      </a:solidFill>
                    </a:defRPr>
                  </a:lvl5pPr>
                  <a:lvl6pPr>
                    <a:defRPr>
                      <a:solidFill>
                        <a:schemeClr val="lt1"/>
                      </a:solidFill>
                    </a:defRPr>
                  </a:lvl6pPr>
                  <a:lvl7pPr>
                    <a:defRPr>
                      <a:solidFill>
                        <a:schemeClr val="lt1"/>
                      </a:solidFill>
                    </a:defRPr>
                  </a:lvl7pPr>
                  <a:lvl8pPr>
                    <a:defRPr>
                      <a:solidFill>
                        <a:schemeClr val="lt1"/>
                      </a:solidFill>
                    </a:defRPr>
                  </a:lvl8pPr>
                  <a:lvl9pPr>
                    <a:defRPr>
                      <a:solidFill>
                        <a:schemeClr val="lt1"/>
                      </a:solidFill>
                    </a:defRPr>
                  </a:lvl9pPr>
                </a:lstStyle>
                <a:p>
                  <a:pPr marL="285750" indent="-285750">
                    <a:buClr>
                      <a:schemeClr val="tx2"/>
                    </a:buClr>
                    <a:buFont typeface="Arial" panose="020B0604020202020204" pitchFamily="34" charset="0"/>
                    <a:buChar char="•"/>
                  </a:pPr>
                  <a:endParaRPr lang="ru-RU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6383358" y="3872144"/>
                  <a:ext cx="4320265" cy="216000"/>
                </a:xfrm>
                <a:prstGeom prst="roundRect">
                  <a:avLst/>
                </a:prstGeom>
                <a:solidFill>
                  <a:schemeClr val="accent6">
                    <a:alpha val="69804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>
                    <a:lnSpc>
                      <a:spcPts val="1200"/>
                    </a:lnSpc>
                    <a:defRPr sz="1600">
                      <a:solidFill>
                        <a:sysClr val="windowText" lastClr="000000"/>
                      </a:solidFill>
                    </a:defRPr>
                  </a:lvl1pPr>
                  <a:lvl2pPr>
                    <a:defRPr>
                      <a:solidFill>
                        <a:schemeClr val="lt1"/>
                      </a:solidFill>
                    </a:defRPr>
                  </a:lvl2pPr>
                  <a:lvl3pPr>
                    <a:defRPr>
                      <a:solidFill>
                        <a:schemeClr val="lt1"/>
                      </a:solidFill>
                    </a:defRPr>
                  </a:lvl3pPr>
                  <a:lvl4pPr>
                    <a:defRPr>
                      <a:solidFill>
                        <a:schemeClr val="lt1"/>
                      </a:solidFill>
                    </a:defRPr>
                  </a:lvl4pPr>
                  <a:lvl5pPr>
                    <a:defRPr>
                      <a:solidFill>
                        <a:schemeClr val="lt1"/>
                      </a:solidFill>
                    </a:defRPr>
                  </a:lvl5pPr>
                  <a:lvl6pPr>
                    <a:defRPr>
                      <a:solidFill>
                        <a:schemeClr val="lt1"/>
                      </a:solidFill>
                    </a:defRPr>
                  </a:lvl6pPr>
                  <a:lvl7pPr>
                    <a:defRPr>
                      <a:solidFill>
                        <a:schemeClr val="lt1"/>
                      </a:solidFill>
                    </a:defRPr>
                  </a:lvl7pPr>
                  <a:lvl8pPr>
                    <a:defRPr>
                      <a:solidFill>
                        <a:schemeClr val="lt1"/>
                      </a:solidFill>
                    </a:defRPr>
                  </a:lvl8pPr>
                  <a:lvl9pPr>
                    <a:defRPr>
                      <a:solidFill>
                        <a:schemeClr val="lt1"/>
                      </a:solidFill>
                    </a:defRPr>
                  </a:lvl9pPr>
                </a:lstStyle>
                <a:p>
                  <a:pPr marL="285750" indent="-285750">
                    <a:buClr>
                      <a:schemeClr val="tx2"/>
                    </a:buClr>
                    <a:buFont typeface="Arial" panose="020B0604020202020204" pitchFamily="34" charset="0"/>
                    <a:buChar char="•"/>
                  </a:pPr>
                  <a:endParaRPr lang="ru-RU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9839622" y="4246744"/>
                  <a:ext cx="783403" cy="144000"/>
                </a:xfrm>
                <a:prstGeom prst="roundRect">
                  <a:avLst/>
                </a:prstGeom>
                <a:solidFill>
                  <a:schemeClr val="accent6">
                    <a:alpha val="69804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>
                    <a:lnSpc>
                      <a:spcPts val="1200"/>
                    </a:lnSpc>
                    <a:defRPr sz="1600">
                      <a:solidFill>
                        <a:sysClr val="windowText" lastClr="000000"/>
                      </a:solidFill>
                    </a:defRPr>
                  </a:lvl1pPr>
                  <a:lvl2pPr>
                    <a:defRPr>
                      <a:solidFill>
                        <a:schemeClr val="lt1"/>
                      </a:solidFill>
                    </a:defRPr>
                  </a:lvl2pPr>
                  <a:lvl3pPr>
                    <a:defRPr>
                      <a:solidFill>
                        <a:schemeClr val="lt1"/>
                      </a:solidFill>
                    </a:defRPr>
                  </a:lvl3pPr>
                  <a:lvl4pPr>
                    <a:defRPr>
                      <a:solidFill>
                        <a:schemeClr val="lt1"/>
                      </a:solidFill>
                    </a:defRPr>
                  </a:lvl4pPr>
                  <a:lvl5pPr>
                    <a:defRPr>
                      <a:solidFill>
                        <a:schemeClr val="lt1"/>
                      </a:solidFill>
                    </a:defRPr>
                  </a:lvl5pPr>
                  <a:lvl6pPr>
                    <a:defRPr>
                      <a:solidFill>
                        <a:schemeClr val="lt1"/>
                      </a:solidFill>
                    </a:defRPr>
                  </a:lvl6pPr>
                  <a:lvl7pPr>
                    <a:defRPr>
                      <a:solidFill>
                        <a:schemeClr val="lt1"/>
                      </a:solidFill>
                    </a:defRPr>
                  </a:lvl7pPr>
                  <a:lvl8pPr>
                    <a:defRPr>
                      <a:solidFill>
                        <a:schemeClr val="lt1"/>
                      </a:solidFill>
                    </a:defRPr>
                  </a:lvl8pPr>
                  <a:lvl9pPr>
                    <a:defRPr>
                      <a:solidFill>
                        <a:schemeClr val="lt1"/>
                      </a:solidFill>
                    </a:defRPr>
                  </a:lvl9pPr>
                </a:lstStyle>
                <a:p>
                  <a:pPr marL="285750" indent="-285750">
                    <a:buClr>
                      <a:schemeClr val="tx2"/>
                    </a:buClr>
                    <a:buFont typeface="Arial" panose="020B0604020202020204" pitchFamily="34" charset="0"/>
                    <a:buChar char="•"/>
                  </a:pPr>
                  <a:endParaRPr lang="ru-RU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10784394" y="4698544"/>
                  <a:ext cx="626722" cy="144000"/>
                </a:xfrm>
                <a:prstGeom prst="roundRect">
                  <a:avLst/>
                </a:prstGeom>
                <a:solidFill>
                  <a:schemeClr val="accent6">
                    <a:alpha val="69804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>
                    <a:lnSpc>
                      <a:spcPts val="1200"/>
                    </a:lnSpc>
                    <a:defRPr sz="1600">
                      <a:solidFill>
                        <a:sysClr val="windowText" lastClr="000000"/>
                      </a:solidFill>
                    </a:defRPr>
                  </a:lvl1pPr>
                  <a:lvl2pPr>
                    <a:defRPr>
                      <a:solidFill>
                        <a:schemeClr val="lt1"/>
                      </a:solidFill>
                    </a:defRPr>
                  </a:lvl2pPr>
                  <a:lvl3pPr>
                    <a:defRPr>
                      <a:solidFill>
                        <a:schemeClr val="lt1"/>
                      </a:solidFill>
                    </a:defRPr>
                  </a:lvl3pPr>
                  <a:lvl4pPr>
                    <a:defRPr>
                      <a:solidFill>
                        <a:schemeClr val="lt1"/>
                      </a:solidFill>
                    </a:defRPr>
                  </a:lvl4pPr>
                  <a:lvl5pPr>
                    <a:defRPr>
                      <a:solidFill>
                        <a:schemeClr val="lt1"/>
                      </a:solidFill>
                    </a:defRPr>
                  </a:lvl5pPr>
                  <a:lvl6pPr>
                    <a:defRPr>
                      <a:solidFill>
                        <a:schemeClr val="lt1"/>
                      </a:solidFill>
                    </a:defRPr>
                  </a:lvl6pPr>
                  <a:lvl7pPr>
                    <a:defRPr>
                      <a:solidFill>
                        <a:schemeClr val="lt1"/>
                      </a:solidFill>
                    </a:defRPr>
                  </a:lvl7pPr>
                  <a:lvl8pPr>
                    <a:defRPr>
                      <a:solidFill>
                        <a:schemeClr val="lt1"/>
                      </a:solidFill>
                    </a:defRPr>
                  </a:lvl8pPr>
                  <a:lvl9pPr>
                    <a:defRPr>
                      <a:solidFill>
                        <a:schemeClr val="lt1"/>
                      </a:solidFill>
                    </a:defRPr>
                  </a:lvl9pPr>
                </a:lstStyle>
                <a:p>
                  <a:pPr marL="285750" indent="-285750">
                    <a:buClr>
                      <a:schemeClr val="tx2"/>
                    </a:buClr>
                    <a:buFont typeface="Arial" panose="020B0604020202020204" pitchFamily="34" charset="0"/>
                    <a:buChar char="•"/>
                  </a:pPr>
                  <a:endParaRPr lang="ru-RU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6383359" y="5229224"/>
                  <a:ext cx="5041300" cy="216000"/>
                </a:xfrm>
                <a:prstGeom prst="roundRect">
                  <a:avLst/>
                </a:prstGeom>
                <a:solidFill>
                  <a:schemeClr val="accent6">
                    <a:alpha val="69804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  <a:lvl1pPr>
                    <a:lnSpc>
                      <a:spcPts val="1200"/>
                    </a:lnSpc>
                    <a:defRPr sz="1600">
                      <a:solidFill>
                        <a:sysClr val="windowText" lastClr="000000"/>
                      </a:solidFill>
                    </a:defRPr>
                  </a:lvl1pPr>
                  <a:lvl2pPr>
                    <a:defRPr>
                      <a:solidFill>
                        <a:schemeClr val="lt1"/>
                      </a:solidFill>
                    </a:defRPr>
                  </a:lvl2pPr>
                  <a:lvl3pPr>
                    <a:defRPr>
                      <a:solidFill>
                        <a:schemeClr val="lt1"/>
                      </a:solidFill>
                    </a:defRPr>
                  </a:lvl3pPr>
                  <a:lvl4pPr>
                    <a:defRPr>
                      <a:solidFill>
                        <a:schemeClr val="lt1"/>
                      </a:solidFill>
                    </a:defRPr>
                  </a:lvl4pPr>
                  <a:lvl5pPr>
                    <a:defRPr>
                      <a:solidFill>
                        <a:schemeClr val="lt1"/>
                      </a:solidFill>
                    </a:defRPr>
                  </a:lvl5pPr>
                  <a:lvl6pPr>
                    <a:defRPr>
                      <a:solidFill>
                        <a:schemeClr val="lt1"/>
                      </a:solidFill>
                    </a:defRPr>
                  </a:lvl6pPr>
                  <a:lvl7pPr>
                    <a:defRPr>
                      <a:solidFill>
                        <a:schemeClr val="lt1"/>
                      </a:solidFill>
                    </a:defRPr>
                  </a:lvl7pPr>
                  <a:lvl8pPr>
                    <a:defRPr>
                      <a:solidFill>
                        <a:schemeClr val="lt1"/>
                      </a:solidFill>
                    </a:defRPr>
                  </a:lvl8pPr>
                  <a:lvl9pPr>
                    <a:defRPr>
                      <a:solidFill>
                        <a:schemeClr val="lt1"/>
                      </a:solidFill>
                    </a:defRPr>
                  </a:lvl9pPr>
                </a:lstStyle>
                <a:p>
                  <a:pPr marL="285750" indent="-285750">
                    <a:buClr>
                      <a:schemeClr val="tx2"/>
                    </a:buClr>
                    <a:buFont typeface="Arial" panose="020B0604020202020204" pitchFamily="34" charset="0"/>
                    <a:buChar char="•"/>
                  </a:pPr>
                  <a:endParaRPr lang="ru-RU" i="1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5" name="TextBox 34"/>
              <p:cNvSpPr txBox="1"/>
              <p:nvPr/>
            </p:nvSpPr>
            <p:spPr>
              <a:xfrm>
                <a:off x="7463358" y="5805288"/>
                <a:ext cx="4633294" cy="216000"/>
              </a:xfrm>
              <a:prstGeom prst="roundRect">
                <a:avLst/>
              </a:prstGeom>
              <a:solidFill>
                <a:schemeClr val="accent6">
                  <a:alpha val="69804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>
                  <a:lnSpc>
                    <a:spcPts val="1200"/>
                  </a:lnSpc>
                  <a:defRPr sz="1600">
                    <a:solidFill>
                      <a:sysClr val="windowText" lastClr="000000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285750" indent="-285750">
                  <a:buClr>
                    <a:schemeClr val="tx2"/>
                  </a:buClr>
                  <a:buFont typeface="Arial" panose="020B0604020202020204" pitchFamily="34" charset="0"/>
                  <a:buChar char="•"/>
                </a:pPr>
                <a:endParaRPr lang="ru-RU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1495806" y="5157208"/>
                <a:ext cx="576000" cy="144000"/>
              </a:xfrm>
              <a:prstGeom prst="roundRect">
                <a:avLst/>
              </a:prstGeom>
              <a:solidFill>
                <a:schemeClr val="accent6">
                  <a:alpha val="69804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>
                  <a:lnSpc>
                    <a:spcPts val="1200"/>
                  </a:lnSpc>
                  <a:defRPr sz="1600">
                    <a:solidFill>
                      <a:sysClr val="windowText" lastClr="000000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285750" indent="-285750">
                  <a:buClr>
                    <a:schemeClr val="tx2"/>
                  </a:buClr>
                  <a:buFont typeface="Arial" panose="020B0604020202020204" pitchFamily="34" charset="0"/>
                  <a:buChar char="•"/>
                </a:pPr>
                <a:endParaRPr lang="ru-RU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11495805" y="5517232"/>
                <a:ext cx="576000" cy="144000"/>
              </a:xfrm>
              <a:prstGeom prst="roundRect">
                <a:avLst/>
              </a:prstGeom>
              <a:solidFill>
                <a:schemeClr val="accent6">
                  <a:alpha val="69804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>
                  <a:lnSpc>
                    <a:spcPts val="1200"/>
                  </a:lnSpc>
                  <a:defRPr sz="1600">
                    <a:solidFill>
                      <a:sysClr val="windowText" lastClr="000000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285750" indent="-285750">
                  <a:buClr>
                    <a:schemeClr val="tx2"/>
                  </a:buClr>
                  <a:buFont typeface="Arial" panose="020B0604020202020204" pitchFamily="34" charset="0"/>
                  <a:buChar char="•"/>
                </a:pPr>
                <a:endParaRPr lang="ru-RU" i="1" dirty="0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231811"/>
              </p:ext>
            </p:extLst>
          </p:nvPr>
        </p:nvGraphicFramePr>
        <p:xfrm>
          <a:off x="281181" y="1280119"/>
          <a:ext cx="11790690" cy="486003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110169"/>
                <a:gridCol w="720080"/>
                <a:gridCol w="792088"/>
                <a:gridCol w="792088"/>
                <a:gridCol w="792088"/>
                <a:gridCol w="792088"/>
                <a:gridCol w="792089"/>
              </a:tblGrid>
              <a:tr h="288033"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3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  <a:endParaRPr lang="ru-RU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endParaRPr lang="ru-RU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  <a:endParaRPr lang="ru-RU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</a:t>
                      </a:r>
                      <a:endParaRPr lang="ru-RU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</a:t>
                      </a:r>
                      <a:endParaRPr lang="ru-RU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2024</a:t>
                      </a:r>
                      <a:endParaRPr lang="ru-RU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683">
                <a:tc>
                  <a:txBody>
                    <a:bodyPr/>
                    <a:lstStyle/>
                    <a:p>
                      <a:pPr marL="16256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Проведен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Мировой чемпионат </a:t>
                      </a:r>
                      <a:r>
                        <a:rPr lang="ru-RU" sz="1500" dirty="0" smtClean="0"/>
                        <a:t>по профессиональному мастерству по стандартам  </a:t>
                      </a:r>
                      <a:r>
                        <a:rPr lang="ru-RU" sz="1500" dirty="0" err="1" smtClean="0"/>
                        <a:t>Ворлдскиллс</a:t>
                      </a:r>
                      <a:r>
                        <a:rPr lang="ru-RU" sz="1500" dirty="0" smtClean="0"/>
                        <a:t> в 2019 году в г.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Казань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27.08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56120"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Утвержден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перечень</a:t>
                      </a:r>
                      <a:r>
                        <a:rPr lang="ru-RU" sz="15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приоритетных направлений подготовки</a:t>
                      </a:r>
                      <a:r>
                        <a:rPr lang="ru-RU" sz="15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500" dirty="0" smtClean="0"/>
                        <a:t>по профессиям рабочих</a:t>
                      </a:r>
                      <a:endParaRPr lang="ru-RU" sz="1500" dirty="0"/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01.01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01.06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9264"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Обновлен перечень профессий </a:t>
                      </a:r>
                      <a:r>
                        <a:rPr lang="ru-RU" sz="1500" dirty="0" smtClean="0"/>
                        <a:t>и должностей, по которым осуществляется ПО и СПО</a:t>
                      </a:r>
                      <a:endParaRPr lang="ru-RU" sz="1500" dirty="0"/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01.07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6781"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Обновлена инфраструктура </a:t>
                      </a:r>
                      <a:r>
                        <a:rPr lang="ru-RU" sz="1500" dirty="0" smtClean="0"/>
                        <a:t>ВУТЦ на базе Всероссийского детского центра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«Смена»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31.09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6512"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В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85 субъектах РФ </a:t>
                      </a:r>
                      <a:r>
                        <a:rPr lang="ru-RU" sz="1500" dirty="0" smtClean="0"/>
                        <a:t>внедрены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программы подготовки</a:t>
                      </a:r>
                      <a:r>
                        <a:rPr lang="ru-RU" sz="1500" dirty="0" smtClean="0"/>
                        <a:t>, переподготовки и повышения квалификации*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(длительность не более 6 мес.)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3488">
                <a:tc>
                  <a:txBody>
                    <a:bodyPr/>
                    <a:lstStyle/>
                    <a:p>
                      <a:pPr marL="16256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При проведении аттестации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обучающихся</a:t>
                      </a:r>
                      <a:r>
                        <a:rPr lang="ru-RU" sz="15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500" dirty="0" smtClean="0"/>
                        <a:t>ПОО с использованием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ДЭ не менее 18%</a:t>
                      </a: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6512"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В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50 % ПОО ГИА </a:t>
                      </a:r>
                      <a:r>
                        <a:rPr lang="ru-RU" sz="1500" dirty="0" smtClean="0"/>
                        <a:t>и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промежуточная аттестация </a:t>
                      </a:r>
                      <a:r>
                        <a:rPr lang="ru-RU" sz="1500" dirty="0" smtClean="0"/>
                        <a:t>обучающихся проводится в форме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ДЭ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6781">
                <a:tc>
                  <a:txBody>
                    <a:bodyPr/>
                    <a:lstStyle/>
                    <a:p>
                      <a:pPr marL="16256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100</a:t>
                      </a:r>
                      <a:r>
                        <a:rPr lang="ru-RU" sz="15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500" dirty="0" smtClean="0"/>
                        <a:t>центров опережающей профессиональной подготовки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(ЦОПП)</a:t>
                      </a: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6781"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5 000</a:t>
                      </a:r>
                      <a:r>
                        <a:rPr lang="ru-RU" sz="15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500" dirty="0" smtClean="0"/>
                        <a:t>мастерских оснащенных современной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МТБ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</a:t>
                      </a: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6781"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Не менее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35 000 </a:t>
                      </a:r>
                      <a:r>
                        <a:rPr lang="ru-RU" sz="1500" dirty="0" smtClean="0"/>
                        <a:t>преподавателей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прошли повышение квалификации </a:t>
                      </a:r>
                      <a:r>
                        <a:rPr lang="ru-RU" sz="1500" dirty="0" smtClean="0"/>
                        <a:t>на опыте Союза </a:t>
                      </a:r>
                      <a:r>
                        <a:rPr lang="ru-RU" sz="1500" dirty="0" err="1" smtClean="0"/>
                        <a:t>Ворлдскиллс</a:t>
                      </a:r>
                      <a:r>
                        <a:rPr lang="ru-RU" sz="1500" dirty="0" smtClean="0"/>
                        <a:t> Россия, из них не менее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10 000 эксперты </a:t>
                      </a:r>
                      <a:r>
                        <a:rPr lang="ru-RU" sz="1500" dirty="0" err="1" smtClean="0"/>
                        <a:t>Ворлдскиллс</a:t>
                      </a:r>
                      <a:endParaRPr lang="ru-RU" sz="1500" dirty="0"/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6781"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Не менее чем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в 70 % ПОО </a:t>
                      </a:r>
                      <a:r>
                        <a:rPr lang="ru-RU" sz="1500" dirty="0" smtClean="0"/>
                        <a:t>внедрена целевая модель вовлечения общественно-деловых объединений и участия представителей работодателей в управлении ПОО</a:t>
                      </a:r>
                      <a:endParaRPr lang="ru-RU" sz="1500" dirty="0"/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6781">
                <a:tc>
                  <a:txBody>
                    <a:bodyPr/>
                    <a:lstStyle/>
                    <a:p>
                      <a:pPr marL="16256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Не менее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70 % выпускников СПО вовлечены</a:t>
                      </a:r>
                      <a:r>
                        <a:rPr lang="ru-RU" sz="15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500" dirty="0" smtClean="0"/>
                        <a:t>в различные формы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наставничества 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6781">
                <a:tc>
                  <a:txBody>
                    <a:bodyPr/>
                    <a:lstStyle/>
                    <a:p>
                      <a:pPr marL="16256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Ежегодно</a:t>
                      </a:r>
                      <a:r>
                        <a:rPr lang="ru-RU" sz="15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проводится</a:t>
                      </a:r>
                      <a:r>
                        <a:rPr lang="ru-RU" sz="15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500" dirty="0" smtClean="0"/>
                        <a:t>конкурс профессионального мастерства среди инвалидов и людей с ограниченными возможностями здоровья 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«</a:t>
                      </a:r>
                      <a:r>
                        <a:rPr lang="ru-RU" sz="15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Абилимпикс</a:t>
                      </a: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»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6256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17" marR="2951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62463" y="260648"/>
            <a:ext cx="10827949" cy="562074"/>
          </a:xfrm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chemeClr val="tx2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Федеральный проект «Молодые профессионалы»</a:t>
            </a:r>
            <a:endParaRPr lang="ru-RU" sz="3200" dirty="0">
              <a:solidFill>
                <a:schemeClr val="tx2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4" name="Заголовок 1"/>
          <p:cNvSpPr txBox="1">
            <a:spLocks/>
          </p:cNvSpPr>
          <p:nvPr/>
        </p:nvSpPr>
        <p:spPr>
          <a:xfrm>
            <a:off x="1342679" y="260648"/>
            <a:ext cx="9793088" cy="56207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38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9045" y="6625934"/>
            <a:ext cx="6092825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800" i="1" dirty="0">
                <a:solidFill>
                  <a:schemeClr val="tx2"/>
                </a:solidFill>
              </a:rPr>
              <a:t>по наиболее востребованным и перспективным профессиям на уровне, соответствующем стандартам </a:t>
            </a:r>
            <a:r>
              <a:rPr lang="ru-RU" sz="800" i="1" dirty="0" err="1">
                <a:solidFill>
                  <a:schemeClr val="tx2"/>
                </a:solidFill>
              </a:rPr>
              <a:t>Ворлдскиллс</a:t>
            </a:r>
            <a:endParaRPr lang="ru-RU" sz="800" i="1" dirty="0">
              <a:solidFill>
                <a:schemeClr val="tx2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4</a:t>
            </a:fld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83732" y="1212915"/>
            <a:ext cx="4896544" cy="271869"/>
          </a:xfrm>
          <a:prstGeom prst="rect">
            <a:avLst/>
          </a:prstGeom>
          <a:solidFill>
            <a:srgbClr val="8EB4E3">
              <a:alpha val="46000"/>
            </a:srgbClr>
          </a:solidFill>
          <a:ln w="63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i="1" dirty="0" smtClean="0">
                <a:solidFill>
                  <a:schemeClr val="tx2"/>
                </a:solidFill>
              </a:rPr>
              <a:t>	Результаты</a:t>
            </a:r>
            <a:endParaRPr lang="ru-RU" sz="1400" b="1" i="1" dirty="0">
              <a:solidFill>
                <a:schemeClr val="tx2"/>
              </a:solidFill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77039" y="-5681"/>
            <a:ext cx="1396627" cy="1009216"/>
            <a:chOff x="77039" y="-5681"/>
            <a:chExt cx="1396627" cy="1009216"/>
          </a:xfrm>
        </p:grpSpPr>
        <p:grpSp>
          <p:nvGrpSpPr>
            <p:cNvPr id="39" name="Группа 38"/>
            <p:cNvGrpSpPr/>
            <p:nvPr/>
          </p:nvGrpSpPr>
          <p:grpSpPr>
            <a:xfrm>
              <a:off x="77039" y="-5681"/>
              <a:ext cx="1396627" cy="1009216"/>
              <a:chOff x="77039" y="-5681"/>
              <a:chExt cx="1396627" cy="1009216"/>
            </a:xfrm>
          </p:grpSpPr>
          <p:sp>
            <p:nvSpPr>
              <p:cNvPr id="41" name="Равнобедренный треугольник 40"/>
              <p:cNvSpPr/>
              <p:nvPr/>
            </p:nvSpPr>
            <p:spPr>
              <a:xfrm rot="10800000">
                <a:off x="412962" y="-5681"/>
                <a:ext cx="1060704" cy="914400"/>
              </a:xfrm>
              <a:prstGeom prst="triangl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Равнобедренный треугольник 41"/>
              <p:cNvSpPr/>
              <p:nvPr/>
            </p:nvSpPr>
            <p:spPr>
              <a:xfrm>
                <a:off x="77039" y="260648"/>
                <a:ext cx="861749" cy="742887"/>
              </a:xfrm>
              <a:prstGeom prst="triangl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40" name="Picture 2" descr="C:\Users\Рита\Pictures\MES_emblem (2)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737" y="89319"/>
              <a:ext cx="661551" cy="724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1509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1296" y="98025"/>
            <a:ext cx="8987823" cy="98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/>
              <a:t>Участие профессиональных </a:t>
            </a:r>
            <a:r>
              <a:rPr lang="ru-RU" sz="2400" b="1" dirty="0"/>
              <a:t>образовательных организаций </a:t>
            </a:r>
            <a:r>
              <a:rPr lang="ru-RU" sz="2400" b="1" dirty="0" smtClean="0"/>
              <a:t>Приволжского федерального округа в проектах модернизации среднего профессионального образования</a:t>
            </a:r>
            <a:endParaRPr lang="ru-RU" sz="2400" b="1" dirty="0"/>
          </a:p>
        </p:txBody>
      </p:sp>
      <p:grpSp>
        <p:nvGrpSpPr>
          <p:cNvPr id="28" name="Группа 27"/>
          <p:cNvGrpSpPr/>
          <p:nvPr/>
        </p:nvGrpSpPr>
        <p:grpSpPr>
          <a:xfrm>
            <a:off x="9117423" y="1004853"/>
            <a:ext cx="2482758" cy="2411348"/>
            <a:chOff x="9414249" y="487583"/>
            <a:chExt cx="2483081" cy="2411348"/>
          </a:xfrm>
        </p:grpSpPr>
        <p:pic>
          <p:nvPicPr>
            <p:cNvPr id="7" name="Picture 2" descr="http://kudo.ru/files/regions/6/al3alwnq30oo-1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58" b="97941" l="889" r="99333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4249" y="487583"/>
              <a:ext cx="2483081" cy="2411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5-конечная звезда 7"/>
            <p:cNvSpPr/>
            <p:nvPr/>
          </p:nvSpPr>
          <p:spPr>
            <a:xfrm>
              <a:off x="11171339" y="2154034"/>
              <a:ext cx="66215" cy="66215"/>
            </a:xfrm>
            <a:prstGeom prst="star5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Солнце 8"/>
            <p:cNvSpPr/>
            <p:nvPr/>
          </p:nvSpPr>
          <p:spPr>
            <a:xfrm>
              <a:off x="10054351" y="2087297"/>
              <a:ext cx="66737" cy="66737"/>
            </a:xfrm>
            <a:prstGeom prst="sun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олнце 9"/>
            <p:cNvSpPr/>
            <p:nvPr/>
          </p:nvSpPr>
          <p:spPr>
            <a:xfrm>
              <a:off x="10750675" y="1270957"/>
              <a:ext cx="66737" cy="66737"/>
            </a:xfrm>
            <a:prstGeom prst="sun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олнце 10"/>
            <p:cNvSpPr/>
            <p:nvPr/>
          </p:nvSpPr>
          <p:spPr>
            <a:xfrm>
              <a:off x="9930322" y="2308594"/>
              <a:ext cx="66737" cy="66737"/>
            </a:xfrm>
            <a:prstGeom prst="sun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олнце 11"/>
            <p:cNvSpPr/>
            <p:nvPr/>
          </p:nvSpPr>
          <p:spPr>
            <a:xfrm>
              <a:off x="11086444" y="1795424"/>
              <a:ext cx="66737" cy="66737"/>
            </a:xfrm>
            <a:prstGeom prst="sun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олнце 12"/>
            <p:cNvSpPr/>
            <p:nvPr/>
          </p:nvSpPr>
          <p:spPr>
            <a:xfrm>
              <a:off x="10236923" y="1508490"/>
              <a:ext cx="66737" cy="66737"/>
            </a:xfrm>
            <a:prstGeom prst="sun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олнце 13"/>
            <p:cNvSpPr/>
            <p:nvPr/>
          </p:nvSpPr>
          <p:spPr>
            <a:xfrm>
              <a:off x="9638917" y="1779465"/>
              <a:ext cx="66737" cy="66737"/>
            </a:xfrm>
            <a:prstGeom prst="sun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олнце 14"/>
            <p:cNvSpPr/>
            <p:nvPr/>
          </p:nvSpPr>
          <p:spPr>
            <a:xfrm>
              <a:off x="10085619" y="1618865"/>
              <a:ext cx="66737" cy="66737"/>
            </a:xfrm>
            <a:prstGeom prst="sun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олнце 15"/>
            <p:cNvSpPr/>
            <p:nvPr/>
          </p:nvSpPr>
          <p:spPr>
            <a:xfrm>
              <a:off x="9855309" y="1370541"/>
              <a:ext cx="66737" cy="66737"/>
            </a:xfrm>
            <a:prstGeom prst="sun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олнце 16"/>
            <p:cNvSpPr/>
            <p:nvPr/>
          </p:nvSpPr>
          <p:spPr>
            <a:xfrm>
              <a:off x="9583216" y="1972527"/>
              <a:ext cx="66737" cy="66737"/>
            </a:xfrm>
            <a:prstGeom prst="sun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олнце 17"/>
            <p:cNvSpPr/>
            <p:nvPr/>
          </p:nvSpPr>
          <p:spPr>
            <a:xfrm>
              <a:off x="11119812" y="1237589"/>
              <a:ext cx="66737" cy="66737"/>
            </a:xfrm>
            <a:prstGeom prst="sun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5-конечная звезда 18"/>
            <p:cNvSpPr/>
            <p:nvPr/>
          </p:nvSpPr>
          <p:spPr>
            <a:xfrm>
              <a:off x="10990800" y="1869603"/>
              <a:ext cx="66215" cy="66215"/>
            </a:xfrm>
            <a:prstGeom prst="star5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5-конечная звезда 19"/>
            <p:cNvSpPr/>
            <p:nvPr/>
          </p:nvSpPr>
          <p:spPr>
            <a:xfrm>
              <a:off x="10409212" y="1627042"/>
              <a:ext cx="66215" cy="66215"/>
            </a:xfrm>
            <a:prstGeom prst="star5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335957" y="3817221"/>
            <a:ext cx="11518500" cy="2920885"/>
            <a:chOff x="405601" y="1283375"/>
            <a:chExt cx="11520000" cy="2920885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2" name="TextBox 21"/>
            <p:cNvSpPr txBox="1"/>
            <p:nvPr/>
          </p:nvSpPr>
          <p:spPr>
            <a:xfrm>
              <a:off x="405601" y="3111653"/>
              <a:ext cx="11520000" cy="10926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285750" indent="-285750" defTabSz="1828434">
                <a:lnSpc>
                  <a:spcPts val="1300"/>
                </a:lnSpc>
                <a:buClr>
                  <a:schemeClr val="tx2"/>
                </a:buClr>
                <a:buFont typeface="Arial" pitchFamily="34" charset="0"/>
                <a:buChar char="•"/>
                <a:defRPr sz="1350"/>
              </a:lvl1pPr>
              <a:lvl2pPr marL="914217" defTabSz="1828434">
                <a:defRPr sz="3600"/>
              </a:lvl2pPr>
              <a:lvl3pPr marL="1828434" defTabSz="1828434">
                <a:defRPr sz="3600"/>
              </a:lvl3pPr>
              <a:lvl4pPr marL="2742651" defTabSz="1828434">
                <a:defRPr sz="3600"/>
              </a:lvl4pPr>
              <a:lvl5pPr marL="3656868" defTabSz="1828434">
                <a:defRPr sz="3600"/>
              </a:lvl5pPr>
              <a:lvl6pPr marL="4571086" defTabSz="1828434">
                <a:defRPr sz="3600"/>
              </a:lvl6pPr>
              <a:lvl7pPr marL="5485303" defTabSz="1828434">
                <a:defRPr sz="3600"/>
              </a:lvl7pPr>
              <a:lvl8pPr marL="6399520" defTabSz="1828434">
                <a:defRPr sz="3600"/>
              </a:lvl8pPr>
              <a:lvl9pPr marL="7313737" defTabSz="1828434">
                <a:defRPr sz="3600"/>
              </a:lvl9pPr>
            </a:lstStyle>
            <a:p>
              <a:pPr marL="0" indent="0" algn="ctr">
                <a:buNone/>
              </a:pPr>
              <a:r>
                <a:rPr lang="ru-RU" sz="1400" b="1" dirty="0"/>
                <a:t>Задачи</a:t>
              </a:r>
            </a:p>
            <a:p>
              <a:pPr>
                <a:buClrTx/>
              </a:pPr>
              <a:r>
                <a:rPr lang="ru-RU" sz="1200" dirty="0"/>
                <a:t>Формирование региональных сетей образовательных организаций СПО для распространения передовых практик подготовки кадров по ТОП-50</a:t>
              </a:r>
            </a:p>
            <a:p>
              <a:pPr>
                <a:buClrTx/>
              </a:pPr>
              <a:r>
                <a:rPr lang="ru-RU" sz="1200" dirty="0"/>
                <a:t>Разработка и распространение в системе СПО новых образовательных технологий, форм организации образовательного процесса</a:t>
              </a:r>
            </a:p>
            <a:p>
              <a:pPr>
                <a:buClrTx/>
              </a:pPr>
              <a:r>
                <a:rPr lang="ru-RU" sz="1200" dirty="0"/>
                <a:t>Внедрение нового инструмента оценки качества подготовки кадров – демонстрационного экзамена</a:t>
              </a:r>
            </a:p>
            <a:p>
              <a:pPr>
                <a:buClrTx/>
              </a:pPr>
              <a:r>
                <a:rPr lang="ru-RU" sz="1200" dirty="0"/>
                <a:t>Создание депозитария описаний опыта по формированию региональных сетей образовательных организаций СПО для подготовки кадров по ТОП-50</a:t>
              </a:r>
            </a:p>
            <a:p>
              <a:pPr>
                <a:buClrTx/>
              </a:pPr>
              <a:r>
                <a:rPr lang="ru-RU" sz="1200" dirty="0"/>
                <a:t>Укрепление материально-технической базы ПОО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05601" y="1283375"/>
              <a:ext cx="11520000" cy="281103"/>
            </a:xfrm>
            <a:prstGeom prst="rect">
              <a:avLst/>
            </a:prstGeom>
            <a:grpFill/>
            <a:ln w="6350">
              <a:noFill/>
            </a:ln>
          </p:spPr>
          <p:txBody>
            <a:bodyPr wrap="square" rtlCol="0">
              <a:noAutofit/>
            </a:bodyPr>
            <a:lstStyle>
              <a:defPPr>
                <a:defRPr lang="ru-RU"/>
              </a:defPPr>
              <a:lvl1pPr>
                <a:lnSpc>
                  <a:spcPts val="1400"/>
                </a:lnSpc>
                <a:defRPr sz="1400" b="1" i="1">
                  <a:solidFill>
                    <a:schemeClr val="tx2"/>
                  </a:solidFill>
                </a:defRPr>
              </a:lvl1pPr>
              <a:lvl2pPr>
                <a:defRPr/>
              </a:lvl2pPr>
              <a:lvl3pPr>
                <a:defRPr/>
              </a:lvl3pPr>
              <a:lvl4pPr>
                <a:defRPr/>
              </a:lvl4pPr>
              <a:lvl5pPr>
                <a:defRPr/>
              </a:lvl5pPr>
              <a:lvl6pPr>
                <a:defRPr/>
              </a:lvl6pPr>
              <a:lvl7pPr>
                <a:defRPr/>
              </a:lvl7pPr>
              <a:lvl8pPr>
                <a:defRPr/>
              </a:lvl8pPr>
              <a:lvl9pPr>
                <a:defRPr/>
              </a:lvl9pPr>
            </a:lstStyle>
            <a:p>
              <a:r>
                <a:rPr lang="ru-RU" dirty="0">
                  <a:solidFill>
                    <a:srgbClr val="4A6D98"/>
                  </a:solidFill>
                </a:rPr>
                <a:t>Формирование региональных площадок сетевого взаимодействия</a:t>
              </a:r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405601" y="1589626"/>
              <a:ext cx="11520000" cy="1485396"/>
              <a:chOff x="506405" y="1982114"/>
              <a:chExt cx="9360001" cy="1485396"/>
            </a:xfrm>
            <a:grpFill/>
          </p:grpSpPr>
          <p:sp>
            <p:nvSpPr>
              <p:cNvPr id="5" name="TextBox 4"/>
              <p:cNvSpPr txBox="1"/>
              <p:nvPr/>
            </p:nvSpPr>
            <p:spPr>
              <a:xfrm>
                <a:off x="506405" y="2207510"/>
                <a:ext cx="9360000" cy="1260000"/>
              </a:xfrm>
              <a:prstGeom prst="rect">
                <a:avLst/>
              </a:prstGeom>
              <a:grpFill/>
            </p:spPr>
            <p:txBody>
              <a:bodyPr wrap="square" numCol="2" spcCol="180000" rtlCol="0">
                <a:spAutoFit/>
              </a:bodyPr>
              <a:lstStyle>
                <a:defPPr>
                  <a:defRPr lang="ru-RU"/>
                </a:defPPr>
                <a:lvl1pPr marL="285750" indent="-285750" defTabSz="1828434">
                  <a:lnSpc>
                    <a:spcPts val="1300"/>
                  </a:lnSpc>
                  <a:buClr>
                    <a:schemeClr val="tx2"/>
                  </a:buClr>
                  <a:buFont typeface="Arial" pitchFamily="34" charset="0"/>
                  <a:buChar char="•"/>
                  <a:defRPr sz="1350"/>
                </a:lvl1pPr>
                <a:lvl2pPr marL="914217" defTabSz="1828434">
                  <a:defRPr sz="3600"/>
                </a:lvl2pPr>
                <a:lvl3pPr marL="1828434" defTabSz="1828434">
                  <a:defRPr sz="3600"/>
                </a:lvl3pPr>
                <a:lvl4pPr marL="2742651" defTabSz="1828434">
                  <a:defRPr sz="3600"/>
                </a:lvl4pPr>
                <a:lvl5pPr marL="3656868" defTabSz="1828434">
                  <a:defRPr sz="3600"/>
                </a:lvl5pPr>
                <a:lvl6pPr marL="4571086" defTabSz="1828434">
                  <a:defRPr sz="3600"/>
                </a:lvl6pPr>
                <a:lvl7pPr marL="5485303" defTabSz="1828434">
                  <a:defRPr sz="3600"/>
                </a:lvl7pPr>
                <a:lvl8pPr marL="6399520" defTabSz="1828434">
                  <a:defRPr sz="3600"/>
                </a:lvl8pPr>
                <a:lvl9pPr marL="7313737" defTabSz="1828434">
                  <a:defRPr sz="3600"/>
                </a:lvl9pPr>
              </a:lstStyle>
              <a:p>
                <a:pPr marL="342900" indent="-342900"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ru-RU" sz="1200" dirty="0"/>
                  <a:t>Ижевский промышленно-экономический колледж (Удмуртская республика)</a:t>
                </a:r>
              </a:p>
              <a:p>
                <a:pPr marL="342900" indent="-342900"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ru-RU" sz="1200" dirty="0"/>
                  <a:t>Поволжский колледж технологий и менеджмента (Саратовская область)</a:t>
                </a:r>
              </a:p>
              <a:p>
                <a:pPr marL="342900" indent="-342900"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ru-RU" sz="1200" dirty="0"/>
                  <a:t>Стерлитамакский многопрофильный профессиональный колледж (Республика Башкортостан)</a:t>
                </a:r>
              </a:p>
              <a:p>
                <a:pPr marL="342900" indent="-342900"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ru-RU" sz="1200" dirty="0"/>
                  <a:t>Торгово-технологический колледж (Республика Марий Эл)</a:t>
                </a:r>
              </a:p>
              <a:p>
                <a:pPr marL="342900" indent="-342900"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ru-RU" sz="1200" dirty="0"/>
                  <a:t>Саранский государственный промышленно-экономический колледж (Республика Мордовия)</a:t>
                </a:r>
              </a:p>
              <a:p>
                <a:pPr marL="342900" indent="-342900"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ru-RU" sz="1200" dirty="0"/>
                  <a:t>Чебоксарский техникум технологии питания и коммерции (Чувашская Республика)</a:t>
                </a:r>
              </a:p>
              <a:p>
                <a:pPr marL="342900" indent="-342900"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ru-RU" sz="1200" dirty="0"/>
                  <a:t>Выксунский металлургический колледж имени А.А. Козерадского (Нижегородская область)</a:t>
                </a:r>
              </a:p>
              <a:p>
                <a:pPr marL="342900" indent="-342900"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ru-RU" sz="1200" dirty="0"/>
                  <a:t>Пензенский колледж архитектуры и строительства (Пензенская область)</a:t>
                </a:r>
              </a:p>
              <a:p>
                <a:pPr marL="342900" indent="-342900"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ru-RU" sz="1200" dirty="0"/>
                  <a:t>Пермский химико-технологический техникум (Пермский край)</a:t>
                </a:r>
              </a:p>
              <a:p>
                <a:pPr marL="342900" indent="-342900"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ru-RU" sz="1200" dirty="0"/>
                  <a:t>Ульяновский авиационный колледж – МЦК (Ульяновская область)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06406" y="1982114"/>
                <a:ext cx="936000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b="1" dirty="0"/>
                  <a:t>Образовательные организации - участники</a:t>
                </a:r>
              </a:p>
            </p:txBody>
          </p:sp>
        </p:grpSp>
      </p:grpSp>
      <p:grpSp>
        <p:nvGrpSpPr>
          <p:cNvPr id="33" name="Группа 32"/>
          <p:cNvGrpSpPr/>
          <p:nvPr/>
        </p:nvGrpSpPr>
        <p:grpSpPr>
          <a:xfrm>
            <a:off x="335956" y="1323503"/>
            <a:ext cx="7918969" cy="2172213"/>
            <a:chOff x="253785" y="1265627"/>
            <a:chExt cx="7920000" cy="217221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0" name="TextBox 29"/>
            <p:cNvSpPr txBox="1"/>
            <p:nvPr/>
          </p:nvSpPr>
          <p:spPr>
            <a:xfrm>
              <a:off x="253785" y="1265627"/>
              <a:ext cx="7920000" cy="280800"/>
            </a:xfrm>
            <a:prstGeom prst="rect">
              <a:avLst/>
            </a:prstGeom>
            <a:grpFill/>
            <a:ln w="6350">
              <a:noFill/>
            </a:ln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lnSpc>
                  <a:spcPts val="1400"/>
                </a:lnSpc>
                <a:defRPr sz="1400" b="1" i="1">
                  <a:solidFill>
                    <a:schemeClr val="tx2"/>
                  </a:solidFill>
                </a:defRPr>
              </a:lvl1pPr>
            </a:lstStyle>
            <a:p>
              <a:r>
                <a:rPr lang="ru-RU" dirty="0">
                  <a:solidFill>
                    <a:srgbClr val="4A6D98"/>
                  </a:solidFill>
                </a:rPr>
                <a:t>Федеральный эксперимент по апробации моделей </a:t>
              </a:r>
              <a:r>
                <a:rPr lang="ru-RU" dirty="0" smtClean="0">
                  <a:solidFill>
                    <a:srgbClr val="4A6D98"/>
                  </a:solidFill>
                </a:rPr>
                <a:t>управления ПОО </a:t>
              </a:r>
              <a:r>
                <a:rPr lang="ru-RU" dirty="0">
                  <a:solidFill>
                    <a:srgbClr val="4A6D98"/>
                  </a:solidFill>
                </a:rPr>
                <a:t>с участием работодателей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3785" y="1564011"/>
              <a:ext cx="7920000" cy="921776"/>
            </a:xfrm>
            <a:prstGeom prst="rect">
              <a:avLst/>
            </a:prstGeom>
            <a:grpFill/>
          </p:spPr>
          <p:txBody>
            <a:bodyPr wrap="square" rtlCol="0">
              <a:noAutofit/>
            </a:bodyPr>
            <a:lstStyle>
              <a:defPPr>
                <a:defRPr lang="en-US"/>
              </a:defPPr>
              <a:lvl1pPr algn="ctr">
                <a:defRPr sz="1400" b="1"/>
              </a:lvl1pPr>
            </a:lstStyle>
            <a:p>
              <a:r>
                <a:rPr lang="ru-RU" dirty="0" smtClean="0"/>
                <a:t>Образовательные организации - участники</a:t>
              </a:r>
            </a:p>
            <a:p>
              <a:pPr marL="228600" indent="-228600" algn="just">
                <a:buFont typeface="+mj-lt"/>
                <a:buAutoNum type="arabicPeriod"/>
              </a:pPr>
              <a:r>
                <a:rPr lang="ru-RU" sz="1200" b="0" dirty="0" smtClean="0"/>
                <a:t>Уфимский </a:t>
              </a:r>
              <a:r>
                <a:rPr lang="ru-RU" sz="1200" b="0" dirty="0"/>
                <a:t>торгово-экономический </a:t>
              </a:r>
              <a:r>
                <a:rPr lang="ru-RU" sz="1200" b="0" dirty="0" smtClean="0"/>
                <a:t>колледж (Республика Башкортостан)</a:t>
              </a:r>
              <a:endParaRPr lang="en-US" sz="1200" b="0" dirty="0" smtClean="0"/>
            </a:p>
            <a:p>
              <a:pPr marL="228600" indent="-228600" algn="just">
                <a:buFont typeface="+mj-lt"/>
                <a:buAutoNum type="arabicPeriod"/>
              </a:pPr>
              <a:r>
                <a:rPr lang="ru-RU" sz="1200" b="0" dirty="0"/>
                <a:t>Нефтекамский машиностроительный колледж (Республика Башкортостан)</a:t>
              </a:r>
            </a:p>
            <a:p>
              <a:pPr marL="228600" indent="-228600" algn="just">
                <a:buFont typeface="+mj-lt"/>
                <a:buAutoNum type="arabicPeriod"/>
              </a:pPr>
              <a:r>
                <a:rPr lang="ru-RU" sz="1200" b="0" dirty="0" smtClean="0"/>
                <a:t>Казанский </a:t>
              </a:r>
              <a:r>
                <a:rPr lang="ru-RU" sz="1200" b="0" dirty="0"/>
                <a:t>авиационно-технический колледж имени П.В. </a:t>
              </a:r>
              <a:r>
                <a:rPr lang="ru-RU" sz="1200" b="0" dirty="0" smtClean="0"/>
                <a:t>Дементьева (Республика Татарстан)</a:t>
              </a:r>
              <a:endParaRPr lang="ru-RU" sz="1200" b="0" dirty="0"/>
            </a:p>
          </p:txBody>
        </p:sp>
        <p:sp>
          <p:nvSpPr>
            <p:cNvPr id="32" name="Rectangle 3"/>
            <p:cNvSpPr>
              <a:spLocks noChangeArrowheads="1"/>
            </p:cNvSpPr>
            <p:nvPr/>
          </p:nvSpPr>
          <p:spPr bwMode="auto">
            <a:xfrm>
              <a:off x="253785" y="2514946"/>
              <a:ext cx="7920000" cy="922894"/>
            </a:xfrm>
            <a:prstGeom prst="rect">
              <a:avLst/>
            </a:prstGeom>
            <a:grpFill/>
            <a:ln>
              <a:noFill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dirty="0"/>
                <a:t>Задачи</a:t>
              </a:r>
            </a:p>
            <a:p>
              <a:pPr marL="171450" marR="0" lvl="0" indent="-17145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ru-RU" alt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Определение механизмов участия работодателя в управлении ПОО</a:t>
              </a:r>
            </a:p>
            <a:p>
              <a:pPr marL="171450" marR="0" lvl="0" indent="-17145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ru-RU" alt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Разработка регламентирующих документов участия работодателей в управлении ПОО</a:t>
              </a:r>
            </a:p>
            <a:p>
              <a:pPr marL="171450" marR="0" lvl="0" indent="-17145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ru-RU" alt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Определение качественных показателей для разных типов управления ПОО</a:t>
              </a:r>
            </a:p>
          </p:txBody>
        </p:sp>
      </p:grpSp>
      <p:sp>
        <p:nvSpPr>
          <p:cNvPr id="29" name="Солнце 28"/>
          <p:cNvSpPr/>
          <p:nvPr/>
        </p:nvSpPr>
        <p:spPr>
          <a:xfrm>
            <a:off x="8848376" y="3446281"/>
            <a:ext cx="66728" cy="66737"/>
          </a:xfrm>
          <a:prstGeom prst="su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5-конечная звезда 33"/>
          <p:cNvSpPr/>
          <p:nvPr/>
        </p:nvSpPr>
        <p:spPr>
          <a:xfrm>
            <a:off x="8851240" y="3635653"/>
            <a:ext cx="66206" cy="66215"/>
          </a:xfrm>
          <a:prstGeom prst="star5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861047" y="3358277"/>
            <a:ext cx="316099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4A6D98"/>
                </a:solidFill>
              </a:rPr>
              <a:t>Региональные площадки сетевого взаимодействия</a:t>
            </a:r>
            <a:endParaRPr lang="ru-RU" sz="1000" dirty="0">
              <a:solidFill>
                <a:srgbClr val="4A6D98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871551" y="3581624"/>
            <a:ext cx="31504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4A6D98"/>
                </a:solidFill>
              </a:rPr>
              <a:t>Участники федерального эксперимента по моделям управления</a:t>
            </a:r>
            <a:endParaRPr lang="ru-RU" sz="1000" dirty="0">
              <a:solidFill>
                <a:srgbClr val="4A6D98"/>
              </a:solidFill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77039" y="-5681"/>
            <a:ext cx="1396627" cy="1009216"/>
            <a:chOff x="77039" y="-5681"/>
            <a:chExt cx="1396627" cy="1009216"/>
          </a:xfrm>
        </p:grpSpPr>
        <p:grpSp>
          <p:nvGrpSpPr>
            <p:cNvPr id="37" name="Группа 36"/>
            <p:cNvGrpSpPr/>
            <p:nvPr/>
          </p:nvGrpSpPr>
          <p:grpSpPr>
            <a:xfrm>
              <a:off x="77039" y="-5681"/>
              <a:ext cx="1396627" cy="1009216"/>
              <a:chOff x="77039" y="-5681"/>
              <a:chExt cx="1396627" cy="1009216"/>
            </a:xfrm>
          </p:grpSpPr>
          <p:sp>
            <p:nvSpPr>
              <p:cNvPr id="39" name="Равнобедренный треугольник 38"/>
              <p:cNvSpPr/>
              <p:nvPr/>
            </p:nvSpPr>
            <p:spPr>
              <a:xfrm rot="10800000">
                <a:off x="412962" y="-5681"/>
                <a:ext cx="1060704" cy="914400"/>
              </a:xfrm>
              <a:prstGeom prst="triangl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Равнобедренный треугольник 39"/>
              <p:cNvSpPr/>
              <p:nvPr/>
            </p:nvSpPr>
            <p:spPr>
              <a:xfrm>
                <a:off x="77039" y="260648"/>
                <a:ext cx="861749" cy="742887"/>
              </a:xfrm>
              <a:prstGeom prst="triangl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38" name="Picture 2" descr="C:\Users\Рита\Pictures\MES_emblem (2)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737" y="89319"/>
              <a:ext cx="661551" cy="724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7293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-1" y="1861191"/>
            <a:ext cx="3570566" cy="1992429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>
              <a:lnSpc>
                <a:spcPts val="1200"/>
              </a:lnSpc>
              <a:defRPr sz="1600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ru-RU" sz="2400" dirty="0"/>
          </a:p>
        </p:txBody>
      </p:sp>
      <p:sp>
        <p:nvSpPr>
          <p:cNvPr id="48" name="TextBox 47"/>
          <p:cNvSpPr txBox="1"/>
          <p:nvPr/>
        </p:nvSpPr>
        <p:spPr>
          <a:xfrm>
            <a:off x="99223" y="4581128"/>
            <a:ext cx="3591526" cy="1944216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>
              <a:lnSpc>
                <a:spcPts val="1200"/>
              </a:lnSpc>
              <a:defRPr sz="1600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7712715" y="1861191"/>
            <a:ext cx="4385268" cy="1992429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>
              <a:lnSpc>
                <a:spcPts val="1200"/>
              </a:lnSpc>
              <a:defRPr sz="1600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7607259" y="4581130"/>
            <a:ext cx="4449072" cy="1944214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>
              <a:lnSpc>
                <a:spcPts val="1200"/>
              </a:lnSpc>
              <a:defRPr sz="1600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25" name="Пятиугольник 24"/>
          <p:cNvSpPr/>
          <p:nvPr/>
        </p:nvSpPr>
        <p:spPr>
          <a:xfrm>
            <a:off x="3965038" y="1861190"/>
            <a:ext cx="3600000" cy="1992429"/>
          </a:xfrm>
          <a:prstGeom prst="homePlate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ятиугольник 43"/>
          <p:cNvSpPr/>
          <p:nvPr/>
        </p:nvSpPr>
        <p:spPr>
          <a:xfrm>
            <a:off x="4013656" y="4581129"/>
            <a:ext cx="3600000" cy="1944214"/>
          </a:xfrm>
          <a:prstGeom prst="homePlate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20578" y="1928985"/>
            <a:ext cx="316835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600" i="1" dirty="0"/>
              <a:t>Гос. поддержка модернизации МТБ (гранты ПОО и субсидии регионам - около 30,0 млрд. руб.)</a:t>
            </a:r>
          </a:p>
          <a:p>
            <a:pPr>
              <a:defRPr/>
            </a:pPr>
            <a:r>
              <a:rPr lang="ru-RU" altLang="ru-RU" sz="1600" i="1" dirty="0" err="1"/>
              <a:t>Софинансирование</a:t>
            </a:r>
            <a:r>
              <a:rPr lang="ru-RU" altLang="ru-RU" sz="1600" i="1" dirty="0"/>
              <a:t> проектов регионами и  </a:t>
            </a:r>
            <a:r>
              <a:rPr lang="ru-RU" altLang="ru-RU" sz="1600" i="1" dirty="0" smtClean="0"/>
              <a:t>работодателями </a:t>
            </a:r>
            <a:endParaRPr lang="ru-RU" altLang="ru-RU" sz="1600" i="1" dirty="0"/>
          </a:p>
          <a:p>
            <a:pPr>
              <a:defRPr/>
            </a:pPr>
            <a:r>
              <a:rPr lang="ru-RU" altLang="ru-RU" sz="1600" i="1" dirty="0"/>
              <a:t>Развитие налоговых стимулов (ст. 265 НК РФ)</a:t>
            </a: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362463" y="260648"/>
            <a:ext cx="10827949" cy="562074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Концепция развития СПО в России до 2024 года</a:t>
            </a:r>
          </a:p>
        </p:txBody>
      </p:sp>
      <p:sp>
        <p:nvSpPr>
          <p:cNvPr id="48182" name="Заголовок 3"/>
          <p:cNvSpPr>
            <a:spLocks/>
          </p:cNvSpPr>
          <p:nvPr/>
        </p:nvSpPr>
        <p:spPr bwMode="auto">
          <a:xfrm>
            <a:off x="1511103" y="784001"/>
            <a:ext cx="1320628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8" tIns="60954" rIns="121908" bIns="60954" anchor="ctr"/>
          <a:lstStyle/>
          <a:p>
            <a:pPr algn="ctr">
              <a:defRPr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2018 год</a:t>
            </a:r>
          </a:p>
        </p:txBody>
      </p:sp>
      <p:sp>
        <p:nvSpPr>
          <p:cNvPr id="48183" name="Заголовок 3"/>
          <p:cNvSpPr>
            <a:spLocks/>
          </p:cNvSpPr>
          <p:nvPr/>
        </p:nvSpPr>
        <p:spPr bwMode="auto">
          <a:xfrm>
            <a:off x="8054985" y="779768"/>
            <a:ext cx="3796806" cy="41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8" tIns="60954" rIns="121908" bIns="60954" anchor="ctr"/>
          <a:lstStyle/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2024 год</a:t>
            </a:r>
          </a:p>
        </p:txBody>
      </p:sp>
      <p:sp>
        <p:nvSpPr>
          <p:cNvPr id="12295" name="TextBox 29"/>
          <p:cNvSpPr txBox="1">
            <a:spLocks noChangeArrowheads="1"/>
          </p:cNvSpPr>
          <p:nvPr/>
        </p:nvSpPr>
        <p:spPr bwMode="auto">
          <a:xfrm>
            <a:off x="4047664" y="4522190"/>
            <a:ext cx="3238367" cy="2062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i="1" dirty="0">
                <a:latin typeface="+mn-lt"/>
              </a:rPr>
              <a:t>Привлечение в </a:t>
            </a:r>
            <a:r>
              <a:rPr lang="ru-RU" altLang="ru-RU" i="1" dirty="0" smtClean="0">
                <a:latin typeface="+mn-lt"/>
              </a:rPr>
              <a:t>СПО работников </a:t>
            </a:r>
            <a:r>
              <a:rPr lang="ru-RU" altLang="ru-RU" i="1" dirty="0">
                <a:latin typeface="+mn-lt"/>
              </a:rPr>
              <a:t>предприятий</a:t>
            </a:r>
          </a:p>
          <a:p>
            <a:pPr eaLnBrk="1" hangingPunct="1">
              <a:defRPr/>
            </a:pPr>
            <a:r>
              <a:rPr lang="ru-RU" altLang="ru-RU" i="1" dirty="0">
                <a:latin typeface="+mn-lt"/>
              </a:rPr>
              <a:t>Индивидуализация траекторий ДПО </a:t>
            </a:r>
            <a:r>
              <a:rPr lang="ru-RU" altLang="ru-RU" i="1" dirty="0" err="1">
                <a:latin typeface="+mn-lt"/>
              </a:rPr>
              <a:t>педкадров</a:t>
            </a:r>
            <a:endParaRPr lang="ru-RU" altLang="ru-RU" i="1" dirty="0">
              <a:latin typeface="+mn-lt"/>
            </a:endParaRPr>
          </a:p>
          <a:p>
            <a:pPr eaLnBrk="1" hangingPunct="1">
              <a:defRPr/>
            </a:pPr>
            <a:r>
              <a:rPr lang="ru-RU" altLang="ru-RU" i="1" dirty="0">
                <a:latin typeface="+mn-lt"/>
              </a:rPr>
              <a:t>Использование наследия мирового чемпионата в </a:t>
            </a:r>
            <a:endParaRPr lang="ru-RU" altLang="ru-RU" i="1" dirty="0" smtClean="0">
              <a:latin typeface="+mn-lt"/>
            </a:endParaRPr>
          </a:p>
          <a:p>
            <a:pPr eaLnBrk="1" hangingPunct="1">
              <a:defRPr/>
            </a:pPr>
            <a:r>
              <a:rPr lang="ru-RU" altLang="ru-RU" i="1" dirty="0" smtClean="0">
                <a:latin typeface="+mn-lt"/>
              </a:rPr>
              <a:t>г</a:t>
            </a:r>
            <a:r>
              <a:rPr lang="ru-RU" altLang="ru-RU" i="1" dirty="0">
                <a:latin typeface="+mn-lt"/>
              </a:rPr>
              <a:t>. Казани </a:t>
            </a:r>
            <a:r>
              <a:rPr lang="ru-RU" altLang="ru-RU" i="1" dirty="0" smtClean="0">
                <a:latin typeface="+mn-lt"/>
              </a:rPr>
              <a:t>(</a:t>
            </a:r>
            <a:r>
              <a:rPr lang="ru-RU" altLang="ru-RU" i="1" dirty="0">
                <a:latin typeface="+mn-lt"/>
              </a:rPr>
              <a:t>&gt;</a:t>
            </a:r>
            <a:r>
              <a:rPr lang="ru-RU" altLang="ru-RU" i="1" dirty="0" smtClean="0">
                <a:latin typeface="+mn-lt"/>
              </a:rPr>
              <a:t> </a:t>
            </a:r>
            <a:r>
              <a:rPr lang="ru-RU" altLang="ru-RU" i="1" dirty="0">
                <a:latin typeface="+mn-lt"/>
              </a:rPr>
              <a:t>9 </a:t>
            </a:r>
            <a:r>
              <a:rPr lang="ru-RU" altLang="ru-RU" i="1" dirty="0" smtClean="0">
                <a:latin typeface="+mn-lt"/>
              </a:rPr>
              <a:t>млрд руб.)</a:t>
            </a:r>
            <a:endParaRPr lang="ru-RU" altLang="ru-RU" i="1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627" y="1980242"/>
            <a:ext cx="356989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kern="0" dirty="0" smtClean="0"/>
              <a:t>Доля </a:t>
            </a:r>
            <a:r>
              <a:rPr lang="ru-RU" kern="0" dirty="0"/>
              <a:t>нового оборудования </a:t>
            </a:r>
            <a:endParaRPr lang="ru-RU" kern="0" dirty="0" smtClean="0"/>
          </a:p>
          <a:p>
            <a:pPr>
              <a:spcAft>
                <a:spcPts val="0"/>
              </a:spcAft>
            </a:pPr>
            <a:r>
              <a:rPr lang="ru-RU" kern="0" dirty="0" smtClean="0"/>
              <a:t>около </a:t>
            </a:r>
            <a:r>
              <a:rPr lang="ru-RU" kern="0" dirty="0"/>
              <a:t>30 %</a:t>
            </a:r>
          </a:p>
          <a:p>
            <a:pPr>
              <a:spcAft>
                <a:spcPts val="0"/>
              </a:spcAft>
            </a:pPr>
            <a:r>
              <a:rPr lang="ru-RU" kern="0" dirty="0"/>
              <a:t>7 МЦК, 115 СЦК, 502 МЦПК, </a:t>
            </a:r>
            <a:endParaRPr lang="ru-RU" kern="0" dirty="0" smtClean="0"/>
          </a:p>
          <a:p>
            <a:pPr>
              <a:spcAft>
                <a:spcPts val="0"/>
              </a:spcAft>
            </a:pPr>
            <a:r>
              <a:rPr lang="ru-RU" kern="0" dirty="0" smtClean="0"/>
              <a:t>44 </a:t>
            </a:r>
            <a:r>
              <a:rPr lang="ru-RU" kern="0" dirty="0"/>
              <a:t>сетевые площадки, </a:t>
            </a:r>
            <a:endParaRPr lang="ru-RU" kern="0" dirty="0" smtClean="0"/>
          </a:p>
          <a:p>
            <a:pPr>
              <a:spcAft>
                <a:spcPts val="0"/>
              </a:spcAft>
            </a:pPr>
            <a:r>
              <a:rPr lang="ru-RU" kern="0" dirty="0" smtClean="0"/>
              <a:t>900 </a:t>
            </a:r>
            <a:r>
              <a:rPr lang="ru-RU" kern="0" dirty="0"/>
              <a:t>центров </a:t>
            </a:r>
            <a:r>
              <a:rPr lang="ru-RU" kern="0" dirty="0" err="1" smtClean="0"/>
              <a:t>демэкзамена</a:t>
            </a:r>
            <a:r>
              <a:rPr lang="ru-RU" kern="0" dirty="0" smtClean="0"/>
              <a:t>,</a:t>
            </a:r>
          </a:p>
          <a:p>
            <a:pPr>
              <a:spcAft>
                <a:spcPts val="0"/>
              </a:spcAft>
            </a:pPr>
            <a:r>
              <a:rPr lang="ru-RU" kern="0" dirty="0" smtClean="0"/>
              <a:t>ЦОПП</a:t>
            </a:r>
            <a:endParaRPr lang="ru-RU" kern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0039" y="5025078"/>
            <a:ext cx="35698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smtClean="0"/>
              <a:t>Охват </a:t>
            </a:r>
            <a:r>
              <a:rPr lang="ru-RU" dirty="0"/>
              <a:t>программами ДПО  - 11,2 %</a:t>
            </a:r>
          </a:p>
          <a:p>
            <a:r>
              <a:rPr lang="ru-RU" dirty="0"/>
              <a:t>Повышение квалификации в Академии </a:t>
            </a:r>
            <a:r>
              <a:rPr lang="ru-RU" dirty="0" err="1"/>
              <a:t>Ворлдскиллс</a:t>
            </a:r>
            <a:r>
              <a:rPr lang="ru-RU" dirty="0"/>
              <a:t> –  5000 чел. ежегодно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754358" y="1980242"/>
            <a:ext cx="44907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Доля нового оборудования </a:t>
            </a:r>
            <a:r>
              <a:rPr lang="en-US" dirty="0"/>
              <a:t>&gt;</a:t>
            </a:r>
            <a:r>
              <a:rPr lang="ru-RU" dirty="0"/>
              <a:t> 50 %</a:t>
            </a:r>
          </a:p>
          <a:p>
            <a:r>
              <a:rPr lang="ru-RU" dirty="0"/>
              <a:t>5000 новых современных мастерских</a:t>
            </a:r>
          </a:p>
          <a:p>
            <a:r>
              <a:rPr lang="ru-RU" dirty="0"/>
              <a:t>100 Центров опережающей </a:t>
            </a:r>
            <a:r>
              <a:rPr lang="ru-RU" dirty="0" smtClean="0"/>
              <a:t>профессиональной подготовки</a:t>
            </a:r>
            <a:endParaRPr lang="ru-RU" dirty="0"/>
          </a:p>
          <a:p>
            <a:r>
              <a:rPr lang="ru-RU" dirty="0"/>
              <a:t>100% ПОО имеют доступ к Центрам проведения ДЭ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754358" y="4909809"/>
            <a:ext cx="44907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smtClean="0"/>
              <a:t>Охват </a:t>
            </a:r>
            <a:r>
              <a:rPr lang="ru-RU" dirty="0"/>
              <a:t>программами ДПО  </a:t>
            </a:r>
            <a:r>
              <a:rPr lang="en-US" dirty="0"/>
              <a:t>&gt; </a:t>
            </a:r>
            <a:r>
              <a:rPr lang="ru-RU" dirty="0"/>
              <a:t>70%</a:t>
            </a:r>
          </a:p>
          <a:p>
            <a:r>
              <a:rPr lang="ru-RU" dirty="0"/>
              <a:t>Повышение квалификации во Всероссийском центре развития </a:t>
            </a:r>
            <a:r>
              <a:rPr lang="ru-RU" dirty="0" err="1"/>
              <a:t>профмастерства</a:t>
            </a:r>
            <a:r>
              <a:rPr lang="ru-RU" dirty="0"/>
              <a:t>, Академии </a:t>
            </a:r>
            <a:r>
              <a:rPr lang="ru-RU" dirty="0" err="1"/>
              <a:t>Ворлдскиллс</a:t>
            </a:r>
            <a:r>
              <a:rPr lang="ru-RU" dirty="0"/>
              <a:t> – не менее  50 000 чел. ежегодно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-1" y="1417712"/>
            <a:ext cx="3353391" cy="271869"/>
          </a:xfrm>
          <a:prstGeom prst="rect">
            <a:avLst/>
          </a:prstGeom>
          <a:solidFill>
            <a:srgbClr val="8EB4E3">
              <a:alpha val="46000"/>
            </a:srgbClr>
          </a:solidFill>
          <a:ln w="63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i="1" dirty="0" smtClean="0">
                <a:solidFill>
                  <a:schemeClr val="tx2"/>
                </a:solidFill>
              </a:rPr>
              <a:t>Материально-техническая база:</a:t>
            </a:r>
            <a:endParaRPr lang="ru-RU" sz="1400" b="1" i="1" dirty="0">
              <a:solidFill>
                <a:schemeClr val="tx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22633" y="4094683"/>
            <a:ext cx="3353391" cy="271869"/>
          </a:xfrm>
          <a:prstGeom prst="rect">
            <a:avLst/>
          </a:prstGeom>
          <a:solidFill>
            <a:srgbClr val="8EB4E3">
              <a:alpha val="46000"/>
            </a:srgbClr>
          </a:solidFill>
          <a:ln w="63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i="1" dirty="0">
                <a:solidFill>
                  <a:schemeClr val="tx2"/>
                </a:solidFill>
              </a:rPr>
              <a:t>Кадровое обеспечение СПО: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831510" y="1145843"/>
            <a:ext cx="3353391" cy="271869"/>
          </a:xfrm>
          <a:prstGeom prst="rect">
            <a:avLst/>
          </a:prstGeom>
          <a:solidFill>
            <a:srgbClr val="8EB4E3">
              <a:alpha val="46000"/>
            </a:srgbClr>
          </a:solidFill>
          <a:ln w="63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i="1" dirty="0" smtClean="0">
                <a:solidFill>
                  <a:schemeClr val="tx2"/>
                </a:solidFill>
              </a:rPr>
              <a:t>Материально-техническая база:</a:t>
            </a:r>
            <a:endParaRPr lang="ru-RU" sz="1400" b="1" i="1" dirty="0">
              <a:solidFill>
                <a:schemeClr val="tx2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800683" y="4094682"/>
            <a:ext cx="3353391" cy="271869"/>
          </a:xfrm>
          <a:prstGeom prst="rect">
            <a:avLst/>
          </a:prstGeom>
          <a:solidFill>
            <a:srgbClr val="8EB4E3">
              <a:alpha val="46000"/>
            </a:srgbClr>
          </a:solidFill>
          <a:ln w="63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i="1" dirty="0">
                <a:solidFill>
                  <a:schemeClr val="tx2"/>
                </a:solidFill>
              </a:rPr>
              <a:t>Кадровое обеспечение СПО: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CFDFE5-0A76-47F8-AB27-36993C7941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77039" y="-5681"/>
            <a:ext cx="1396627" cy="1009216"/>
            <a:chOff x="77039" y="-5681"/>
            <a:chExt cx="1396627" cy="1009216"/>
          </a:xfrm>
        </p:grpSpPr>
        <p:grpSp>
          <p:nvGrpSpPr>
            <p:cNvPr id="56" name="Группа 55"/>
            <p:cNvGrpSpPr/>
            <p:nvPr/>
          </p:nvGrpSpPr>
          <p:grpSpPr>
            <a:xfrm>
              <a:off x="77039" y="-5681"/>
              <a:ext cx="1396627" cy="1009216"/>
              <a:chOff x="77039" y="-5681"/>
              <a:chExt cx="1396627" cy="1009216"/>
            </a:xfrm>
          </p:grpSpPr>
          <p:sp>
            <p:nvSpPr>
              <p:cNvPr id="58" name="Равнобедренный треугольник 57"/>
              <p:cNvSpPr/>
              <p:nvPr/>
            </p:nvSpPr>
            <p:spPr>
              <a:xfrm rot="10800000">
                <a:off x="412962" y="-5681"/>
                <a:ext cx="1060704" cy="914400"/>
              </a:xfrm>
              <a:prstGeom prst="triangl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Равнобедренный треугольник 58"/>
              <p:cNvSpPr/>
              <p:nvPr/>
            </p:nvSpPr>
            <p:spPr>
              <a:xfrm>
                <a:off x="77039" y="260648"/>
                <a:ext cx="861749" cy="742887"/>
              </a:xfrm>
              <a:prstGeom prst="triangl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57" name="Picture 2" descr="C:\Users\Рита\Pictures\MES_emblem (2)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737" y="89319"/>
              <a:ext cx="661551" cy="724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6161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21030" y="1657805"/>
            <a:ext cx="3591526" cy="2249122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>
              <a:lnSpc>
                <a:spcPts val="1200"/>
              </a:lnSpc>
              <a:defRPr sz="1600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945" y="1844824"/>
            <a:ext cx="368080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Перечень </a:t>
            </a:r>
            <a:r>
              <a:rPr lang="ru-RU" sz="1600" dirty="0" smtClean="0"/>
              <a:t>СПО содержит </a:t>
            </a:r>
            <a:r>
              <a:rPr lang="ru-RU" sz="1600" dirty="0"/>
              <a:t>30% профессий рабочих , прием на которые не ведется с 2016 года. </a:t>
            </a:r>
            <a:endParaRPr lang="ru-RU" sz="1600" dirty="0" smtClean="0"/>
          </a:p>
          <a:p>
            <a:r>
              <a:rPr lang="ru-RU" sz="1600" dirty="0" smtClean="0"/>
              <a:t>Сроки </a:t>
            </a:r>
            <a:r>
              <a:rPr lang="ru-RU" sz="1600" dirty="0"/>
              <a:t>обучения  - до 5 лет на базе 9 классов</a:t>
            </a:r>
          </a:p>
          <a:p>
            <a:r>
              <a:rPr lang="ru-RU" sz="1600" dirty="0"/>
              <a:t>Внедрение </a:t>
            </a:r>
            <a:r>
              <a:rPr lang="ru-RU" sz="1600" dirty="0" smtClean="0"/>
              <a:t>ДЭ  </a:t>
            </a:r>
            <a:r>
              <a:rPr lang="ru-RU" sz="1600" dirty="0"/>
              <a:t>– 5 % колледжей</a:t>
            </a:r>
          </a:p>
          <a:p>
            <a:r>
              <a:rPr lang="ru-RU" sz="1600" dirty="0" smtClean="0"/>
              <a:t>Доля </a:t>
            </a:r>
            <a:r>
              <a:rPr lang="ru-RU" sz="1600" dirty="0"/>
              <a:t>прошедших ДПО составляет – 20,5%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666821" y="4808381"/>
            <a:ext cx="4477057" cy="1991381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>
              <a:lnSpc>
                <a:spcPts val="1200"/>
              </a:lnSpc>
              <a:defRPr sz="1600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33734" y="4617066"/>
            <a:ext cx="3759220" cy="2182696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>
              <a:lnSpc>
                <a:spcPts val="1200"/>
              </a:lnSpc>
              <a:defRPr sz="1600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7666821" y="1673497"/>
            <a:ext cx="4431163" cy="2249122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>
              <a:lnSpc>
                <a:spcPts val="1200"/>
              </a:lnSpc>
              <a:defRPr sz="1600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45" name="Пятиугольник 44"/>
          <p:cNvSpPr/>
          <p:nvPr/>
        </p:nvSpPr>
        <p:spPr>
          <a:xfrm>
            <a:off x="4006974" y="1657804"/>
            <a:ext cx="3600000" cy="2131235"/>
          </a:xfrm>
          <a:prstGeom prst="homePlate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362463" y="260648"/>
            <a:ext cx="10827949" cy="562074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Концепция развития СПО в России до 2024 года</a:t>
            </a:r>
          </a:p>
        </p:txBody>
      </p:sp>
      <p:sp>
        <p:nvSpPr>
          <p:cNvPr id="48182" name="Заголовок 3"/>
          <p:cNvSpPr>
            <a:spLocks/>
          </p:cNvSpPr>
          <p:nvPr/>
        </p:nvSpPr>
        <p:spPr bwMode="auto">
          <a:xfrm>
            <a:off x="1511103" y="784001"/>
            <a:ext cx="1320628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8" tIns="60954" rIns="121908" bIns="60954" anchor="ctr"/>
          <a:lstStyle/>
          <a:p>
            <a:pPr algn="ctr">
              <a:defRPr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2018 год</a:t>
            </a:r>
          </a:p>
        </p:txBody>
      </p:sp>
      <p:sp>
        <p:nvSpPr>
          <p:cNvPr id="48183" name="Заголовок 3"/>
          <p:cNvSpPr>
            <a:spLocks/>
          </p:cNvSpPr>
          <p:nvPr/>
        </p:nvSpPr>
        <p:spPr bwMode="auto">
          <a:xfrm>
            <a:off x="8054985" y="779768"/>
            <a:ext cx="3796806" cy="41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8" tIns="60954" rIns="121908" bIns="60954" anchor="ctr"/>
          <a:lstStyle/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2024 год</a:t>
            </a:r>
          </a:p>
        </p:txBody>
      </p:sp>
      <p:sp>
        <p:nvSpPr>
          <p:cNvPr id="12296" name="TextBox 29"/>
          <p:cNvSpPr txBox="1">
            <a:spLocks noChangeArrowheads="1"/>
          </p:cNvSpPr>
          <p:nvPr/>
        </p:nvSpPr>
        <p:spPr bwMode="auto">
          <a:xfrm>
            <a:off x="4062639" y="1800097"/>
            <a:ext cx="3168354" cy="2092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1600" i="1" dirty="0">
                <a:latin typeface="+mn-lt"/>
              </a:rPr>
              <a:t>Актуализация ФГОС СПО </a:t>
            </a:r>
            <a:endParaRPr lang="ru-RU" altLang="ru-RU" sz="1600" i="1" dirty="0" smtClean="0">
              <a:latin typeface="+mn-lt"/>
            </a:endParaRPr>
          </a:p>
          <a:p>
            <a:pPr eaLnBrk="1" hangingPunct="1">
              <a:defRPr/>
            </a:pPr>
            <a:r>
              <a:rPr lang="ru-RU" altLang="ru-RU" sz="1600" i="1" dirty="0" smtClean="0">
                <a:latin typeface="+mn-lt"/>
              </a:rPr>
              <a:t>по всем профессиям/</a:t>
            </a:r>
          </a:p>
          <a:p>
            <a:pPr eaLnBrk="1" hangingPunct="1">
              <a:defRPr/>
            </a:pPr>
            <a:r>
              <a:rPr lang="ru-RU" altLang="ru-RU" sz="1600" i="1" dirty="0" smtClean="0">
                <a:latin typeface="+mn-lt"/>
              </a:rPr>
              <a:t>специальностям </a:t>
            </a:r>
            <a:r>
              <a:rPr lang="ru-RU" altLang="ru-RU" sz="1600" i="1" dirty="0">
                <a:latin typeface="+mn-lt"/>
              </a:rPr>
              <a:t>с использованием </a:t>
            </a:r>
            <a:r>
              <a:rPr lang="ru-RU" altLang="ru-RU" sz="1600" i="1" dirty="0" smtClean="0">
                <a:latin typeface="+mn-lt"/>
              </a:rPr>
              <a:t>ДЭ</a:t>
            </a:r>
            <a:endParaRPr lang="ru-RU" altLang="ru-RU" sz="1600" i="1" dirty="0">
              <a:latin typeface="+mn-lt"/>
            </a:endParaRPr>
          </a:p>
          <a:p>
            <a:pPr eaLnBrk="1" hangingPunct="1">
              <a:defRPr/>
            </a:pPr>
            <a:r>
              <a:rPr lang="ru-RU" altLang="ru-RU" sz="1600" i="1" dirty="0">
                <a:latin typeface="+mn-lt"/>
              </a:rPr>
              <a:t>Внедрение нового перечня профессий/специальностей СПО</a:t>
            </a:r>
          </a:p>
          <a:p>
            <a:pPr eaLnBrk="1" hangingPunct="1">
              <a:defRPr/>
            </a:pPr>
            <a:r>
              <a:rPr lang="ru-RU" altLang="ru-RU" sz="1600" i="1" dirty="0">
                <a:latin typeface="+mn-lt"/>
              </a:rPr>
              <a:t>Внедрение цифрового </a:t>
            </a:r>
            <a:endParaRPr lang="ru-RU" altLang="ru-RU" sz="1600" i="1" dirty="0" smtClean="0">
              <a:latin typeface="+mn-lt"/>
            </a:endParaRPr>
          </a:p>
          <a:p>
            <a:pPr eaLnBrk="1" hangingPunct="1">
              <a:defRPr/>
            </a:pPr>
            <a:r>
              <a:rPr lang="ru-RU" altLang="ru-RU" sz="1600" i="1" dirty="0" smtClean="0">
                <a:latin typeface="+mn-lt"/>
              </a:rPr>
              <a:t>контента  </a:t>
            </a:r>
            <a:r>
              <a:rPr lang="ru-RU" altLang="ru-RU" sz="1600" i="1" dirty="0">
                <a:latin typeface="+mn-lt"/>
              </a:rPr>
              <a:t>в подготовку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7039" y="4617066"/>
            <a:ext cx="399937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20 субъектов РФ апробировали Региональный стандарт кадрового обеспечения промышленного роста</a:t>
            </a:r>
          </a:p>
          <a:p>
            <a:r>
              <a:rPr lang="ru-RU" sz="1600" dirty="0"/>
              <a:t>Расширены возможности целевого обучения (Федеральный закон </a:t>
            </a:r>
            <a:endParaRPr lang="ru-RU" sz="1600" dirty="0" smtClean="0"/>
          </a:p>
          <a:p>
            <a:r>
              <a:rPr lang="ru-RU" sz="1600" dirty="0" smtClean="0"/>
              <a:t>№ </a:t>
            </a:r>
            <a:r>
              <a:rPr lang="ru-RU" sz="1600" dirty="0"/>
              <a:t>337-ФЗ)</a:t>
            </a:r>
          </a:p>
          <a:p>
            <a:r>
              <a:rPr lang="ru-RU" sz="1600" dirty="0"/>
              <a:t>Целевое обучение проходят 8,5% </a:t>
            </a:r>
            <a:endParaRPr lang="ru-RU" sz="1600" dirty="0" smtClean="0"/>
          </a:p>
          <a:p>
            <a:r>
              <a:rPr lang="ru-RU" sz="1600" dirty="0" smtClean="0"/>
              <a:t>студентов </a:t>
            </a:r>
            <a:r>
              <a:rPr lang="ru-RU" sz="1600" dirty="0"/>
              <a:t>СПО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751390" y="1751314"/>
            <a:ext cx="459022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Н</a:t>
            </a:r>
            <a:r>
              <a:rPr lang="ru-RU" sz="1600" dirty="0" smtClean="0"/>
              <a:t>овый </a:t>
            </a:r>
            <a:r>
              <a:rPr lang="ru-RU" sz="1600" dirty="0"/>
              <a:t>механизм обновления перечня </a:t>
            </a:r>
            <a:r>
              <a:rPr lang="ru-RU" sz="1600" dirty="0" smtClean="0"/>
              <a:t>СПО (исключение </a:t>
            </a:r>
            <a:r>
              <a:rPr lang="ru-RU" sz="1600" dirty="0"/>
              <a:t>«уходящих» с рынка труда и опережающее включение новых профессий)</a:t>
            </a:r>
          </a:p>
          <a:p>
            <a:r>
              <a:rPr lang="ru-RU" sz="1600" dirty="0" smtClean="0"/>
              <a:t>Внедрение </a:t>
            </a:r>
            <a:r>
              <a:rPr lang="ru-RU" sz="1600" dirty="0"/>
              <a:t>демонстрационного экзамена – 100% ПОО</a:t>
            </a:r>
          </a:p>
          <a:p>
            <a:r>
              <a:rPr lang="ru-RU" sz="1600" dirty="0"/>
              <a:t>50000 тыс. выпускников соответствуют международному уровню</a:t>
            </a:r>
          </a:p>
          <a:p>
            <a:r>
              <a:rPr lang="ru-RU" sz="1600" dirty="0"/>
              <a:t>Доля прошедших ДПО составляет  – 50%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51390" y="4829314"/>
            <a:ext cx="459022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100% субъектов  РФ  внедрили Региональный стандарт кадрового обеспечения </a:t>
            </a:r>
          </a:p>
          <a:p>
            <a:r>
              <a:rPr lang="ru-RU" sz="1600" dirty="0"/>
              <a:t>100% ПОО включено в кластерное взаимодействие</a:t>
            </a:r>
          </a:p>
          <a:p>
            <a:r>
              <a:rPr lang="ru-RU" sz="1600" dirty="0"/>
              <a:t>100% руководителей колледжей обучены проектному управлению</a:t>
            </a:r>
          </a:p>
          <a:p>
            <a:r>
              <a:rPr lang="ru-RU" sz="1600" dirty="0"/>
              <a:t>Каждый 10 студент  имеет целевой договор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-14603" y="1340768"/>
            <a:ext cx="3353391" cy="271869"/>
          </a:xfrm>
          <a:prstGeom prst="rect">
            <a:avLst/>
          </a:prstGeom>
          <a:solidFill>
            <a:srgbClr val="8EB4E3">
              <a:alpha val="46000"/>
            </a:srgbClr>
          </a:solidFill>
          <a:ln w="63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i="1" dirty="0">
                <a:solidFill>
                  <a:schemeClr val="tx2"/>
                </a:solidFill>
              </a:rPr>
              <a:t>Актуализация содержания СПО: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-12675" y="4118072"/>
            <a:ext cx="3353391" cy="271869"/>
          </a:xfrm>
          <a:prstGeom prst="rect">
            <a:avLst/>
          </a:prstGeom>
          <a:solidFill>
            <a:srgbClr val="8EB4E3">
              <a:alpha val="46000"/>
            </a:srgbClr>
          </a:solidFill>
          <a:ln w="63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i="1" dirty="0">
                <a:solidFill>
                  <a:schemeClr val="tx2"/>
                </a:solidFill>
              </a:rPr>
              <a:t>Управление в системе СПО: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837022" y="1340767"/>
            <a:ext cx="3353391" cy="271869"/>
          </a:xfrm>
          <a:prstGeom prst="rect">
            <a:avLst/>
          </a:prstGeom>
          <a:solidFill>
            <a:srgbClr val="8EB4E3">
              <a:alpha val="46000"/>
            </a:srgbClr>
          </a:solidFill>
          <a:ln w="63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i="1" dirty="0">
                <a:solidFill>
                  <a:schemeClr val="tx2"/>
                </a:solidFill>
              </a:rPr>
              <a:t>Актуализация содержания СПО: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790487" y="4118072"/>
            <a:ext cx="3353391" cy="271869"/>
          </a:xfrm>
          <a:prstGeom prst="rect">
            <a:avLst/>
          </a:prstGeom>
          <a:solidFill>
            <a:srgbClr val="8EB4E3">
              <a:alpha val="46000"/>
            </a:srgbClr>
          </a:solidFill>
          <a:ln w="63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i="1" dirty="0">
                <a:solidFill>
                  <a:schemeClr val="tx2"/>
                </a:solidFill>
              </a:rPr>
              <a:t>Управление в системе СПО:</a:t>
            </a:r>
          </a:p>
        </p:txBody>
      </p:sp>
      <p:sp>
        <p:nvSpPr>
          <p:cNvPr id="46" name="Пятиугольник 45"/>
          <p:cNvSpPr/>
          <p:nvPr/>
        </p:nvSpPr>
        <p:spPr>
          <a:xfrm>
            <a:off x="4007259" y="4724111"/>
            <a:ext cx="3600000" cy="1908278"/>
          </a:xfrm>
          <a:prstGeom prst="homePlate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7" name="TextBox 29"/>
          <p:cNvSpPr txBox="1">
            <a:spLocks noChangeArrowheads="1"/>
          </p:cNvSpPr>
          <p:nvPr/>
        </p:nvSpPr>
        <p:spPr bwMode="auto">
          <a:xfrm>
            <a:off x="4062639" y="4770992"/>
            <a:ext cx="3168354" cy="160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1600" i="1" dirty="0">
                <a:latin typeface="+mn-lt"/>
              </a:rPr>
              <a:t>Внедрение целевой модели вовлечения работодателей в управление ПОО</a:t>
            </a:r>
          </a:p>
          <a:p>
            <a:pPr eaLnBrk="1" hangingPunct="1">
              <a:defRPr/>
            </a:pPr>
            <a:r>
              <a:rPr lang="ru-RU" altLang="ru-RU" sz="1600" i="1" dirty="0">
                <a:latin typeface="+mn-lt"/>
              </a:rPr>
              <a:t>Развитие наставничества</a:t>
            </a:r>
          </a:p>
          <a:p>
            <a:pPr eaLnBrk="1" hangingPunct="1">
              <a:defRPr/>
            </a:pPr>
            <a:r>
              <a:rPr lang="ru-RU" altLang="ru-RU" sz="1600" i="1" dirty="0">
                <a:latin typeface="+mn-lt"/>
              </a:rPr>
              <a:t>Реализация коротких программ ПО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CFDFE5-0A76-47F8-AB27-36993C7941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77039" y="-5681"/>
            <a:ext cx="1396627" cy="1009216"/>
            <a:chOff x="77039" y="-5681"/>
            <a:chExt cx="1396627" cy="1009216"/>
          </a:xfrm>
        </p:grpSpPr>
        <p:grpSp>
          <p:nvGrpSpPr>
            <p:cNvPr id="56" name="Группа 55"/>
            <p:cNvGrpSpPr/>
            <p:nvPr/>
          </p:nvGrpSpPr>
          <p:grpSpPr>
            <a:xfrm>
              <a:off x="77039" y="-5681"/>
              <a:ext cx="1396627" cy="1009216"/>
              <a:chOff x="77039" y="-5681"/>
              <a:chExt cx="1396627" cy="1009216"/>
            </a:xfrm>
          </p:grpSpPr>
          <p:sp>
            <p:nvSpPr>
              <p:cNvPr id="58" name="Равнобедренный треугольник 57"/>
              <p:cNvSpPr/>
              <p:nvPr/>
            </p:nvSpPr>
            <p:spPr>
              <a:xfrm rot="10800000">
                <a:off x="412962" y="-5681"/>
                <a:ext cx="1060704" cy="914400"/>
              </a:xfrm>
              <a:prstGeom prst="triangl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Равнобедренный треугольник 58"/>
              <p:cNvSpPr/>
              <p:nvPr/>
            </p:nvSpPr>
            <p:spPr>
              <a:xfrm>
                <a:off x="77039" y="260648"/>
                <a:ext cx="861749" cy="742887"/>
              </a:xfrm>
              <a:prstGeom prst="triangl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57" name="Picture 2" descr="C:\Users\Рита\Pictures\MES_emblem (2)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737" y="89319"/>
              <a:ext cx="661551" cy="724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5614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9384</TotalTime>
  <Words>2204</Words>
  <Application>Microsoft Office PowerPoint</Application>
  <PresentationFormat>Произвольный</PresentationFormat>
  <Paragraphs>267</Paragraphs>
  <Slides>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1_Тема Office</vt:lpstr>
      <vt:lpstr>Модернизация подготовки кадров в системе среднего профессионального образования</vt:lpstr>
      <vt:lpstr>Национальный проект «Образование»</vt:lpstr>
      <vt:lpstr>Федеральный проект «Молодые профессионалы»</vt:lpstr>
      <vt:lpstr>Федеральный проект «Молодые профессионалы»</vt:lpstr>
      <vt:lpstr>Презентация PowerPoint</vt:lpstr>
      <vt:lpstr>Концепция развития СПО в России до 2024 года</vt:lpstr>
      <vt:lpstr>Концепция развития СПО в России до 2024 года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модернизации организаций, реализующих образовательные программы среднего профессионального образования, в целях устранения дефицита рабочих кадров в субъектах Российской Федерации</dc:title>
  <dc:creator>Левченко Алексей Николаевич</dc:creator>
  <cp:lastModifiedBy>Левченко Алексей Николаевич</cp:lastModifiedBy>
  <cp:revision>549</cp:revision>
  <cp:lastPrinted>2018-09-19T07:33:22Z</cp:lastPrinted>
  <dcterms:created xsi:type="dcterms:W3CDTF">2018-04-20T08:08:22Z</dcterms:created>
  <dcterms:modified xsi:type="dcterms:W3CDTF">2018-11-06T09:06:45Z</dcterms:modified>
</cp:coreProperties>
</file>