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601" r:id="rId3"/>
    <p:sldId id="605" r:id="rId4"/>
    <p:sldId id="628" r:id="rId5"/>
    <p:sldId id="604" r:id="rId6"/>
    <p:sldId id="610" r:id="rId7"/>
    <p:sldId id="611" r:id="rId8"/>
    <p:sldId id="632" r:id="rId9"/>
    <p:sldId id="612" r:id="rId10"/>
    <p:sldId id="598" r:id="rId11"/>
    <p:sldId id="509" r:id="rId12"/>
    <p:sldId id="512" r:id="rId13"/>
    <p:sldId id="606" r:id="rId14"/>
    <p:sldId id="607" r:id="rId15"/>
    <p:sldId id="609" r:id="rId16"/>
    <p:sldId id="608" r:id="rId17"/>
    <p:sldId id="634" r:id="rId18"/>
    <p:sldId id="635" r:id="rId19"/>
    <p:sldId id="637" r:id="rId20"/>
    <p:sldId id="638" r:id="rId21"/>
    <p:sldId id="639" r:id="rId22"/>
    <p:sldId id="624" r:id="rId23"/>
    <p:sldId id="636" r:id="rId24"/>
    <p:sldId id="640" r:id="rId25"/>
    <p:sldId id="625" r:id="rId26"/>
    <p:sldId id="631" r:id="rId27"/>
    <p:sldId id="633" r:id="rId28"/>
    <p:sldId id="621" r:id="rId29"/>
    <p:sldId id="617" r:id="rId30"/>
    <p:sldId id="619" r:id="rId31"/>
    <p:sldId id="320" r:id="rId32"/>
    <p:sldId id="313" r:id="rId33"/>
    <p:sldId id="622" r:id="rId34"/>
    <p:sldId id="620" r:id="rId35"/>
    <p:sldId id="603" r:id="rId36"/>
    <p:sldId id="602" r:id="rId37"/>
    <p:sldId id="593" r:id="rId38"/>
    <p:sldId id="323" r:id="rId39"/>
    <p:sldId id="258" r:id="rId4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B0F"/>
    <a:srgbClr val="850F0D"/>
    <a:srgbClr val="CC0099"/>
    <a:srgbClr val="F48E8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20" autoAdjust="0"/>
  </p:normalViewPr>
  <p:slideViewPr>
    <p:cSldViewPr>
      <p:cViewPr varScale="1">
        <p:scale>
          <a:sx n="72" d="100"/>
          <a:sy n="72" d="100"/>
        </p:scale>
        <p:origin x="3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rya\Downloads\&#1076;&#1072;&#1085;&#1085;&#1099;&#1077;_&#1087;&#1086;_&#1086;&#1088;&#1075;&#1072;&#1085;&#1080;&#1079;&#1072;&#1094;&#1080;&#1103;&#1084;%20(9).csv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0.51187485765024765"/>
          <c:h val="0.87260608329830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2014/15 год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7E-44F1-9BCC-32669F29B6C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2015/16 год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7E-44F1-9BCC-32669F29B6C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2016/17 год</c:v>
                </c:pt>
              </c:strCache>
            </c:strRef>
          </c:tx>
          <c:spPr>
            <a:solidFill>
              <a:srgbClr val="4BAB0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7E-44F1-9BCC-32669F29B6C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2017/18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67E-44F1-9BCC-32669F29B6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2227008"/>
        <c:axId val="302227568"/>
      </c:barChart>
      <c:catAx>
        <c:axId val="3022270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02227568"/>
        <c:crosses val="autoZero"/>
        <c:auto val="1"/>
        <c:lblAlgn val="ctr"/>
        <c:lblOffset val="100"/>
        <c:noMultiLvlLbl val="0"/>
      </c:catAx>
      <c:valAx>
        <c:axId val="302227568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30222700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>
                <a:latin typeface="+mj-lt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>
                <a:latin typeface="+mj-lt"/>
              </a:defRPr>
            </a:pPr>
            <a:endParaRPr lang="ru-RU"/>
          </a:p>
        </c:txPr>
      </c:legendEntry>
      <c:layout>
        <c:manualLayout>
          <c:xMode val="edge"/>
          <c:yMode val="edge"/>
          <c:x val="0.54337775195768734"/>
          <c:y val="0.30836854663894203"/>
          <c:w val="0.33443064230780017"/>
          <c:h val="0.56162716377520139"/>
        </c:manualLayout>
      </c:layout>
      <c:overlay val="0"/>
      <c:txPr>
        <a:bodyPr/>
        <a:lstStyle/>
        <a:p>
          <a:pPr>
            <a:defRPr sz="1400">
              <a:latin typeface="+mj-lt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</a:rPr>
              <a:t>Выпуск по </a:t>
            </a:r>
            <a:r>
              <a:rPr lang="ru-RU" b="1" dirty="0" err="1">
                <a:solidFill>
                  <a:schemeClr val="bg1"/>
                </a:solidFill>
              </a:rPr>
              <a:t>ППССЗ</a:t>
            </a:r>
            <a:endParaRPr lang="ru-RU" b="1" dirty="0">
              <a:solidFill>
                <a:schemeClr val="bg1"/>
              </a:solidFill>
            </a:endParaRPr>
          </a:p>
        </c:rich>
      </c:tx>
      <c:overlay val="0"/>
      <c:spPr>
        <a:solidFill>
          <a:srgbClr val="850F0D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выпуск!$B$21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850F0D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выпуск!$A$22:$A$35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выпуск!$B$22:$B$35</c:f>
              <c:numCache>
                <c:formatCode>General</c:formatCode>
                <c:ptCount val="14"/>
                <c:pt idx="0">
                  <c:v>7</c:v>
                </c:pt>
                <c:pt idx="1">
                  <c:v>53</c:v>
                </c:pt>
                <c:pt idx="2">
                  <c:v>61</c:v>
                </c:pt>
                <c:pt idx="3">
                  <c:v>46</c:v>
                </c:pt>
                <c:pt idx="4">
                  <c:v>39</c:v>
                </c:pt>
                <c:pt idx="5">
                  <c:v>66</c:v>
                </c:pt>
                <c:pt idx="6">
                  <c:v>13</c:v>
                </c:pt>
                <c:pt idx="7">
                  <c:v>22</c:v>
                </c:pt>
                <c:pt idx="8">
                  <c:v>96</c:v>
                </c:pt>
                <c:pt idx="9">
                  <c:v>123</c:v>
                </c:pt>
                <c:pt idx="10">
                  <c:v>54</c:v>
                </c:pt>
                <c:pt idx="11">
                  <c:v>36</c:v>
                </c:pt>
                <c:pt idx="12">
                  <c:v>36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0E-4C3B-A376-D499361EDE5F}"/>
            </c:ext>
          </c:extLst>
        </c:ser>
        <c:ser>
          <c:idx val="1"/>
          <c:order val="1"/>
          <c:tx>
            <c:strRef>
              <c:f>выпуск!$C$21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BAB0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выпуск!$A$22:$A$35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выпуск!$C$22:$C$35</c:f>
              <c:numCache>
                <c:formatCode>General</c:formatCode>
                <c:ptCount val="14"/>
                <c:pt idx="0">
                  <c:v>12</c:v>
                </c:pt>
                <c:pt idx="1">
                  <c:v>61</c:v>
                </c:pt>
                <c:pt idx="2">
                  <c:v>104</c:v>
                </c:pt>
                <c:pt idx="3">
                  <c:v>53</c:v>
                </c:pt>
                <c:pt idx="4">
                  <c:v>42</c:v>
                </c:pt>
                <c:pt idx="5">
                  <c:v>72</c:v>
                </c:pt>
                <c:pt idx="6">
                  <c:v>7</c:v>
                </c:pt>
                <c:pt idx="7">
                  <c:v>19</c:v>
                </c:pt>
                <c:pt idx="8">
                  <c:v>90</c:v>
                </c:pt>
                <c:pt idx="9">
                  <c:v>116</c:v>
                </c:pt>
                <c:pt idx="10">
                  <c:v>35</c:v>
                </c:pt>
                <c:pt idx="11">
                  <c:v>43</c:v>
                </c:pt>
                <c:pt idx="12">
                  <c:v>42</c:v>
                </c:pt>
                <c:pt idx="1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0E-4C3B-A376-D499361EDE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09263776"/>
        <c:axId val="319864784"/>
      </c:barChart>
      <c:catAx>
        <c:axId val="40926377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9864784"/>
        <c:crosses val="autoZero"/>
        <c:auto val="1"/>
        <c:lblAlgn val="ctr"/>
        <c:lblOffset val="100"/>
        <c:noMultiLvlLbl val="0"/>
      </c:catAx>
      <c:valAx>
        <c:axId val="319864784"/>
        <c:scaling>
          <c:orientation val="minMax"/>
          <c:max val="13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263776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</a:rPr>
              <a:t>Выпуск по </a:t>
            </a:r>
            <a:r>
              <a:rPr lang="ru-RU" b="1" dirty="0" err="1">
                <a:solidFill>
                  <a:schemeClr val="bg1"/>
                </a:solidFill>
              </a:rPr>
              <a:t>ППКРС</a:t>
            </a:r>
            <a:endParaRPr lang="ru-RU" b="1" dirty="0">
              <a:solidFill>
                <a:schemeClr val="bg1"/>
              </a:solidFill>
            </a:endParaRPr>
          </a:p>
        </c:rich>
      </c:tx>
      <c:overlay val="0"/>
      <c:spPr>
        <a:solidFill>
          <a:srgbClr val="850F0D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4188423508499055E-2"/>
          <c:y val="0.15924710850841134"/>
          <c:w val="0.88042910198186597"/>
          <c:h val="0.742509056011320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выпуск!$F$21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850F0D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выпуск!$E$22:$E$35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выпуск!$F$22:$F$35</c:f>
              <c:numCache>
                <c:formatCode>General</c:formatCode>
                <c:ptCount val="14"/>
                <c:pt idx="0">
                  <c:v>17</c:v>
                </c:pt>
                <c:pt idx="1">
                  <c:v>62</c:v>
                </c:pt>
                <c:pt idx="2">
                  <c:v>12</c:v>
                </c:pt>
                <c:pt idx="3">
                  <c:v>16</c:v>
                </c:pt>
                <c:pt idx="4">
                  <c:v>33</c:v>
                </c:pt>
                <c:pt idx="5">
                  <c:v>145</c:v>
                </c:pt>
                <c:pt idx="6">
                  <c:v>2</c:v>
                </c:pt>
                <c:pt idx="7">
                  <c:v>17</c:v>
                </c:pt>
                <c:pt idx="8">
                  <c:v>108</c:v>
                </c:pt>
                <c:pt idx="9">
                  <c:v>36</c:v>
                </c:pt>
                <c:pt idx="10">
                  <c:v>11</c:v>
                </c:pt>
                <c:pt idx="11">
                  <c:v>11</c:v>
                </c:pt>
                <c:pt idx="12">
                  <c:v>8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F-4298-916D-B92E76AFB062}"/>
            </c:ext>
          </c:extLst>
        </c:ser>
        <c:ser>
          <c:idx val="1"/>
          <c:order val="1"/>
          <c:tx>
            <c:strRef>
              <c:f>выпуск!$G$21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BAB0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выпуск!$E$22:$E$35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выпуск!$G$22:$G$35</c:f>
              <c:numCache>
                <c:formatCode>General</c:formatCode>
                <c:ptCount val="14"/>
                <c:pt idx="0">
                  <c:v>1</c:v>
                </c:pt>
                <c:pt idx="1">
                  <c:v>50</c:v>
                </c:pt>
                <c:pt idx="2">
                  <c:v>10</c:v>
                </c:pt>
                <c:pt idx="3">
                  <c:v>13</c:v>
                </c:pt>
                <c:pt idx="4">
                  <c:v>28</c:v>
                </c:pt>
                <c:pt idx="5">
                  <c:v>91</c:v>
                </c:pt>
                <c:pt idx="6">
                  <c:v>1</c:v>
                </c:pt>
                <c:pt idx="7">
                  <c:v>8</c:v>
                </c:pt>
                <c:pt idx="8">
                  <c:v>130</c:v>
                </c:pt>
                <c:pt idx="9">
                  <c:v>59</c:v>
                </c:pt>
                <c:pt idx="10">
                  <c:v>12</c:v>
                </c:pt>
                <c:pt idx="11">
                  <c:v>13</c:v>
                </c:pt>
                <c:pt idx="12">
                  <c:v>3</c:v>
                </c:pt>
                <c:pt idx="1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2F-4298-916D-B92E76AFB0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10630848"/>
        <c:axId val="411559872"/>
      </c:barChart>
      <c:catAx>
        <c:axId val="410630848"/>
        <c:scaling>
          <c:orientation val="maxMin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11559872"/>
        <c:crosses val="autoZero"/>
        <c:auto val="1"/>
        <c:lblAlgn val="ctr"/>
        <c:lblOffset val="100"/>
        <c:noMultiLvlLbl val="0"/>
      </c:catAx>
      <c:valAx>
        <c:axId val="41155987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0630848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33740890388397"/>
          <c:y val="7.5366808658687043E-2"/>
          <c:w val="0.68843629947549689"/>
          <c:h val="0.687330793654506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'нар здор'!$B$2</c:f>
              <c:strCache>
                <c:ptCount val="1"/>
                <c:pt idx="0">
                  <c:v>нарушения зрения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'нар здор'!$A$3:$A$16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'нар здор'!$B$3:$B$16</c:f>
              <c:numCache>
                <c:formatCode>General</c:formatCode>
                <c:ptCount val="14"/>
                <c:pt idx="0">
                  <c:v>4</c:v>
                </c:pt>
                <c:pt idx="1">
                  <c:v>66</c:v>
                </c:pt>
                <c:pt idx="2">
                  <c:v>57</c:v>
                </c:pt>
                <c:pt idx="3">
                  <c:v>6</c:v>
                </c:pt>
                <c:pt idx="4">
                  <c:v>81</c:v>
                </c:pt>
                <c:pt idx="5">
                  <c:v>71</c:v>
                </c:pt>
                <c:pt idx="6">
                  <c:v>4</c:v>
                </c:pt>
                <c:pt idx="7">
                  <c:v>21</c:v>
                </c:pt>
                <c:pt idx="8">
                  <c:v>57</c:v>
                </c:pt>
                <c:pt idx="9">
                  <c:v>129</c:v>
                </c:pt>
                <c:pt idx="10">
                  <c:v>24</c:v>
                </c:pt>
                <c:pt idx="11">
                  <c:v>28</c:v>
                </c:pt>
                <c:pt idx="12">
                  <c:v>64</c:v>
                </c:pt>
                <c:pt idx="1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B-4FBA-B1D5-2985CEA21BAB}"/>
            </c:ext>
          </c:extLst>
        </c:ser>
        <c:ser>
          <c:idx val="1"/>
          <c:order val="1"/>
          <c:tx>
            <c:strRef>
              <c:f>'нар здор'!$C$2</c:f>
              <c:strCache>
                <c:ptCount val="1"/>
                <c:pt idx="0">
                  <c:v>нарушения слуха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'нар здор'!$A$3:$A$16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'нар здор'!$C$3:$C$16</c:f>
              <c:numCache>
                <c:formatCode>General</c:formatCode>
                <c:ptCount val="14"/>
                <c:pt idx="0">
                  <c:v>5</c:v>
                </c:pt>
                <c:pt idx="1">
                  <c:v>45</c:v>
                </c:pt>
                <c:pt idx="2">
                  <c:v>50</c:v>
                </c:pt>
                <c:pt idx="3">
                  <c:v>113</c:v>
                </c:pt>
                <c:pt idx="4">
                  <c:v>24</c:v>
                </c:pt>
                <c:pt idx="5">
                  <c:v>159</c:v>
                </c:pt>
                <c:pt idx="6">
                  <c:v>2</c:v>
                </c:pt>
                <c:pt idx="7">
                  <c:v>23</c:v>
                </c:pt>
                <c:pt idx="8">
                  <c:v>57</c:v>
                </c:pt>
                <c:pt idx="9">
                  <c:v>104</c:v>
                </c:pt>
                <c:pt idx="10">
                  <c:v>43</c:v>
                </c:pt>
                <c:pt idx="11">
                  <c:v>15</c:v>
                </c:pt>
                <c:pt idx="12">
                  <c:v>47</c:v>
                </c:pt>
                <c:pt idx="1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FB-4FBA-B1D5-2985CEA21BAB}"/>
            </c:ext>
          </c:extLst>
        </c:ser>
        <c:ser>
          <c:idx val="2"/>
          <c:order val="2"/>
          <c:tx>
            <c:strRef>
              <c:f>'нар здор'!$D$2</c:f>
              <c:strCache>
                <c:ptCount val="1"/>
                <c:pt idx="0">
                  <c:v>нарушения опорно-двигательного аппарата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'нар здор'!$A$3:$A$16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'нар здор'!$D$3:$D$16</c:f>
              <c:numCache>
                <c:formatCode>General</c:formatCode>
                <c:ptCount val="14"/>
                <c:pt idx="0">
                  <c:v>29</c:v>
                </c:pt>
                <c:pt idx="1">
                  <c:v>63</c:v>
                </c:pt>
                <c:pt idx="2">
                  <c:v>85</c:v>
                </c:pt>
                <c:pt idx="3">
                  <c:v>44</c:v>
                </c:pt>
                <c:pt idx="4">
                  <c:v>126</c:v>
                </c:pt>
                <c:pt idx="5">
                  <c:v>105</c:v>
                </c:pt>
                <c:pt idx="6">
                  <c:v>28</c:v>
                </c:pt>
                <c:pt idx="7">
                  <c:v>11</c:v>
                </c:pt>
                <c:pt idx="8">
                  <c:v>129</c:v>
                </c:pt>
                <c:pt idx="9">
                  <c:v>159</c:v>
                </c:pt>
                <c:pt idx="10">
                  <c:v>42</c:v>
                </c:pt>
                <c:pt idx="11">
                  <c:v>102</c:v>
                </c:pt>
                <c:pt idx="12">
                  <c:v>48</c:v>
                </c:pt>
                <c:pt idx="1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B-4FBA-B1D5-2985CEA21BAB}"/>
            </c:ext>
          </c:extLst>
        </c:ser>
        <c:ser>
          <c:idx val="3"/>
          <c:order val="3"/>
          <c:tx>
            <c:strRef>
              <c:f>'нар здор'!$E$2</c:f>
              <c:strCache>
                <c:ptCount val="1"/>
                <c:pt idx="0">
                  <c:v>другие виды нарушений здоровья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'нар здор'!$A$3:$A$16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'нар здор'!$E$3:$E$16</c:f>
              <c:numCache>
                <c:formatCode>General</c:formatCode>
                <c:ptCount val="14"/>
                <c:pt idx="0">
                  <c:v>50</c:v>
                </c:pt>
                <c:pt idx="1">
                  <c:v>235</c:v>
                </c:pt>
                <c:pt idx="2">
                  <c:v>301</c:v>
                </c:pt>
                <c:pt idx="3">
                  <c:v>122</c:v>
                </c:pt>
                <c:pt idx="4">
                  <c:v>166</c:v>
                </c:pt>
                <c:pt idx="5">
                  <c:v>280</c:v>
                </c:pt>
                <c:pt idx="6">
                  <c:v>33</c:v>
                </c:pt>
                <c:pt idx="7">
                  <c:v>78</c:v>
                </c:pt>
                <c:pt idx="8">
                  <c:v>753</c:v>
                </c:pt>
                <c:pt idx="9">
                  <c:v>324</c:v>
                </c:pt>
                <c:pt idx="10">
                  <c:v>173</c:v>
                </c:pt>
                <c:pt idx="11">
                  <c:v>123</c:v>
                </c:pt>
                <c:pt idx="12">
                  <c:v>141</c:v>
                </c:pt>
                <c:pt idx="13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FB-4FBA-B1D5-2985CEA21BAB}"/>
            </c:ext>
          </c:extLst>
        </c:ser>
        <c:ser>
          <c:idx val="4"/>
          <c:order val="4"/>
          <c:tx>
            <c:strRef>
              <c:f>'нар здор'!$F$2</c:f>
              <c:strCache>
                <c:ptCount val="1"/>
                <c:pt idx="0">
                  <c:v>сложные дефекты (два и более нарушений)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'нар здор'!$A$3:$A$16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'нар здор'!$F$3:$F$16</c:f>
              <c:numCache>
                <c:formatCode>General</c:formatCode>
                <c:ptCount val="14"/>
                <c:pt idx="0">
                  <c:v>0</c:v>
                </c:pt>
                <c:pt idx="1">
                  <c:v>38</c:v>
                </c:pt>
                <c:pt idx="2">
                  <c:v>24</c:v>
                </c:pt>
                <c:pt idx="3">
                  <c:v>4</c:v>
                </c:pt>
                <c:pt idx="4">
                  <c:v>9</c:v>
                </c:pt>
                <c:pt idx="5">
                  <c:v>31</c:v>
                </c:pt>
                <c:pt idx="6">
                  <c:v>0</c:v>
                </c:pt>
                <c:pt idx="7">
                  <c:v>2</c:v>
                </c:pt>
                <c:pt idx="8">
                  <c:v>7</c:v>
                </c:pt>
                <c:pt idx="9">
                  <c:v>2</c:v>
                </c:pt>
                <c:pt idx="10">
                  <c:v>3</c:v>
                </c:pt>
                <c:pt idx="11">
                  <c:v>6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FB-4FBA-B1D5-2985CEA21B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53111488"/>
        <c:axId val="453227984"/>
      </c:barChart>
      <c:catAx>
        <c:axId val="4531114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3227984"/>
        <c:crosses val="autoZero"/>
        <c:auto val="1"/>
        <c:lblAlgn val="ctr"/>
        <c:lblOffset val="100"/>
        <c:noMultiLvlLbl val="0"/>
      </c:catAx>
      <c:valAx>
        <c:axId val="45322798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311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104985410977728E-2"/>
          <c:y val="0.77662149381062928"/>
          <c:w val="0.75690248566873386"/>
          <c:h val="0.20945461469193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статус!$B$2</c:f>
              <c:strCache>
                <c:ptCount val="1"/>
                <c:pt idx="0">
                  <c:v>инвалиды/дети-инвалиды со статусом "лицо с ОВЗ"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статус!$A$3:$A$16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статус!$B$3:$B$16</c:f>
              <c:numCache>
                <c:formatCode>General</c:formatCode>
                <c:ptCount val="14"/>
                <c:pt idx="0">
                  <c:v>62</c:v>
                </c:pt>
                <c:pt idx="1">
                  <c:v>293</c:v>
                </c:pt>
                <c:pt idx="2">
                  <c:v>39</c:v>
                </c:pt>
                <c:pt idx="3">
                  <c:v>198</c:v>
                </c:pt>
                <c:pt idx="4">
                  <c:v>336</c:v>
                </c:pt>
                <c:pt idx="5">
                  <c:v>387</c:v>
                </c:pt>
                <c:pt idx="6">
                  <c:v>28</c:v>
                </c:pt>
                <c:pt idx="7">
                  <c:v>83</c:v>
                </c:pt>
                <c:pt idx="8">
                  <c:v>635</c:v>
                </c:pt>
                <c:pt idx="9">
                  <c:v>483</c:v>
                </c:pt>
                <c:pt idx="10">
                  <c:v>166</c:v>
                </c:pt>
                <c:pt idx="11">
                  <c:v>31</c:v>
                </c:pt>
                <c:pt idx="12">
                  <c:v>169</c:v>
                </c:pt>
                <c:pt idx="1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4-4C95-AB1E-22BBCC603034}"/>
            </c:ext>
          </c:extLst>
        </c:ser>
        <c:ser>
          <c:idx val="1"/>
          <c:order val="1"/>
          <c:tx>
            <c:strRef>
              <c:f>статус!$C$2</c:f>
              <c:strCache>
                <c:ptCount val="1"/>
                <c:pt idx="0">
                  <c:v>инвалиды/дети-инвалиды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статус!$A$3:$A$16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статус!$C$3:$C$16</c:f>
              <c:numCache>
                <c:formatCode>General</c:formatCode>
                <c:ptCount val="14"/>
                <c:pt idx="0">
                  <c:v>23</c:v>
                </c:pt>
                <c:pt idx="1">
                  <c:v>119</c:v>
                </c:pt>
                <c:pt idx="2">
                  <c:v>408</c:v>
                </c:pt>
                <c:pt idx="3">
                  <c:v>66</c:v>
                </c:pt>
                <c:pt idx="4">
                  <c:v>60</c:v>
                </c:pt>
                <c:pt idx="5">
                  <c:v>203</c:v>
                </c:pt>
                <c:pt idx="6">
                  <c:v>39</c:v>
                </c:pt>
                <c:pt idx="7">
                  <c:v>49</c:v>
                </c:pt>
                <c:pt idx="8">
                  <c:v>140</c:v>
                </c:pt>
                <c:pt idx="9">
                  <c:v>192</c:v>
                </c:pt>
                <c:pt idx="10">
                  <c:v>109</c:v>
                </c:pt>
                <c:pt idx="11">
                  <c:v>236</c:v>
                </c:pt>
                <c:pt idx="12">
                  <c:v>123</c:v>
                </c:pt>
                <c:pt idx="13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F4-4C95-AB1E-22BBCC603034}"/>
            </c:ext>
          </c:extLst>
        </c:ser>
        <c:ser>
          <c:idx val="2"/>
          <c:order val="2"/>
          <c:tx>
            <c:strRef>
              <c:f>статус!$D$2</c:f>
              <c:strCache>
                <c:ptCount val="1"/>
                <c:pt idx="0">
                  <c:v>лица с ОВЗ без инвалидности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статус!$A$3:$A$16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статус!$D$3:$D$16</c:f>
              <c:numCache>
                <c:formatCode>General</c:formatCode>
                <c:ptCount val="14"/>
                <c:pt idx="0">
                  <c:v>3</c:v>
                </c:pt>
                <c:pt idx="1">
                  <c:v>35</c:v>
                </c:pt>
                <c:pt idx="2">
                  <c:v>70</c:v>
                </c:pt>
                <c:pt idx="3">
                  <c:v>25</c:v>
                </c:pt>
                <c:pt idx="4">
                  <c:v>10</c:v>
                </c:pt>
                <c:pt idx="5">
                  <c:v>56</c:v>
                </c:pt>
                <c:pt idx="6">
                  <c:v>0</c:v>
                </c:pt>
                <c:pt idx="7">
                  <c:v>3</c:v>
                </c:pt>
                <c:pt idx="8">
                  <c:v>228</c:v>
                </c:pt>
                <c:pt idx="9">
                  <c:v>43</c:v>
                </c:pt>
                <c:pt idx="10">
                  <c:v>10</c:v>
                </c:pt>
                <c:pt idx="11">
                  <c:v>7</c:v>
                </c:pt>
                <c:pt idx="12">
                  <c:v>8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F4-4C95-AB1E-22BBCC6030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307890944"/>
        <c:axId val="348270736"/>
      </c:barChart>
      <c:catAx>
        <c:axId val="307890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8270736"/>
        <c:crosses val="autoZero"/>
        <c:auto val="1"/>
        <c:lblAlgn val="ctr"/>
        <c:lblOffset val="100"/>
        <c:noMultiLvlLbl val="0"/>
      </c:catAx>
      <c:valAx>
        <c:axId val="34827073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89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rgbClr val="850F0D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baseline="0" dirty="0">
                <a:solidFill>
                  <a:srgbClr val="850F0D"/>
                </a:solidFill>
                <a:effectLst/>
              </a:rPr>
              <a:t>Количество разработанных </a:t>
            </a:r>
            <a:r>
              <a:rPr lang="ru-RU" sz="1800" b="1" i="0" baseline="0" dirty="0" err="1">
                <a:solidFill>
                  <a:srgbClr val="850F0D"/>
                </a:solidFill>
                <a:effectLst/>
              </a:rPr>
              <a:t>АОП</a:t>
            </a:r>
            <a:endParaRPr lang="ru-RU" dirty="0">
              <a:solidFill>
                <a:srgbClr val="850F0D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rgbClr val="850F0D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5575326522181264"/>
          <c:y val="0.14533666533444337"/>
          <c:w val="0.48412851944832846"/>
          <c:h val="0.555131500540343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АОП!$B$2</c:f>
              <c:strCache>
                <c:ptCount val="1"/>
                <c:pt idx="0">
                  <c:v>для лиц с нарушениями зрения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АОП!$A$3:$A$16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АОП!$B$3:$B$16</c:f>
              <c:numCache>
                <c:formatCode>General</c:formatCode>
                <c:ptCount val="14"/>
                <c:pt idx="0">
                  <c:v>0</c:v>
                </c:pt>
                <c:pt idx="1">
                  <c:v>3</c:v>
                </c:pt>
                <c:pt idx="2">
                  <c:v>27</c:v>
                </c:pt>
                <c:pt idx="3">
                  <c:v>3</c:v>
                </c:pt>
                <c:pt idx="4">
                  <c:v>14</c:v>
                </c:pt>
                <c:pt idx="5">
                  <c:v>16</c:v>
                </c:pt>
                <c:pt idx="6">
                  <c:v>3</c:v>
                </c:pt>
                <c:pt idx="7">
                  <c:v>17</c:v>
                </c:pt>
                <c:pt idx="8">
                  <c:v>7</c:v>
                </c:pt>
                <c:pt idx="9">
                  <c:v>4</c:v>
                </c:pt>
                <c:pt idx="10">
                  <c:v>4</c:v>
                </c:pt>
                <c:pt idx="11">
                  <c:v>1</c:v>
                </c:pt>
                <c:pt idx="12">
                  <c:v>0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D6-407D-9C43-524215FD5CA5}"/>
            </c:ext>
          </c:extLst>
        </c:ser>
        <c:ser>
          <c:idx val="1"/>
          <c:order val="1"/>
          <c:tx>
            <c:strRef>
              <c:f>АОП!$C$2</c:f>
              <c:strCache>
                <c:ptCount val="1"/>
                <c:pt idx="0">
                  <c:v>для лиц с нарушениями слуха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АОП!$A$3:$A$16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АОП!$C$3:$C$16</c:f>
              <c:numCache>
                <c:formatCode>General</c:formatCode>
                <c:ptCount val="14"/>
                <c:pt idx="0">
                  <c:v>0</c:v>
                </c:pt>
                <c:pt idx="1">
                  <c:v>4</c:v>
                </c:pt>
                <c:pt idx="2">
                  <c:v>20</c:v>
                </c:pt>
                <c:pt idx="3">
                  <c:v>6</c:v>
                </c:pt>
                <c:pt idx="4">
                  <c:v>11</c:v>
                </c:pt>
                <c:pt idx="5">
                  <c:v>22</c:v>
                </c:pt>
                <c:pt idx="6">
                  <c:v>1</c:v>
                </c:pt>
                <c:pt idx="7">
                  <c:v>21</c:v>
                </c:pt>
                <c:pt idx="8">
                  <c:v>4</c:v>
                </c:pt>
                <c:pt idx="9">
                  <c:v>8</c:v>
                </c:pt>
                <c:pt idx="10">
                  <c:v>5</c:v>
                </c:pt>
                <c:pt idx="11">
                  <c:v>0</c:v>
                </c:pt>
                <c:pt idx="12">
                  <c:v>4</c:v>
                </c:pt>
                <c:pt idx="1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D6-407D-9C43-524215FD5CA5}"/>
            </c:ext>
          </c:extLst>
        </c:ser>
        <c:ser>
          <c:idx val="2"/>
          <c:order val="2"/>
          <c:tx>
            <c:strRef>
              <c:f>АОП!$D$2</c:f>
              <c:strCache>
                <c:ptCount val="1"/>
                <c:pt idx="0">
                  <c:v>для лиц с нарушениями опорно-двигательного аппарата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АОП!$A$3:$A$16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АОП!$D$3:$D$16</c:f>
              <c:numCache>
                <c:formatCode>General</c:formatCode>
                <c:ptCount val="14"/>
                <c:pt idx="0">
                  <c:v>3</c:v>
                </c:pt>
                <c:pt idx="1">
                  <c:v>4</c:v>
                </c:pt>
                <c:pt idx="2">
                  <c:v>27</c:v>
                </c:pt>
                <c:pt idx="3">
                  <c:v>8</c:v>
                </c:pt>
                <c:pt idx="4">
                  <c:v>18</c:v>
                </c:pt>
                <c:pt idx="5">
                  <c:v>29</c:v>
                </c:pt>
                <c:pt idx="6">
                  <c:v>3</c:v>
                </c:pt>
                <c:pt idx="7">
                  <c:v>18</c:v>
                </c:pt>
                <c:pt idx="8">
                  <c:v>29</c:v>
                </c:pt>
                <c:pt idx="9">
                  <c:v>10</c:v>
                </c:pt>
                <c:pt idx="10">
                  <c:v>11</c:v>
                </c:pt>
                <c:pt idx="11">
                  <c:v>2</c:v>
                </c:pt>
                <c:pt idx="12">
                  <c:v>4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D6-407D-9C43-524215FD5CA5}"/>
            </c:ext>
          </c:extLst>
        </c:ser>
        <c:ser>
          <c:idx val="3"/>
          <c:order val="3"/>
          <c:tx>
            <c:strRef>
              <c:f>АОП!$E$2</c:f>
              <c:strCache>
                <c:ptCount val="1"/>
                <c:pt idx="0">
                  <c:v>для лиц с другими видами нарушений здоровья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АОП!$A$3:$A$16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АОП!$E$3:$E$16</c:f>
              <c:numCache>
                <c:formatCode>General</c:formatCode>
                <c:ptCount val="14"/>
                <c:pt idx="0">
                  <c:v>4</c:v>
                </c:pt>
                <c:pt idx="1">
                  <c:v>3</c:v>
                </c:pt>
                <c:pt idx="2">
                  <c:v>97</c:v>
                </c:pt>
                <c:pt idx="3">
                  <c:v>8</c:v>
                </c:pt>
                <c:pt idx="4">
                  <c:v>29</c:v>
                </c:pt>
                <c:pt idx="5">
                  <c:v>16</c:v>
                </c:pt>
                <c:pt idx="6">
                  <c:v>0</c:v>
                </c:pt>
                <c:pt idx="7">
                  <c:v>17</c:v>
                </c:pt>
                <c:pt idx="8">
                  <c:v>49</c:v>
                </c:pt>
                <c:pt idx="9">
                  <c:v>5</c:v>
                </c:pt>
                <c:pt idx="10">
                  <c:v>23</c:v>
                </c:pt>
                <c:pt idx="11">
                  <c:v>3</c:v>
                </c:pt>
                <c:pt idx="12">
                  <c:v>7</c:v>
                </c:pt>
                <c:pt idx="1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D6-407D-9C43-524215FD5CA5}"/>
            </c:ext>
          </c:extLst>
        </c:ser>
        <c:ser>
          <c:idx val="4"/>
          <c:order val="4"/>
          <c:tx>
            <c:strRef>
              <c:f>АОП!$F$2</c:f>
              <c:strCache>
                <c:ptCount val="1"/>
                <c:pt idx="0">
                  <c:v>для лиц со сложными дефектами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АОП!$A$3:$A$16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АОП!$F$3:$F$16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  <c:pt idx="4">
                  <c:v>10</c:v>
                </c:pt>
                <c:pt idx="5">
                  <c:v>0</c:v>
                </c:pt>
                <c:pt idx="6">
                  <c:v>0</c:v>
                </c:pt>
                <c:pt idx="7">
                  <c:v>16</c:v>
                </c:pt>
                <c:pt idx="8">
                  <c:v>1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D6-407D-9C43-524215FD5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460602688"/>
        <c:axId val="410754544"/>
      </c:barChart>
      <c:catAx>
        <c:axId val="4606026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0754544"/>
        <c:crosses val="autoZero"/>
        <c:auto val="1"/>
        <c:lblAlgn val="ctr"/>
        <c:lblOffset val="100"/>
        <c:noMultiLvlLbl val="0"/>
      </c:catAx>
      <c:valAx>
        <c:axId val="41075454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060268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2624217799753854"/>
          <c:w val="1"/>
          <c:h val="0.259457643234445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65686990126747"/>
          <c:y val="8.6959664416665861E-2"/>
          <c:w val="0.45578663608083952"/>
          <c:h val="0.729999525060800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ПК!$B$2</c:f>
              <c:strCache>
                <c:ptCount val="1"/>
                <c:pt idx="0">
                  <c:v>руководящие работники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cat>
            <c:strRef>
              <c:f>ПК!$A$3:$A$16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ПК!$B$3:$B$16</c:f>
              <c:numCache>
                <c:formatCode>General</c:formatCode>
                <c:ptCount val="14"/>
                <c:pt idx="0">
                  <c:v>6</c:v>
                </c:pt>
                <c:pt idx="1">
                  <c:v>16</c:v>
                </c:pt>
                <c:pt idx="2">
                  <c:v>58</c:v>
                </c:pt>
                <c:pt idx="3">
                  <c:v>9</c:v>
                </c:pt>
                <c:pt idx="4">
                  <c:v>9</c:v>
                </c:pt>
                <c:pt idx="5">
                  <c:v>22</c:v>
                </c:pt>
                <c:pt idx="6">
                  <c:v>4</c:v>
                </c:pt>
                <c:pt idx="7">
                  <c:v>7</c:v>
                </c:pt>
                <c:pt idx="8">
                  <c:v>23</c:v>
                </c:pt>
                <c:pt idx="9">
                  <c:v>16</c:v>
                </c:pt>
                <c:pt idx="10">
                  <c:v>16</c:v>
                </c:pt>
                <c:pt idx="11">
                  <c:v>51</c:v>
                </c:pt>
                <c:pt idx="12">
                  <c:v>6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3-47E9-84D3-30821EE95041}"/>
            </c:ext>
          </c:extLst>
        </c:ser>
        <c:ser>
          <c:idx val="1"/>
          <c:order val="1"/>
          <c:tx>
            <c:strRef>
              <c:f>ПК!$C$2</c:f>
              <c:strCache>
                <c:ptCount val="1"/>
                <c:pt idx="0">
                  <c:v>педагогические работники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cat>
            <c:strRef>
              <c:f>ПК!$A$3:$A$16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ПК!$C$3:$C$16</c:f>
              <c:numCache>
                <c:formatCode>General</c:formatCode>
                <c:ptCount val="14"/>
                <c:pt idx="0">
                  <c:v>71</c:v>
                </c:pt>
                <c:pt idx="1">
                  <c:v>79</c:v>
                </c:pt>
                <c:pt idx="2">
                  <c:v>290</c:v>
                </c:pt>
                <c:pt idx="3">
                  <c:v>32</c:v>
                </c:pt>
                <c:pt idx="4">
                  <c:v>145</c:v>
                </c:pt>
                <c:pt idx="5">
                  <c:v>211</c:v>
                </c:pt>
                <c:pt idx="6">
                  <c:v>22</c:v>
                </c:pt>
                <c:pt idx="7">
                  <c:v>14</c:v>
                </c:pt>
                <c:pt idx="8">
                  <c:v>64</c:v>
                </c:pt>
                <c:pt idx="9">
                  <c:v>48</c:v>
                </c:pt>
                <c:pt idx="10">
                  <c:v>78</c:v>
                </c:pt>
                <c:pt idx="11">
                  <c:v>139</c:v>
                </c:pt>
                <c:pt idx="12">
                  <c:v>44</c:v>
                </c:pt>
                <c:pt idx="13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3-47E9-84D3-30821EE95041}"/>
            </c:ext>
          </c:extLst>
        </c:ser>
        <c:ser>
          <c:idx val="2"/>
          <c:order val="2"/>
          <c:tx>
            <c:strRef>
              <c:f>ПК!$D$2</c:f>
              <c:strCache>
                <c:ptCount val="1"/>
                <c:pt idx="0">
                  <c:v>учебно-вспомогательный персонал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ПК!$A$3:$A$16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ПК!$D$3:$D$16</c:f>
              <c:numCache>
                <c:formatCode>General</c:formatCode>
                <c:ptCount val="14"/>
                <c:pt idx="0">
                  <c:v>12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  <c:pt idx="4">
                  <c:v>13</c:v>
                </c:pt>
                <c:pt idx="5">
                  <c:v>2</c:v>
                </c:pt>
                <c:pt idx="6">
                  <c:v>4</c:v>
                </c:pt>
                <c:pt idx="7">
                  <c:v>0</c:v>
                </c:pt>
                <c:pt idx="8">
                  <c:v>4</c:v>
                </c:pt>
                <c:pt idx="9">
                  <c:v>1</c:v>
                </c:pt>
                <c:pt idx="10">
                  <c:v>1</c:v>
                </c:pt>
                <c:pt idx="11">
                  <c:v>6</c:v>
                </c:pt>
                <c:pt idx="12">
                  <c:v>3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63-47E9-84D3-30821EE950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04873184"/>
        <c:axId val="453226736"/>
      </c:barChart>
      <c:catAx>
        <c:axId val="50487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3226736"/>
        <c:crosses val="autoZero"/>
        <c:auto val="1"/>
        <c:lblAlgn val="ctr"/>
        <c:lblOffset val="100"/>
        <c:noMultiLvlLbl val="0"/>
      </c:catAx>
      <c:valAx>
        <c:axId val="453226736"/>
        <c:scaling>
          <c:orientation val="minMax"/>
          <c:max val="35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487318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358782565177082E-2"/>
          <c:y val="0.84373081203060729"/>
          <c:w val="0.65583678656680944"/>
          <c:h val="0.141364801177395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40001735436038"/>
          <c:y val="0.20677634047102658"/>
          <c:w val="0.71652598743590856"/>
          <c:h val="0.6947965926491259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59C-4128-8A38-5A4DACF35D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59C-4128-8A38-5A4DACF35DF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59C-4128-8A38-5A4DACF35D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259C-4128-8A38-5A4DACF35DF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259C-4128-8A38-5A4DACF35DF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259C-4128-8A38-5A4DACF35DF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259C-4128-8A38-5A4DACF35DFC}"/>
              </c:ext>
            </c:extLst>
          </c:dPt>
          <c:dPt>
            <c:idx val="7"/>
            <c:bubble3D val="0"/>
            <c:spPr>
              <a:solidFill>
                <a:srgbClr val="CC00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259C-4128-8A38-5A4DACF35DFC}"/>
              </c:ext>
            </c:extLst>
          </c:dPt>
          <c:dLbls>
            <c:dLbl>
              <c:idx val="0"/>
              <c:layout>
                <c:manualLayout>
                  <c:x val="-5.0468134571095204E-2"/>
                  <c:y val="1.7892536900086773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9C-4128-8A38-5A4DACF35DFC}"/>
                </c:ext>
              </c:extLst>
            </c:dLbl>
            <c:dLbl>
              <c:idx val="1"/>
              <c:layout>
                <c:manualLayout>
                  <c:x val="-3.0932082479058352E-2"/>
                  <c:y val="-2.811684370013637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9C-4128-8A38-5A4DACF35DFC}"/>
                </c:ext>
              </c:extLst>
            </c:dLbl>
            <c:dLbl>
              <c:idx val="2"/>
              <c:layout>
                <c:manualLayout>
                  <c:x val="0"/>
                  <c:y val="-4.345330390021076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9C-4128-8A38-5A4DACF35DFC}"/>
                </c:ext>
              </c:extLst>
            </c:dLbl>
            <c:dLbl>
              <c:idx val="3"/>
              <c:layout>
                <c:manualLayout>
                  <c:x val="-2.2792060774043117E-2"/>
                  <c:y val="4.345330390021076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9C-4128-8A38-5A4DACF35DFC}"/>
                </c:ext>
              </c:extLst>
            </c:dLbl>
            <c:dLbl>
              <c:idx val="4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259C-4128-8A38-5A4DACF35DFC}"/>
                </c:ext>
              </c:extLst>
            </c:dLbl>
            <c:dLbl>
              <c:idx val="5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259C-4128-8A38-5A4DACF35DFC}"/>
                </c:ext>
              </c:extLst>
            </c:dLbl>
            <c:dLbl>
              <c:idx val="6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259C-4128-8A38-5A4DACF35DFC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6E253C-B634-4C65-9BCC-4E36A7BCDF2F}" type="CATEGORYNAME">
                      <a:rPr lang="ru-RU">
                        <a:solidFill>
                          <a:srgbClr val="CC0099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rgbClr val="CC0099"/>
                        </a:solidFill>
                      </a:rPr>
                      <a:t>
</a:t>
                    </a:r>
                    <a:fld id="{DA0425FA-8491-4CF9-BA66-66CB1D1356EC}" type="PERCENTAGE">
                      <a:rPr lang="ru-RU" baseline="0">
                        <a:solidFill>
                          <a:srgbClr val="CC0099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[ПРОЦЕНТ]</a:t>
                    </a:fld>
                    <a:endParaRPr lang="ru-RU" baseline="0" dirty="0">
                      <a:solidFill>
                        <a:srgbClr val="CC0099"/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259C-4128-8A38-5A4DACF35DF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'данные_по_организациям (9)'!$A$2:$A$9</c:f>
              <c:strCache>
                <c:ptCount val="8"/>
                <c:pt idx="0">
                  <c:v>Дальневосточный федеральный округ</c:v>
                </c:pt>
                <c:pt idx="1">
                  <c:v>Приволжский федеральный округ</c:v>
                </c:pt>
                <c:pt idx="2">
                  <c:v>Северо-Западный федеральный округ</c:v>
                </c:pt>
                <c:pt idx="3">
                  <c:v>Северо-Кавказский федеральный округ</c:v>
                </c:pt>
                <c:pt idx="4">
                  <c:v>Сибирский федеральный округ</c:v>
                </c:pt>
                <c:pt idx="5">
                  <c:v>Уральский федеральный округ</c:v>
                </c:pt>
                <c:pt idx="6">
                  <c:v>Центральный федеральный округ</c:v>
                </c:pt>
                <c:pt idx="7">
                  <c:v>Южный федеральный округ</c:v>
                </c:pt>
              </c:strCache>
            </c:strRef>
          </c:cat>
          <c:val>
            <c:numRef>
              <c:f>'данные_по_организациям (9)'!$B$2:$B$9</c:f>
              <c:numCache>
                <c:formatCode>#,##0</c:formatCode>
                <c:ptCount val="8"/>
                <c:pt idx="0">
                  <c:v>1565</c:v>
                </c:pt>
                <c:pt idx="1">
                  <c:v>5232</c:v>
                </c:pt>
                <c:pt idx="2">
                  <c:v>1786</c:v>
                </c:pt>
                <c:pt idx="3" formatCode="General">
                  <c:v>254</c:v>
                </c:pt>
                <c:pt idx="4">
                  <c:v>5739</c:v>
                </c:pt>
                <c:pt idx="5">
                  <c:v>2800</c:v>
                </c:pt>
                <c:pt idx="6">
                  <c:v>4519</c:v>
                </c:pt>
                <c:pt idx="7" formatCode="General">
                  <c:v>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59C-4128-8A38-5A4DACF35DF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21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744579227543456E-2"/>
          <c:y val="0.16071102673862486"/>
          <c:w val="0.68210747299264296"/>
          <c:h val="0.6617417468374677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976-4AFA-A9D7-AE5D524DB53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976-4AFA-A9D7-AE5D524DB53F}"/>
              </c:ext>
            </c:extLst>
          </c:dPt>
          <c:dPt>
            <c:idx val="2"/>
            <c:bubble3D val="0"/>
            <c:spPr>
              <a:solidFill>
                <a:srgbClr val="CC00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976-4AFA-A9D7-AE5D524DB53F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976-4AFA-A9D7-AE5D524DB5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976-4AFA-A9D7-AE5D524DB53F}"/>
              </c:ext>
            </c:extLst>
          </c:dPt>
          <c:dPt>
            <c:idx val="5"/>
            <c:bubble3D val="0"/>
            <c:spPr>
              <a:solidFill>
                <a:srgbClr val="F48E8C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976-4AFA-A9D7-AE5D524DB53F}"/>
              </c:ext>
            </c:extLst>
          </c:dPt>
          <c:dLbls>
            <c:dLbl>
              <c:idx val="0"/>
              <c:layout>
                <c:manualLayout>
                  <c:x val="3.1387755409474277E-2"/>
                  <c:y val="-1.122413312352158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76-4AFA-A9D7-AE5D524DB53F}"/>
                </c:ext>
              </c:extLst>
            </c:dLbl>
            <c:dLbl>
              <c:idx val="1"/>
              <c:layout>
                <c:manualLayout>
                  <c:x val="5.2312925682457129E-2"/>
                  <c:y val="8.137496514553149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76-4AFA-A9D7-AE5D524DB53F}"/>
                </c:ext>
              </c:extLst>
            </c:dLbl>
            <c:dLbl>
              <c:idx val="2"/>
              <c:layout>
                <c:manualLayout>
                  <c:x val="-7.9887545451635313E-3"/>
                  <c:y val="0.1767802071692161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rgbClr val="CC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30977819790268"/>
                      <c:h val="0.175236778390980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976-4AFA-A9D7-AE5D524DB53F}"/>
                </c:ext>
              </c:extLst>
            </c:dLbl>
            <c:dLbl>
              <c:idx val="3"/>
              <c:layout>
                <c:manualLayout>
                  <c:x val="0"/>
                  <c:y val="-5.6120665617607923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3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76-4AFA-A9D7-AE5D524DB53F}"/>
                </c:ext>
              </c:extLst>
            </c:dLbl>
            <c:dLbl>
              <c:idx val="4"/>
              <c:layout>
                <c:manualLayout>
                  <c:x val="8.2978898008871128E-3"/>
                  <c:y val="-0.260961095121876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76-4AFA-A9D7-AE5D524DB53F}"/>
                </c:ext>
              </c:extLst>
            </c:dLbl>
            <c:dLbl>
              <c:idx val="5"/>
              <c:layout>
                <c:manualLayout>
                  <c:x val="3.4212182638840398E-2"/>
                  <c:y val="-0.1374956307631395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rgbClr val="F48E8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976-4AFA-A9D7-AE5D524DB53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ПО!$B$27:$G$27</c:f>
              <c:strCache>
                <c:ptCount val="6"/>
                <c:pt idx="0">
                  <c:v>нарушения зрения</c:v>
                </c:pt>
                <c:pt idx="1">
                  <c:v>нарушения слуха</c:v>
                </c:pt>
                <c:pt idx="2">
                  <c:v>нарушения опорно-двигательного аппарата</c:v>
                </c:pt>
                <c:pt idx="3">
                  <c:v>нарушения интеллекта</c:v>
                </c:pt>
                <c:pt idx="4">
                  <c:v>другие виды нарушений</c:v>
                </c:pt>
                <c:pt idx="5">
                  <c:v>сложные дефекты</c:v>
                </c:pt>
              </c:strCache>
            </c:strRef>
          </c:cat>
          <c:val>
            <c:numRef>
              <c:f>ПО!$B$36:$G$36</c:f>
              <c:numCache>
                <c:formatCode>General</c:formatCode>
                <c:ptCount val="6"/>
                <c:pt idx="0">
                  <c:v>116</c:v>
                </c:pt>
                <c:pt idx="1">
                  <c:v>221</c:v>
                </c:pt>
                <c:pt idx="2">
                  <c:v>189</c:v>
                </c:pt>
                <c:pt idx="3">
                  <c:v>19497</c:v>
                </c:pt>
                <c:pt idx="4">
                  <c:v>1918</c:v>
                </c:pt>
                <c:pt idx="5">
                  <c:v>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976-4AFA-A9D7-AE5D524DB53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8162729658792"/>
          <c:y val="6.2708151064450282E-2"/>
          <c:w val="0.85618503937007873"/>
          <c:h val="0.54151757072032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Лист2!$A$3</c:f>
              <c:strCache>
                <c:ptCount val="1"/>
                <c:pt idx="0">
                  <c:v>программы подготовки квалифицированных рабочих служащих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Лист2!$B$1:$E$1</c:f>
              <c:strCache>
                <c:ptCount val="4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</c:strCache>
            </c:strRef>
          </c:cat>
          <c:val>
            <c:numRef>
              <c:f>Лист2!$B$3:$E$3</c:f>
              <c:numCache>
                <c:formatCode>General</c:formatCode>
                <c:ptCount val="4"/>
                <c:pt idx="0">
                  <c:v>121</c:v>
                </c:pt>
                <c:pt idx="1">
                  <c:v>121</c:v>
                </c:pt>
                <c:pt idx="2">
                  <c:v>129</c:v>
                </c:pt>
                <c:pt idx="3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C0-4D24-A828-37E46D398CB8}"/>
            </c:ext>
          </c:extLst>
        </c:ser>
        <c:ser>
          <c:idx val="1"/>
          <c:order val="1"/>
          <c:tx>
            <c:strRef>
              <c:f>Лист2!$A$5</c:f>
              <c:strCache>
                <c:ptCount val="1"/>
                <c:pt idx="0">
                  <c:v>программы подготовки специалистов среднего звена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Лист2!$B$1:$E$1</c:f>
              <c:strCache>
                <c:ptCount val="4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</c:strCache>
            </c:strRef>
          </c:cat>
          <c:val>
            <c:numRef>
              <c:f>Лист2!$B$5:$E$5</c:f>
              <c:numCache>
                <c:formatCode>General</c:formatCode>
                <c:ptCount val="4"/>
                <c:pt idx="0">
                  <c:v>187</c:v>
                </c:pt>
                <c:pt idx="1">
                  <c:v>199</c:v>
                </c:pt>
                <c:pt idx="2">
                  <c:v>211</c:v>
                </c:pt>
                <c:pt idx="3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C0-4D24-A828-37E46D398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244133216"/>
        <c:axId val="451066592"/>
      </c:barChart>
      <c:catAx>
        <c:axId val="24413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1066592"/>
        <c:crosses val="autoZero"/>
        <c:auto val="1"/>
        <c:lblAlgn val="ctr"/>
        <c:lblOffset val="100"/>
        <c:noMultiLvlLbl val="0"/>
      </c:catAx>
      <c:valAx>
        <c:axId val="451066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4133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777777777777779E-3"/>
          <c:y val="0.72103273549139679"/>
          <c:w val="0.98591929133858269"/>
          <c:h val="0.19100430154564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787691273690141E-3"/>
          <c:y val="9.4748017710933358E-2"/>
          <c:w val="0.49792054138927988"/>
          <c:h val="0.65357055397621389"/>
        </c:manualLayout>
      </c:layout>
      <c:doughnut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EB2-457D-A241-1F1B327307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EB2-457D-A241-1F1B3273075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EB2-457D-A241-1F1B327307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EB2-457D-A241-1F1B32730750}"/>
              </c:ext>
            </c:extLst>
          </c:dPt>
          <c:dPt>
            <c:idx val="4"/>
            <c:bubble3D val="0"/>
            <c:spPr>
              <a:solidFill>
                <a:srgbClr val="CC00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EB2-457D-A241-1F1B32730750}"/>
              </c:ext>
            </c:extLst>
          </c:dPt>
          <c:dLbls>
            <c:dLbl>
              <c:idx val="0"/>
              <c:layout>
                <c:manualLayout>
                  <c:x val="3.4582894928885896E-3"/>
                  <c:y val="-2.4344737709919356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76473964766439"/>
                      <c:h val="0.126891544678457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B2-457D-A241-1F1B32730750}"/>
                </c:ext>
              </c:extLst>
            </c:dLbl>
            <c:dLbl>
              <c:idx val="1"/>
              <c:layout>
                <c:manualLayout>
                  <c:x val="4.048705917207393E-3"/>
                  <c:y val="-1.326726483653502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B2-457D-A241-1F1B32730750}"/>
                </c:ext>
              </c:extLst>
            </c:dLbl>
            <c:dLbl>
              <c:idx val="2"/>
              <c:layout>
                <c:manualLayout>
                  <c:x val="-2.0810596208264441E-2"/>
                  <c:y val="0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5676961819057"/>
                      <c:h val="0.238344989886485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B2-457D-A241-1F1B32730750}"/>
                </c:ext>
              </c:extLst>
            </c:dLbl>
            <c:dLbl>
              <c:idx val="3"/>
              <c:layout>
                <c:manualLayout>
                  <c:x val="2.746474520260276E-2"/>
                  <c:y val="1.758821330257839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393762348845766"/>
                      <c:h val="0.199773217437921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EB2-457D-A241-1F1B32730750}"/>
                </c:ext>
              </c:extLst>
            </c:dLbl>
            <c:dLbl>
              <c:idx val="4"/>
              <c:layout>
                <c:manualLayout>
                  <c:x val="-6.8075224757162061E-8"/>
                  <c:y val="-9.6763939809157012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06706707384815"/>
                      <c:h val="0.339127476174144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7EB2-457D-A241-1F1B3273075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Лист1!$B$1:$F$1</c:f>
              <c:strCache>
                <c:ptCount val="5"/>
                <c:pt idx="0">
                  <c:v>нарушения зрения</c:v>
                </c:pt>
                <c:pt idx="1">
                  <c:v>нарушения слуха</c:v>
                </c:pt>
                <c:pt idx="2">
                  <c:v>нарушения опорно-двигательного аппарата</c:v>
                </c:pt>
                <c:pt idx="3">
                  <c:v>другие виды нарушений здоровья</c:v>
                </c:pt>
                <c:pt idx="4">
                  <c:v>сложные дефекты (два и более нарушений)</c:v>
                </c:pt>
              </c:strCache>
            </c:strRef>
          </c:cat>
          <c:val>
            <c:numRef>
              <c:f>Лист1!$B$10:$F$10</c:f>
              <c:numCache>
                <c:formatCode>General</c:formatCode>
                <c:ptCount val="5"/>
                <c:pt idx="0">
                  <c:v>2417</c:v>
                </c:pt>
                <c:pt idx="1">
                  <c:v>3258</c:v>
                </c:pt>
                <c:pt idx="2">
                  <c:v>4497</c:v>
                </c:pt>
                <c:pt idx="3">
                  <c:v>14157</c:v>
                </c:pt>
                <c:pt idx="4">
                  <c:v>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EB2-457D-A241-1F1B32730750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9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898131442178999"/>
          <c:y val="6.5310511721857423E-2"/>
          <c:w val="0.5101868557821001"/>
          <c:h val="0.776656369258662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'данные_по_организациям (2)'!$D$1</c:f>
              <c:strCache>
                <c:ptCount val="1"/>
                <c:pt idx="0">
                  <c:v>2016/17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850F0D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'данные_по_организациям (2)'!$A$2:$A$9</c:f>
              <c:strCache>
                <c:ptCount val="8"/>
                <c:pt idx="0">
                  <c:v>Дальневосточный федеральный округ</c:v>
                </c:pt>
                <c:pt idx="1">
                  <c:v>Приволжский федеральный округ</c:v>
                </c:pt>
                <c:pt idx="2">
                  <c:v>Северо-Западный федеральный округ</c:v>
                </c:pt>
                <c:pt idx="3">
                  <c:v>Северо-Кавказский федеральный округ</c:v>
                </c:pt>
                <c:pt idx="4">
                  <c:v>Сибирский федеральный округ</c:v>
                </c:pt>
                <c:pt idx="5">
                  <c:v>Уральский федеральный округ</c:v>
                </c:pt>
                <c:pt idx="6">
                  <c:v>Центральный федеральный округ</c:v>
                </c:pt>
                <c:pt idx="7">
                  <c:v>Южный федеральный округ</c:v>
                </c:pt>
              </c:strCache>
            </c:strRef>
          </c:cat>
          <c:val>
            <c:numRef>
              <c:f>'данные_по_организациям (2)'!$D$2:$D$9</c:f>
              <c:numCache>
                <c:formatCode>#,##0</c:formatCode>
                <c:ptCount val="8"/>
                <c:pt idx="0" formatCode="General">
                  <c:v>893</c:v>
                </c:pt>
                <c:pt idx="1">
                  <c:v>4681</c:v>
                </c:pt>
                <c:pt idx="2">
                  <c:v>2035</c:v>
                </c:pt>
                <c:pt idx="3">
                  <c:v>1690</c:v>
                </c:pt>
                <c:pt idx="4">
                  <c:v>2941</c:v>
                </c:pt>
                <c:pt idx="5">
                  <c:v>1652</c:v>
                </c:pt>
                <c:pt idx="6">
                  <c:v>5874</c:v>
                </c:pt>
                <c:pt idx="7">
                  <c:v>2169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60-44F8-94D8-9126ED382ECE}"/>
            </c:ext>
          </c:extLst>
        </c:ser>
        <c:ser>
          <c:idx val="1"/>
          <c:order val="1"/>
          <c:tx>
            <c:strRef>
              <c:f>'данные_по_организациям (2)'!$E$1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4BAB0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'данные_по_организациям (2)'!$A$2:$A$9</c:f>
              <c:strCache>
                <c:ptCount val="8"/>
                <c:pt idx="0">
                  <c:v>Дальневосточный федеральный округ</c:v>
                </c:pt>
                <c:pt idx="1">
                  <c:v>Приволжский федеральный округ</c:v>
                </c:pt>
                <c:pt idx="2">
                  <c:v>Северо-Западный федеральный округ</c:v>
                </c:pt>
                <c:pt idx="3">
                  <c:v>Северо-Кавказский федеральный округ</c:v>
                </c:pt>
                <c:pt idx="4">
                  <c:v>Сибирский федеральный округ</c:v>
                </c:pt>
                <c:pt idx="5">
                  <c:v>Уральский федеральный округ</c:v>
                </c:pt>
                <c:pt idx="6">
                  <c:v>Центральный федеральный округ</c:v>
                </c:pt>
                <c:pt idx="7">
                  <c:v>Южный федеральный округ</c:v>
                </c:pt>
              </c:strCache>
            </c:strRef>
          </c:cat>
          <c:val>
            <c:numRef>
              <c:f>'данные_по_организациям (2)'!$E$2:$E$9</c:f>
              <c:numCache>
                <c:formatCode>#,##0</c:formatCode>
                <c:ptCount val="8"/>
                <c:pt idx="0" formatCode="General">
                  <c:v>922</c:v>
                </c:pt>
                <c:pt idx="1">
                  <c:v>5354</c:v>
                </c:pt>
                <c:pt idx="2">
                  <c:v>2501</c:v>
                </c:pt>
                <c:pt idx="3">
                  <c:v>2294</c:v>
                </c:pt>
                <c:pt idx="4">
                  <c:v>3102</c:v>
                </c:pt>
                <c:pt idx="5">
                  <c:v>1825</c:v>
                </c:pt>
                <c:pt idx="6">
                  <c:v>6281</c:v>
                </c:pt>
                <c:pt idx="7">
                  <c:v>2596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60-44F8-94D8-9126ED382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458988304"/>
        <c:axId val="468746112"/>
      </c:barChart>
      <c:catAx>
        <c:axId val="458988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8746112"/>
        <c:crosses val="autoZero"/>
        <c:auto val="1"/>
        <c:lblAlgn val="ctr"/>
        <c:lblOffset val="100"/>
        <c:noMultiLvlLbl val="0"/>
      </c:catAx>
      <c:valAx>
        <c:axId val="4687461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898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826526424998841"/>
          <c:y val="0.14039061877104428"/>
          <c:w val="0.49821884823239754"/>
          <c:h val="0.7893203883495145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C0504D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3B-40FD-808B-9D1EE6564A9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3B-40FD-808B-9D1EE6564A9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3B-40FD-808B-9D1EE6564A90}"/>
              </c:ext>
            </c:extLst>
          </c:dPt>
          <c:dPt>
            <c:idx val="3"/>
            <c:bubble3D val="0"/>
            <c:spPr>
              <a:solidFill>
                <a:srgbClr val="8064A2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3B-40FD-808B-9D1EE6564A90}"/>
              </c:ext>
            </c:extLst>
          </c:dPt>
          <c:dLbls>
            <c:dLbl>
              <c:idx val="0"/>
              <c:layout>
                <c:manualLayout>
                  <c:x val="-0.11307845816751576"/>
                  <c:y val="0.12851964746793909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22422923860696"/>
                      <c:h val="0.22693454115020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53B-40FD-808B-9D1EE6564A90}"/>
                </c:ext>
              </c:extLst>
            </c:dLbl>
            <c:dLbl>
              <c:idx val="1"/>
              <c:layout>
                <c:manualLayout>
                  <c:x val="8.3579801483454286E-2"/>
                  <c:y val="-0.105152438837404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3B-40FD-808B-9D1EE6564A90}"/>
                </c:ext>
              </c:extLst>
            </c:dLbl>
            <c:dLbl>
              <c:idx val="2"/>
              <c:layout>
                <c:manualLayout>
                  <c:x val="0.11799501385899441"/>
                  <c:y val="-3.894534771755801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3B-40FD-808B-9D1EE6564A90}"/>
                </c:ext>
              </c:extLst>
            </c:dLbl>
            <c:dLbl>
              <c:idx val="3"/>
              <c:layout>
                <c:manualLayout>
                  <c:x val="0.14995199677913865"/>
                  <c:y val="2.336720863053437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3B-40FD-808B-9D1EE6564A9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'группы инв'!$A$15:$A$18</c:f>
              <c:strCache>
                <c:ptCount val="4"/>
                <c:pt idx="0">
                  <c:v>дети-инвалиды</c:v>
                </c:pt>
                <c:pt idx="1">
                  <c:v>инвалиды I группы</c:v>
                </c:pt>
                <c:pt idx="2">
                  <c:v>инвалиды II группы</c:v>
                </c:pt>
                <c:pt idx="3">
                  <c:v>инвалиды III группы</c:v>
                </c:pt>
              </c:strCache>
            </c:strRef>
          </c:cat>
          <c:val>
            <c:numRef>
              <c:f>'группы инв'!$B$15:$B$18</c:f>
              <c:numCache>
                <c:formatCode>General</c:formatCode>
                <c:ptCount val="4"/>
                <c:pt idx="0">
                  <c:v>11712</c:v>
                </c:pt>
                <c:pt idx="1">
                  <c:v>1004</c:v>
                </c:pt>
                <c:pt idx="2">
                  <c:v>2109</c:v>
                </c:pt>
                <c:pt idx="3">
                  <c:v>6237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3B-40FD-808B-9D1EE6564A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08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94444444444444"/>
          <c:y val="0.12268518518518519"/>
          <c:w val="0.46388888888888891"/>
          <c:h val="0.77314814814814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4BAB0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8C-4DC4-8232-1836EAEE37A1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8C-4DC4-8232-1836EAEE37A1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8C-4DC4-8232-1836EAEE37A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18C-4DC4-8232-1836EAEE37A1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18C-4DC4-8232-1836EAEE37A1}"/>
              </c:ext>
            </c:extLst>
          </c:dPt>
          <c:dLbls>
            <c:dLbl>
              <c:idx val="0"/>
              <c:layout>
                <c:manualLayout>
                  <c:x val="0.12399649119356615"/>
                  <c:y val="3.69980803316793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212907928349228"/>
                      <c:h val="0.313357027641997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18C-4DC4-8232-1836EAEE37A1}"/>
                </c:ext>
              </c:extLst>
            </c:dLbl>
            <c:dLbl>
              <c:idx val="1"/>
              <c:layout>
                <c:manualLayout>
                  <c:x val="-6.3018235799257916E-2"/>
                  <c:y val="4.828241816877135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940419126165917"/>
                      <c:h val="0.277914001312488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18C-4DC4-8232-1836EAEE37A1}"/>
                </c:ext>
              </c:extLst>
            </c:dLbl>
            <c:dLbl>
              <c:idx val="2"/>
              <c:layout>
                <c:manualLayout>
                  <c:x val="-0.13424957519640707"/>
                  <c:y val="-1.9394783163343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8C-4DC4-8232-1836EAEE37A1}"/>
                </c:ext>
              </c:extLst>
            </c:dLbl>
            <c:dLbl>
              <c:idx val="3"/>
              <c:layout>
                <c:manualLayout>
                  <c:x val="1.2401836604493255E-2"/>
                  <c:y val="-8.37714429404657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8C-4DC4-8232-1836EAEE37A1}"/>
                </c:ext>
              </c:extLst>
            </c:dLbl>
            <c:dLbl>
              <c:idx val="4"/>
              <c:layout>
                <c:manualLayout>
                  <c:x val="0.14443362297108236"/>
                  <c:y val="-1.34899631399149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758947165410602"/>
                      <c:h val="0.256032849020846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18C-4DC4-8232-1836EAEE37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данные_по_организациям!$E$13:$O$13</c:f>
              <c:strCache>
                <c:ptCount val="5"/>
                <c:pt idx="0">
                  <c:v>дети-инвалиды со статусом лицо с ОВЗ</c:v>
                </c:pt>
                <c:pt idx="1">
                  <c:v>инвалиды со статусом лицо с ОВЗ</c:v>
                </c:pt>
                <c:pt idx="2">
                  <c:v>дети-инвалиды</c:v>
                </c:pt>
                <c:pt idx="3">
                  <c:v>инвалиды</c:v>
                </c:pt>
                <c:pt idx="4">
                  <c:v>лица с ОВЗ без инвалидности</c:v>
                </c:pt>
              </c:strCache>
            </c:strRef>
          </c:cat>
          <c:val>
            <c:numRef>
              <c:f>данные_по_организациям!$E$16:$O$16</c:f>
              <c:numCache>
                <c:formatCode>General</c:formatCode>
                <c:ptCount val="5"/>
                <c:pt idx="0">
                  <c:v>7280</c:v>
                </c:pt>
                <c:pt idx="1">
                  <c:v>5934</c:v>
                </c:pt>
                <c:pt idx="2">
                  <c:v>4432</c:v>
                </c:pt>
                <c:pt idx="3">
                  <c:v>5309</c:v>
                </c:pt>
                <c:pt idx="4">
                  <c:v>1920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18C-4DC4-8232-1836EAEE37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6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v>ППССЗ</c:v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Лист3!$B$3:$B$16</c:f>
              <c:numCache>
                <c:formatCode>General</c:formatCode>
                <c:ptCount val="14"/>
                <c:pt idx="0">
                  <c:v>76</c:v>
                </c:pt>
                <c:pt idx="1">
                  <c:v>280</c:v>
                </c:pt>
                <c:pt idx="2">
                  <c:v>459</c:v>
                </c:pt>
                <c:pt idx="3">
                  <c:v>241</c:v>
                </c:pt>
                <c:pt idx="4">
                  <c:v>293</c:v>
                </c:pt>
                <c:pt idx="5">
                  <c:v>363</c:v>
                </c:pt>
                <c:pt idx="6">
                  <c:v>59</c:v>
                </c:pt>
                <c:pt idx="7">
                  <c:v>112</c:v>
                </c:pt>
                <c:pt idx="8">
                  <c:v>676</c:v>
                </c:pt>
                <c:pt idx="9">
                  <c:v>563</c:v>
                </c:pt>
                <c:pt idx="10">
                  <c:v>230</c:v>
                </c:pt>
                <c:pt idx="11">
                  <c:v>216</c:v>
                </c:pt>
                <c:pt idx="12">
                  <c:v>260</c:v>
                </c:pt>
                <c:pt idx="13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50-4D37-B45F-A50EF3615D9A}"/>
            </c:ext>
          </c:extLst>
        </c:ser>
        <c:ser>
          <c:idx val="1"/>
          <c:order val="1"/>
          <c:tx>
            <c:v>ППКРС</c:v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Лист3!$C$3:$C$16</c:f>
              <c:numCache>
                <c:formatCode>General</c:formatCode>
                <c:ptCount val="14"/>
                <c:pt idx="0">
                  <c:v>12</c:v>
                </c:pt>
                <c:pt idx="1">
                  <c:v>167</c:v>
                </c:pt>
                <c:pt idx="2">
                  <c:v>58</c:v>
                </c:pt>
                <c:pt idx="3">
                  <c:v>48</c:v>
                </c:pt>
                <c:pt idx="4">
                  <c:v>113</c:v>
                </c:pt>
                <c:pt idx="5">
                  <c:v>283</c:v>
                </c:pt>
                <c:pt idx="6">
                  <c:v>8</c:v>
                </c:pt>
                <c:pt idx="7">
                  <c:v>23</c:v>
                </c:pt>
                <c:pt idx="8">
                  <c:v>327</c:v>
                </c:pt>
                <c:pt idx="9">
                  <c:v>155</c:v>
                </c:pt>
                <c:pt idx="10">
                  <c:v>55</c:v>
                </c:pt>
                <c:pt idx="11">
                  <c:v>58</c:v>
                </c:pt>
                <c:pt idx="12">
                  <c:v>40</c:v>
                </c:pt>
                <c:pt idx="1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50-4D37-B45F-A50EF3615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17507120"/>
        <c:axId val="214145840"/>
      </c:barChart>
      <c:catAx>
        <c:axId val="3175071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145840"/>
        <c:crosses val="autoZero"/>
        <c:auto val="1"/>
        <c:lblAlgn val="ctr"/>
        <c:lblOffset val="100"/>
        <c:noMultiLvlLbl val="0"/>
      </c:catAx>
      <c:valAx>
        <c:axId val="21414584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50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прием!$B$2</c:f>
              <c:strCache>
                <c:ptCount val="1"/>
                <c:pt idx="0">
                  <c:v>ППССЗ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850F0D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прием!$A$3:$A$16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прием!$B$3:$B$16</c:f>
              <c:numCache>
                <c:formatCode>General</c:formatCode>
                <c:ptCount val="14"/>
                <c:pt idx="0">
                  <c:v>31</c:v>
                </c:pt>
                <c:pt idx="1">
                  <c:v>102</c:v>
                </c:pt>
                <c:pt idx="2">
                  <c:v>147</c:v>
                </c:pt>
                <c:pt idx="3">
                  <c:v>84</c:v>
                </c:pt>
                <c:pt idx="4">
                  <c:v>102</c:v>
                </c:pt>
                <c:pt idx="5">
                  <c:v>122</c:v>
                </c:pt>
                <c:pt idx="6">
                  <c:v>18</c:v>
                </c:pt>
                <c:pt idx="7">
                  <c:v>31</c:v>
                </c:pt>
                <c:pt idx="8">
                  <c:v>208</c:v>
                </c:pt>
                <c:pt idx="9">
                  <c:v>176</c:v>
                </c:pt>
                <c:pt idx="10">
                  <c:v>87</c:v>
                </c:pt>
                <c:pt idx="11">
                  <c:v>68</c:v>
                </c:pt>
                <c:pt idx="12">
                  <c:v>91</c:v>
                </c:pt>
                <c:pt idx="1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A0-4A35-9139-E8D0AB6E1E80}"/>
            </c:ext>
          </c:extLst>
        </c:ser>
        <c:ser>
          <c:idx val="1"/>
          <c:order val="1"/>
          <c:tx>
            <c:strRef>
              <c:f>прием!$C$2</c:f>
              <c:strCache>
                <c:ptCount val="1"/>
                <c:pt idx="0">
                  <c:v>ППКРС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BAB0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прием!$A$3:$A$16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прием!$C$3:$C$16</c:f>
              <c:numCache>
                <c:formatCode>General</c:formatCode>
                <c:ptCount val="14"/>
                <c:pt idx="0">
                  <c:v>8</c:v>
                </c:pt>
                <c:pt idx="1">
                  <c:v>61</c:v>
                </c:pt>
                <c:pt idx="2">
                  <c:v>24</c:v>
                </c:pt>
                <c:pt idx="3">
                  <c:v>6</c:v>
                </c:pt>
                <c:pt idx="4">
                  <c:v>44</c:v>
                </c:pt>
                <c:pt idx="5">
                  <c:v>74</c:v>
                </c:pt>
                <c:pt idx="6">
                  <c:v>2</c:v>
                </c:pt>
                <c:pt idx="7">
                  <c:v>9</c:v>
                </c:pt>
                <c:pt idx="8">
                  <c:v>158</c:v>
                </c:pt>
                <c:pt idx="9">
                  <c:v>78</c:v>
                </c:pt>
                <c:pt idx="10">
                  <c:v>14</c:v>
                </c:pt>
                <c:pt idx="11">
                  <c:v>19</c:v>
                </c:pt>
                <c:pt idx="12">
                  <c:v>19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0-4A35-9139-E8D0AB6E1E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409604272"/>
        <c:axId val="407308448"/>
      </c:barChart>
      <c:catAx>
        <c:axId val="409604272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7308448"/>
        <c:crosses val="autoZero"/>
        <c:auto val="1"/>
        <c:lblAlgn val="ctr"/>
        <c:lblOffset val="100"/>
        <c:noMultiLvlLbl val="0"/>
      </c:catAx>
      <c:valAx>
        <c:axId val="40730844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60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выпуск!$B$2</c:f>
              <c:strCache>
                <c:ptCount val="1"/>
                <c:pt idx="0">
                  <c:v>ППССЗ</c:v>
                </c:pt>
              </c:strCache>
            </c:strRef>
          </c:tx>
          <c:spPr>
            <a:solidFill>
              <a:srgbClr val="850F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850F0D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выпуск!$B$3:$B$16</c:f>
              <c:numCache>
                <c:formatCode>General</c:formatCode>
                <c:ptCount val="14"/>
                <c:pt idx="0">
                  <c:v>7</c:v>
                </c:pt>
                <c:pt idx="1">
                  <c:v>53</c:v>
                </c:pt>
                <c:pt idx="2">
                  <c:v>61</c:v>
                </c:pt>
                <c:pt idx="3">
                  <c:v>46</c:v>
                </c:pt>
                <c:pt idx="4">
                  <c:v>39</c:v>
                </c:pt>
                <c:pt idx="5">
                  <c:v>66</c:v>
                </c:pt>
                <c:pt idx="6">
                  <c:v>13</c:v>
                </c:pt>
                <c:pt idx="7">
                  <c:v>22</c:v>
                </c:pt>
                <c:pt idx="8">
                  <c:v>96</c:v>
                </c:pt>
                <c:pt idx="9">
                  <c:v>123</c:v>
                </c:pt>
                <c:pt idx="10">
                  <c:v>54</c:v>
                </c:pt>
                <c:pt idx="11">
                  <c:v>36</c:v>
                </c:pt>
                <c:pt idx="12">
                  <c:v>36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8E-4104-B357-B614077B3E6A}"/>
            </c:ext>
          </c:extLst>
        </c:ser>
        <c:ser>
          <c:idx val="1"/>
          <c:order val="1"/>
          <c:tx>
            <c:strRef>
              <c:f>выпуск!$C$2</c:f>
              <c:strCache>
                <c:ptCount val="1"/>
                <c:pt idx="0">
                  <c:v>ППКРС</c:v>
                </c:pt>
              </c:strCache>
            </c:strRef>
          </c:tx>
          <c:spPr>
            <a:solidFill>
              <a:srgbClr val="4BAB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BAB0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выпуск!$A$3:$A$16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выпуск!$C$3:$C$16</c:f>
              <c:numCache>
                <c:formatCode>General</c:formatCode>
                <c:ptCount val="14"/>
                <c:pt idx="0">
                  <c:v>17</c:v>
                </c:pt>
                <c:pt idx="1">
                  <c:v>62</c:v>
                </c:pt>
                <c:pt idx="2">
                  <c:v>12</c:v>
                </c:pt>
                <c:pt idx="3">
                  <c:v>16</c:v>
                </c:pt>
                <c:pt idx="4">
                  <c:v>33</c:v>
                </c:pt>
                <c:pt idx="5">
                  <c:v>145</c:v>
                </c:pt>
                <c:pt idx="6">
                  <c:v>2</c:v>
                </c:pt>
                <c:pt idx="7">
                  <c:v>17</c:v>
                </c:pt>
                <c:pt idx="8">
                  <c:v>108</c:v>
                </c:pt>
                <c:pt idx="9">
                  <c:v>36</c:v>
                </c:pt>
                <c:pt idx="10">
                  <c:v>11</c:v>
                </c:pt>
                <c:pt idx="11">
                  <c:v>11</c:v>
                </c:pt>
                <c:pt idx="12">
                  <c:v>8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8E-4104-B357-B614077B3E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14063408"/>
        <c:axId val="409182432"/>
      </c:barChart>
      <c:catAx>
        <c:axId val="41406340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182432"/>
        <c:crosses val="autoZero"/>
        <c:auto val="1"/>
        <c:lblAlgn val="ctr"/>
        <c:lblOffset val="100"/>
        <c:noMultiLvlLbl val="0"/>
      </c:catAx>
      <c:valAx>
        <c:axId val="40918243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406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0E3944-9D31-475B-93FE-ECA564542FF9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947BBB1-E851-49CE-82B5-C39455AFCC4F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Сбор данных в рамках мониторинга качества подготовки кадров, автоматизированная проверка по формулам арифметического и логического контроля</a:t>
          </a:r>
        </a:p>
      </dgm:t>
    </dgm:pt>
    <dgm:pt modelId="{889A950A-ADE3-417B-AB16-DFF26E6F55C3}" type="parTrans" cxnId="{1CFB51CE-D4B5-44C2-AA6F-408D90E0D8B9}">
      <dgm:prSet/>
      <dgm:spPr/>
      <dgm:t>
        <a:bodyPr/>
        <a:lstStyle/>
        <a:p>
          <a:endParaRPr lang="ru-RU" sz="1400" b="1"/>
        </a:p>
      </dgm:t>
    </dgm:pt>
    <dgm:pt modelId="{D331284E-467E-45B9-8330-E3B2A8410BFE}" type="sibTrans" cxnId="{1CFB51CE-D4B5-44C2-AA6F-408D90E0D8B9}">
      <dgm:prSet/>
      <dgm:spPr/>
      <dgm:t>
        <a:bodyPr/>
        <a:lstStyle/>
        <a:p>
          <a:endParaRPr lang="ru-RU" sz="1400" b="1"/>
        </a:p>
      </dgm:t>
    </dgm:pt>
    <dgm:pt modelId="{9E6FB784-E4C6-4EA7-A214-DF407496373E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Анализа деятельности профессиональных образовательных организаций в сфере инклюзивного образования, оценка развития специальных условий обучения лиц с инвалидностью и ОВЗ</a:t>
          </a:r>
        </a:p>
      </dgm:t>
    </dgm:pt>
    <dgm:pt modelId="{E0C91C2D-7884-4E04-9643-A6CE626C6D52}" type="parTrans" cxnId="{CB850AE3-F797-4BB6-A9BC-405BBA7CC91C}">
      <dgm:prSet/>
      <dgm:spPr/>
      <dgm:t>
        <a:bodyPr/>
        <a:lstStyle/>
        <a:p>
          <a:endParaRPr lang="ru-RU" sz="1400" b="1"/>
        </a:p>
      </dgm:t>
    </dgm:pt>
    <dgm:pt modelId="{774998A7-5F47-4A73-80C9-A8AC01B5EE29}" type="sibTrans" cxnId="{CB850AE3-F797-4BB6-A9BC-405BBA7CC91C}">
      <dgm:prSet/>
      <dgm:spPr/>
      <dgm:t>
        <a:bodyPr/>
        <a:lstStyle/>
        <a:p>
          <a:endParaRPr lang="ru-RU" sz="1400" b="1"/>
        </a:p>
      </dgm:t>
    </dgm:pt>
    <dgm:pt modelId="{2E1655D7-C86D-4EA5-BB4F-34A54A0FF083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Автоматизированная верификация данных, представленных образовательными организациями, с использованием критериев «нежесткого» логического контроля на внутреннюю согласованность данных об обучающихся, проверка данных на наличие типичных ошибок (17 проверок)</a:t>
          </a:r>
        </a:p>
      </dgm:t>
    </dgm:pt>
    <dgm:pt modelId="{90E39073-DF87-4A17-B88D-BF8F904ADFAE}" type="parTrans" cxnId="{2443314B-DD7D-4464-A1BA-26E87CE5F117}">
      <dgm:prSet/>
      <dgm:spPr/>
      <dgm:t>
        <a:bodyPr/>
        <a:lstStyle/>
        <a:p>
          <a:endParaRPr lang="ru-RU" sz="1400" b="1"/>
        </a:p>
      </dgm:t>
    </dgm:pt>
    <dgm:pt modelId="{368F3B30-5956-4FAE-9D67-AC64AB8FCF87}" type="sibTrans" cxnId="{2443314B-DD7D-4464-A1BA-26E87CE5F117}">
      <dgm:prSet/>
      <dgm:spPr/>
      <dgm:t>
        <a:bodyPr/>
        <a:lstStyle/>
        <a:p>
          <a:endParaRPr lang="ru-RU" sz="1400" b="1"/>
        </a:p>
      </dgm:t>
    </dgm:pt>
    <dgm:pt modelId="{7EC2A605-037E-478F-811E-D39036DEEB31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Ручная верификация данных по инклюзивному образованию специалистами Челябинского государственного университета, их анализ на их непротиворечивость и достоверность</a:t>
          </a:r>
        </a:p>
      </dgm:t>
    </dgm:pt>
    <dgm:pt modelId="{786803A3-D226-4D72-BCD0-950CD46AD527}" type="parTrans" cxnId="{2F5C9563-1E72-48F5-9121-157E63FEFC3A}">
      <dgm:prSet/>
      <dgm:spPr/>
      <dgm:t>
        <a:bodyPr/>
        <a:lstStyle/>
        <a:p>
          <a:endParaRPr lang="ru-RU" sz="1400" b="1"/>
        </a:p>
      </dgm:t>
    </dgm:pt>
    <dgm:pt modelId="{F9A163A8-C8E7-4A13-BD98-18937218C03D}" type="sibTrans" cxnId="{2F5C9563-1E72-48F5-9121-157E63FEFC3A}">
      <dgm:prSet/>
      <dgm:spPr/>
      <dgm:t>
        <a:bodyPr/>
        <a:lstStyle/>
        <a:p>
          <a:endParaRPr lang="ru-RU" sz="1400" b="1"/>
        </a:p>
      </dgm:t>
    </dgm:pt>
    <dgm:pt modelId="{8D55320E-8211-4343-9D29-11BD41B871F2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Консультирование образовательных организаций по вопросам создания специальных условий для получения инклюзивного образования, организации учета обучающихся с инвалидностью и ОВЗ</a:t>
          </a:r>
        </a:p>
      </dgm:t>
    </dgm:pt>
    <dgm:pt modelId="{A1BF71A4-D92A-4920-B215-0923C7CE14F7}" type="parTrans" cxnId="{C91C6E4E-33B8-45B7-8E1A-DD7B1543A9CD}">
      <dgm:prSet/>
      <dgm:spPr/>
      <dgm:t>
        <a:bodyPr/>
        <a:lstStyle/>
        <a:p>
          <a:endParaRPr lang="ru-RU" sz="1400" b="1"/>
        </a:p>
      </dgm:t>
    </dgm:pt>
    <dgm:pt modelId="{7C88D7F5-3D57-485C-AA69-1173D4DE5674}" type="sibTrans" cxnId="{C91C6E4E-33B8-45B7-8E1A-DD7B1543A9CD}">
      <dgm:prSet/>
      <dgm:spPr/>
      <dgm:t>
        <a:bodyPr/>
        <a:lstStyle/>
        <a:p>
          <a:endParaRPr lang="ru-RU" sz="1400" b="1"/>
        </a:p>
      </dgm:t>
    </dgm:pt>
    <dgm:pt modelId="{1E2E6091-395A-43F5-BEF2-2556A9088985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Исправление образовательными организации выявленных замечаний или обоснование достоверности предоставленных данных</a:t>
          </a:r>
        </a:p>
      </dgm:t>
    </dgm:pt>
    <dgm:pt modelId="{3B8F8599-4B92-4229-A958-56F8B7049D49}" type="parTrans" cxnId="{AD1A7367-109B-424E-9E40-D05C488087B4}">
      <dgm:prSet/>
      <dgm:spPr/>
      <dgm:t>
        <a:bodyPr/>
        <a:lstStyle/>
        <a:p>
          <a:endParaRPr lang="ru-RU" sz="1400" b="1"/>
        </a:p>
      </dgm:t>
    </dgm:pt>
    <dgm:pt modelId="{D65C4704-128E-4662-9BAE-4550F82A1A32}" type="sibTrans" cxnId="{AD1A7367-109B-424E-9E40-D05C488087B4}">
      <dgm:prSet/>
      <dgm:spPr/>
      <dgm:t>
        <a:bodyPr/>
        <a:lstStyle/>
        <a:p>
          <a:endParaRPr lang="ru-RU" sz="1400" b="1"/>
        </a:p>
      </dgm:t>
    </dgm:pt>
    <dgm:pt modelId="{31AEE89C-FACE-4420-B035-B3F22B39A308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/>
            <a:t>Представление результатов мониторинга инклюзивного образования для различных категорий заинтересованных лиц</a:t>
          </a:r>
        </a:p>
      </dgm:t>
    </dgm:pt>
    <dgm:pt modelId="{8EEB76FE-7C94-4F5D-B589-52864F1C6DDF}" type="parTrans" cxnId="{EF67062F-A685-4100-8E62-0D27ABBFFBA4}">
      <dgm:prSet/>
      <dgm:spPr/>
      <dgm:t>
        <a:bodyPr/>
        <a:lstStyle/>
        <a:p>
          <a:endParaRPr lang="ru-RU" sz="1400" b="1"/>
        </a:p>
      </dgm:t>
    </dgm:pt>
    <dgm:pt modelId="{C31A1066-5250-42FD-A5BA-EF125A1BDDE4}" type="sibTrans" cxnId="{EF67062F-A685-4100-8E62-0D27ABBFFBA4}">
      <dgm:prSet/>
      <dgm:spPr/>
      <dgm:t>
        <a:bodyPr/>
        <a:lstStyle/>
        <a:p>
          <a:endParaRPr lang="ru-RU" sz="1400" b="1"/>
        </a:p>
      </dgm:t>
    </dgm:pt>
    <dgm:pt modelId="{F6538E9B-56E5-4B1B-9C61-B6379EEE8120}" type="pres">
      <dgm:prSet presAssocID="{F80E3944-9D31-475B-93FE-ECA564542FF9}" presName="Name0" presStyleCnt="0">
        <dgm:presLayoutVars>
          <dgm:dir/>
          <dgm:animLvl val="lvl"/>
          <dgm:resizeHandles val="exact"/>
        </dgm:presLayoutVars>
      </dgm:prSet>
      <dgm:spPr/>
    </dgm:pt>
    <dgm:pt modelId="{86251117-C632-4A05-B8A9-0E81C1CF7EE0}" type="pres">
      <dgm:prSet presAssocID="{31AEE89C-FACE-4420-B035-B3F22B39A308}" presName="boxAndChildren" presStyleCnt="0"/>
      <dgm:spPr/>
    </dgm:pt>
    <dgm:pt modelId="{4937A951-8CC1-45AF-9137-F076FB304880}" type="pres">
      <dgm:prSet presAssocID="{31AEE89C-FACE-4420-B035-B3F22B39A308}" presName="parentTextBox" presStyleLbl="node1" presStyleIdx="0" presStyleCnt="7"/>
      <dgm:spPr/>
    </dgm:pt>
    <dgm:pt modelId="{C468905E-6AE8-472E-8ED9-CD3F2BA5B04B}" type="pres">
      <dgm:prSet presAssocID="{774998A7-5F47-4A73-80C9-A8AC01B5EE29}" presName="sp" presStyleCnt="0"/>
      <dgm:spPr/>
    </dgm:pt>
    <dgm:pt modelId="{7ACA642D-E0A1-4E09-B49A-FD94B05EF9AC}" type="pres">
      <dgm:prSet presAssocID="{9E6FB784-E4C6-4EA7-A214-DF407496373E}" presName="arrowAndChildren" presStyleCnt="0"/>
      <dgm:spPr/>
    </dgm:pt>
    <dgm:pt modelId="{DA86FEF0-5141-4EAB-81EE-0CBAAD67D4B1}" type="pres">
      <dgm:prSet presAssocID="{9E6FB784-E4C6-4EA7-A214-DF407496373E}" presName="parentTextArrow" presStyleLbl="node1" presStyleIdx="1" presStyleCnt="7"/>
      <dgm:spPr/>
    </dgm:pt>
    <dgm:pt modelId="{95239F44-1E4E-4894-915F-2E6E07DBB576}" type="pres">
      <dgm:prSet presAssocID="{D65C4704-128E-4662-9BAE-4550F82A1A32}" presName="sp" presStyleCnt="0"/>
      <dgm:spPr/>
    </dgm:pt>
    <dgm:pt modelId="{BA1E2ACD-8AFE-4D17-81F8-ECC39F66B824}" type="pres">
      <dgm:prSet presAssocID="{1E2E6091-395A-43F5-BEF2-2556A9088985}" presName="arrowAndChildren" presStyleCnt="0"/>
      <dgm:spPr/>
    </dgm:pt>
    <dgm:pt modelId="{E0226205-B848-433A-AA55-42AB6AF57446}" type="pres">
      <dgm:prSet presAssocID="{1E2E6091-395A-43F5-BEF2-2556A9088985}" presName="parentTextArrow" presStyleLbl="node1" presStyleIdx="2" presStyleCnt="7"/>
      <dgm:spPr/>
    </dgm:pt>
    <dgm:pt modelId="{99A777EC-FB95-448B-97F3-8136C2A07FA1}" type="pres">
      <dgm:prSet presAssocID="{7C88D7F5-3D57-485C-AA69-1173D4DE5674}" presName="sp" presStyleCnt="0"/>
      <dgm:spPr/>
    </dgm:pt>
    <dgm:pt modelId="{0B49DBE6-3E34-40D7-945E-075C73A7B2EC}" type="pres">
      <dgm:prSet presAssocID="{8D55320E-8211-4343-9D29-11BD41B871F2}" presName="arrowAndChildren" presStyleCnt="0"/>
      <dgm:spPr/>
    </dgm:pt>
    <dgm:pt modelId="{14468B36-DA1F-4F99-81C9-BC16740DE20B}" type="pres">
      <dgm:prSet presAssocID="{8D55320E-8211-4343-9D29-11BD41B871F2}" presName="parentTextArrow" presStyleLbl="node1" presStyleIdx="3" presStyleCnt="7"/>
      <dgm:spPr/>
    </dgm:pt>
    <dgm:pt modelId="{20D1C4B5-0815-45B0-A682-A3D5207D41B1}" type="pres">
      <dgm:prSet presAssocID="{F9A163A8-C8E7-4A13-BD98-18937218C03D}" presName="sp" presStyleCnt="0"/>
      <dgm:spPr/>
    </dgm:pt>
    <dgm:pt modelId="{1A2D3006-D8B6-4591-A757-08817B784DD3}" type="pres">
      <dgm:prSet presAssocID="{7EC2A605-037E-478F-811E-D39036DEEB31}" presName="arrowAndChildren" presStyleCnt="0"/>
      <dgm:spPr/>
    </dgm:pt>
    <dgm:pt modelId="{52CAD135-F9D4-451B-AF83-55AC9FD63962}" type="pres">
      <dgm:prSet presAssocID="{7EC2A605-037E-478F-811E-D39036DEEB31}" presName="parentTextArrow" presStyleLbl="node1" presStyleIdx="4" presStyleCnt="7"/>
      <dgm:spPr/>
    </dgm:pt>
    <dgm:pt modelId="{2BCE3890-CA36-41FF-ACC7-CF81EB6FCFB0}" type="pres">
      <dgm:prSet presAssocID="{368F3B30-5956-4FAE-9D67-AC64AB8FCF87}" presName="sp" presStyleCnt="0"/>
      <dgm:spPr/>
    </dgm:pt>
    <dgm:pt modelId="{3EBCEE5C-E7A0-49CC-9800-A587EE1B5346}" type="pres">
      <dgm:prSet presAssocID="{2E1655D7-C86D-4EA5-BB4F-34A54A0FF083}" presName="arrowAndChildren" presStyleCnt="0"/>
      <dgm:spPr/>
    </dgm:pt>
    <dgm:pt modelId="{6ECDB9B8-2C16-4BE4-9DEB-285C678DE99A}" type="pres">
      <dgm:prSet presAssocID="{2E1655D7-C86D-4EA5-BB4F-34A54A0FF083}" presName="parentTextArrow" presStyleLbl="node1" presStyleIdx="5" presStyleCnt="7" custScaleY="146986"/>
      <dgm:spPr/>
    </dgm:pt>
    <dgm:pt modelId="{189F01B1-621C-4393-B795-48F7F42ED09C}" type="pres">
      <dgm:prSet presAssocID="{D331284E-467E-45B9-8330-E3B2A8410BFE}" presName="sp" presStyleCnt="0"/>
      <dgm:spPr/>
    </dgm:pt>
    <dgm:pt modelId="{5FF1D563-A3F9-40D2-8F70-BD29D6A15E2C}" type="pres">
      <dgm:prSet presAssocID="{6947BBB1-E851-49CE-82B5-C39455AFCC4F}" presName="arrowAndChildren" presStyleCnt="0"/>
      <dgm:spPr/>
    </dgm:pt>
    <dgm:pt modelId="{FABFE071-24F1-46C2-B69D-7254E8A14F9D}" type="pres">
      <dgm:prSet presAssocID="{6947BBB1-E851-49CE-82B5-C39455AFCC4F}" presName="parentTextArrow" presStyleLbl="node1" presStyleIdx="6" presStyleCnt="7" custLinFactNeighborY="-9344"/>
      <dgm:spPr/>
    </dgm:pt>
  </dgm:ptLst>
  <dgm:cxnLst>
    <dgm:cxn modelId="{EE8F1801-B075-4B9B-B73C-0B21FAF96753}" type="presOf" srcId="{9E6FB784-E4C6-4EA7-A214-DF407496373E}" destId="{DA86FEF0-5141-4EAB-81EE-0CBAAD67D4B1}" srcOrd="0" destOrd="0" presId="urn:microsoft.com/office/officeart/2005/8/layout/process4"/>
    <dgm:cxn modelId="{EF67062F-A685-4100-8E62-0D27ABBFFBA4}" srcId="{F80E3944-9D31-475B-93FE-ECA564542FF9}" destId="{31AEE89C-FACE-4420-B035-B3F22B39A308}" srcOrd="6" destOrd="0" parTransId="{8EEB76FE-7C94-4F5D-B589-52864F1C6DDF}" sibTransId="{C31A1066-5250-42FD-A5BA-EF125A1BDDE4}"/>
    <dgm:cxn modelId="{2F5C9563-1E72-48F5-9121-157E63FEFC3A}" srcId="{F80E3944-9D31-475B-93FE-ECA564542FF9}" destId="{7EC2A605-037E-478F-811E-D39036DEEB31}" srcOrd="2" destOrd="0" parTransId="{786803A3-D226-4D72-BCD0-950CD46AD527}" sibTransId="{F9A163A8-C8E7-4A13-BD98-18937218C03D}"/>
    <dgm:cxn modelId="{F9966247-5EF9-41B8-94F1-2A1AD32DD40B}" type="presOf" srcId="{1E2E6091-395A-43F5-BEF2-2556A9088985}" destId="{E0226205-B848-433A-AA55-42AB6AF57446}" srcOrd="0" destOrd="0" presId="urn:microsoft.com/office/officeart/2005/8/layout/process4"/>
    <dgm:cxn modelId="{AD1A7367-109B-424E-9E40-D05C488087B4}" srcId="{F80E3944-9D31-475B-93FE-ECA564542FF9}" destId="{1E2E6091-395A-43F5-BEF2-2556A9088985}" srcOrd="4" destOrd="0" parTransId="{3B8F8599-4B92-4229-A958-56F8B7049D49}" sibTransId="{D65C4704-128E-4662-9BAE-4550F82A1A32}"/>
    <dgm:cxn modelId="{412F9949-A6D3-4202-B2BF-F77D56F3E669}" type="presOf" srcId="{6947BBB1-E851-49CE-82B5-C39455AFCC4F}" destId="{FABFE071-24F1-46C2-B69D-7254E8A14F9D}" srcOrd="0" destOrd="0" presId="urn:microsoft.com/office/officeart/2005/8/layout/process4"/>
    <dgm:cxn modelId="{2443314B-DD7D-4464-A1BA-26E87CE5F117}" srcId="{F80E3944-9D31-475B-93FE-ECA564542FF9}" destId="{2E1655D7-C86D-4EA5-BB4F-34A54A0FF083}" srcOrd="1" destOrd="0" parTransId="{90E39073-DF87-4A17-B88D-BF8F904ADFAE}" sibTransId="{368F3B30-5956-4FAE-9D67-AC64AB8FCF87}"/>
    <dgm:cxn modelId="{C91C6E4E-33B8-45B7-8E1A-DD7B1543A9CD}" srcId="{F80E3944-9D31-475B-93FE-ECA564542FF9}" destId="{8D55320E-8211-4343-9D29-11BD41B871F2}" srcOrd="3" destOrd="0" parTransId="{A1BF71A4-D92A-4920-B215-0923C7CE14F7}" sibTransId="{7C88D7F5-3D57-485C-AA69-1173D4DE5674}"/>
    <dgm:cxn modelId="{35562A59-3753-482E-8092-E0385AF333C1}" type="presOf" srcId="{31AEE89C-FACE-4420-B035-B3F22B39A308}" destId="{4937A951-8CC1-45AF-9137-F076FB304880}" srcOrd="0" destOrd="0" presId="urn:microsoft.com/office/officeart/2005/8/layout/process4"/>
    <dgm:cxn modelId="{48B37291-24FD-4C22-8B9D-51548EB26F9E}" type="presOf" srcId="{8D55320E-8211-4343-9D29-11BD41B871F2}" destId="{14468B36-DA1F-4F99-81C9-BC16740DE20B}" srcOrd="0" destOrd="0" presId="urn:microsoft.com/office/officeart/2005/8/layout/process4"/>
    <dgm:cxn modelId="{753A8499-2C13-4949-B3CC-4E3EA67B6EE1}" type="presOf" srcId="{F80E3944-9D31-475B-93FE-ECA564542FF9}" destId="{F6538E9B-56E5-4B1B-9C61-B6379EEE8120}" srcOrd="0" destOrd="0" presId="urn:microsoft.com/office/officeart/2005/8/layout/process4"/>
    <dgm:cxn modelId="{229698C7-B227-4280-8845-E08D2370EB42}" type="presOf" srcId="{7EC2A605-037E-478F-811E-D39036DEEB31}" destId="{52CAD135-F9D4-451B-AF83-55AC9FD63962}" srcOrd="0" destOrd="0" presId="urn:microsoft.com/office/officeart/2005/8/layout/process4"/>
    <dgm:cxn modelId="{1CFB51CE-D4B5-44C2-AA6F-408D90E0D8B9}" srcId="{F80E3944-9D31-475B-93FE-ECA564542FF9}" destId="{6947BBB1-E851-49CE-82B5-C39455AFCC4F}" srcOrd="0" destOrd="0" parTransId="{889A950A-ADE3-417B-AB16-DFF26E6F55C3}" sibTransId="{D331284E-467E-45B9-8330-E3B2A8410BFE}"/>
    <dgm:cxn modelId="{CB850AE3-F797-4BB6-A9BC-405BBA7CC91C}" srcId="{F80E3944-9D31-475B-93FE-ECA564542FF9}" destId="{9E6FB784-E4C6-4EA7-A214-DF407496373E}" srcOrd="5" destOrd="0" parTransId="{E0C91C2D-7884-4E04-9643-A6CE626C6D52}" sibTransId="{774998A7-5F47-4A73-80C9-A8AC01B5EE29}"/>
    <dgm:cxn modelId="{A47BE5EC-15BC-4CC9-BDFA-DB04EF24EFBD}" type="presOf" srcId="{2E1655D7-C86D-4EA5-BB4F-34A54A0FF083}" destId="{6ECDB9B8-2C16-4BE4-9DEB-285C678DE99A}" srcOrd="0" destOrd="0" presId="urn:microsoft.com/office/officeart/2005/8/layout/process4"/>
    <dgm:cxn modelId="{BE4E7E2A-35C1-4C0F-BF22-BA6270B99BA4}" type="presParOf" srcId="{F6538E9B-56E5-4B1B-9C61-B6379EEE8120}" destId="{86251117-C632-4A05-B8A9-0E81C1CF7EE0}" srcOrd="0" destOrd="0" presId="urn:microsoft.com/office/officeart/2005/8/layout/process4"/>
    <dgm:cxn modelId="{D36002F4-E3E1-4B82-B4F0-EF277ACB02D5}" type="presParOf" srcId="{86251117-C632-4A05-B8A9-0E81C1CF7EE0}" destId="{4937A951-8CC1-45AF-9137-F076FB304880}" srcOrd="0" destOrd="0" presId="urn:microsoft.com/office/officeart/2005/8/layout/process4"/>
    <dgm:cxn modelId="{C7846AFB-2E67-49DB-B4F7-7A5C6BE715F9}" type="presParOf" srcId="{F6538E9B-56E5-4B1B-9C61-B6379EEE8120}" destId="{C468905E-6AE8-472E-8ED9-CD3F2BA5B04B}" srcOrd="1" destOrd="0" presId="urn:microsoft.com/office/officeart/2005/8/layout/process4"/>
    <dgm:cxn modelId="{E7988C25-AB0D-4F73-9653-B7510F5EFA83}" type="presParOf" srcId="{F6538E9B-56E5-4B1B-9C61-B6379EEE8120}" destId="{7ACA642D-E0A1-4E09-B49A-FD94B05EF9AC}" srcOrd="2" destOrd="0" presId="urn:microsoft.com/office/officeart/2005/8/layout/process4"/>
    <dgm:cxn modelId="{B7E1C180-00CC-42D0-AD22-D426943C2B7A}" type="presParOf" srcId="{7ACA642D-E0A1-4E09-B49A-FD94B05EF9AC}" destId="{DA86FEF0-5141-4EAB-81EE-0CBAAD67D4B1}" srcOrd="0" destOrd="0" presId="urn:microsoft.com/office/officeart/2005/8/layout/process4"/>
    <dgm:cxn modelId="{3E09CB3C-9DB5-4E3E-A1E3-EE196EC79004}" type="presParOf" srcId="{F6538E9B-56E5-4B1B-9C61-B6379EEE8120}" destId="{95239F44-1E4E-4894-915F-2E6E07DBB576}" srcOrd="3" destOrd="0" presId="urn:microsoft.com/office/officeart/2005/8/layout/process4"/>
    <dgm:cxn modelId="{EA8642C0-48FA-4D18-910F-E5D473863EED}" type="presParOf" srcId="{F6538E9B-56E5-4B1B-9C61-B6379EEE8120}" destId="{BA1E2ACD-8AFE-4D17-81F8-ECC39F66B824}" srcOrd="4" destOrd="0" presId="urn:microsoft.com/office/officeart/2005/8/layout/process4"/>
    <dgm:cxn modelId="{7832CE16-435D-43E1-82B8-FA0744FDCBF7}" type="presParOf" srcId="{BA1E2ACD-8AFE-4D17-81F8-ECC39F66B824}" destId="{E0226205-B848-433A-AA55-42AB6AF57446}" srcOrd="0" destOrd="0" presId="urn:microsoft.com/office/officeart/2005/8/layout/process4"/>
    <dgm:cxn modelId="{26945CD0-0A79-42D4-A7F9-F1C0A7A3AA03}" type="presParOf" srcId="{F6538E9B-56E5-4B1B-9C61-B6379EEE8120}" destId="{99A777EC-FB95-448B-97F3-8136C2A07FA1}" srcOrd="5" destOrd="0" presId="urn:microsoft.com/office/officeart/2005/8/layout/process4"/>
    <dgm:cxn modelId="{0440811C-34CF-4E0A-937B-712F594A7173}" type="presParOf" srcId="{F6538E9B-56E5-4B1B-9C61-B6379EEE8120}" destId="{0B49DBE6-3E34-40D7-945E-075C73A7B2EC}" srcOrd="6" destOrd="0" presId="urn:microsoft.com/office/officeart/2005/8/layout/process4"/>
    <dgm:cxn modelId="{E3C73E6C-43A8-4282-8187-24B184C97440}" type="presParOf" srcId="{0B49DBE6-3E34-40D7-945E-075C73A7B2EC}" destId="{14468B36-DA1F-4F99-81C9-BC16740DE20B}" srcOrd="0" destOrd="0" presId="urn:microsoft.com/office/officeart/2005/8/layout/process4"/>
    <dgm:cxn modelId="{EEC1E2BD-C20B-4DD6-9CA5-419BF6E8568D}" type="presParOf" srcId="{F6538E9B-56E5-4B1B-9C61-B6379EEE8120}" destId="{20D1C4B5-0815-45B0-A682-A3D5207D41B1}" srcOrd="7" destOrd="0" presId="urn:microsoft.com/office/officeart/2005/8/layout/process4"/>
    <dgm:cxn modelId="{CBD4E45F-19AA-482D-8D08-4A92295ACA65}" type="presParOf" srcId="{F6538E9B-56E5-4B1B-9C61-B6379EEE8120}" destId="{1A2D3006-D8B6-4591-A757-08817B784DD3}" srcOrd="8" destOrd="0" presId="urn:microsoft.com/office/officeart/2005/8/layout/process4"/>
    <dgm:cxn modelId="{F4401AE1-DE34-4B4C-899A-295783807481}" type="presParOf" srcId="{1A2D3006-D8B6-4591-A757-08817B784DD3}" destId="{52CAD135-F9D4-451B-AF83-55AC9FD63962}" srcOrd="0" destOrd="0" presId="urn:microsoft.com/office/officeart/2005/8/layout/process4"/>
    <dgm:cxn modelId="{833A4C1A-DBCB-4773-95E1-79D549C692E2}" type="presParOf" srcId="{F6538E9B-56E5-4B1B-9C61-B6379EEE8120}" destId="{2BCE3890-CA36-41FF-ACC7-CF81EB6FCFB0}" srcOrd="9" destOrd="0" presId="urn:microsoft.com/office/officeart/2005/8/layout/process4"/>
    <dgm:cxn modelId="{2D034DC9-805A-4F16-B036-2F81521AF39A}" type="presParOf" srcId="{F6538E9B-56E5-4B1B-9C61-B6379EEE8120}" destId="{3EBCEE5C-E7A0-49CC-9800-A587EE1B5346}" srcOrd="10" destOrd="0" presId="urn:microsoft.com/office/officeart/2005/8/layout/process4"/>
    <dgm:cxn modelId="{D1B2F756-D8BD-44A2-AF56-16318B691F93}" type="presParOf" srcId="{3EBCEE5C-E7A0-49CC-9800-A587EE1B5346}" destId="{6ECDB9B8-2C16-4BE4-9DEB-285C678DE99A}" srcOrd="0" destOrd="0" presId="urn:microsoft.com/office/officeart/2005/8/layout/process4"/>
    <dgm:cxn modelId="{8F6ABA32-CE0A-462E-8B98-2A4F947D8861}" type="presParOf" srcId="{F6538E9B-56E5-4B1B-9C61-B6379EEE8120}" destId="{189F01B1-621C-4393-B795-48F7F42ED09C}" srcOrd="11" destOrd="0" presId="urn:microsoft.com/office/officeart/2005/8/layout/process4"/>
    <dgm:cxn modelId="{5F32A5A9-550D-430A-9803-72B3639AD533}" type="presParOf" srcId="{F6538E9B-56E5-4B1B-9C61-B6379EEE8120}" destId="{5FF1D563-A3F9-40D2-8F70-BD29D6A15E2C}" srcOrd="12" destOrd="0" presId="urn:microsoft.com/office/officeart/2005/8/layout/process4"/>
    <dgm:cxn modelId="{52684CD2-8DED-4B3C-8D8E-3015F62CCC52}" type="presParOf" srcId="{5FF1D563-A3F9-40D2-8F70-BD29D6A15E2C}" destId="{FABFE071-24F1-46C2-B69D-7254E8A14F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7A951-8CC1-45AF-9137-F076FB304880}">
      <dsp:nvSpPr>
        <dsp:cNvPr id="0" name=""/>
        <dsp:cNvSpPr/>
      </dsp:nvSpPr>
      <dsp:spPr>
        <a:xfrm>
          <a:off x="0" y="4967876"/>
          <a:ext cx="8212284" cy="50370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Представление результатов мониторинга инклюзивного образования для различных категорий заинтересованных лиц</a:t>
          </a:r>
        </a:p>
      </dsp:txBody>
      <dsp:txXfrm>
        <a:off x="0" y="4967876"/>
        <a:ext cx="8212284" cy="503704"/>
      </dsp:txXfrm>
    </dsp:sp>
    <dsp:sp modelId="{DA86FEF0-5141-4EAB-81EE-0CBAAD67D4B1}">
      <dsp:nvSpPr>
        <dsp:cNvPr id="0" name=""/>
        <dsp:cNvSpPr/>
      </dsp:nvSpPr>
      <dsp:spPr>
        <a:xfrm rot="10800000">
          <a:off x="0" y="4200735"/>
          <a:ext cx="8212284" cy="774697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Анализа деятельности профессиональных образовательных организаций в сфере инклюзивного образования, оценка развития специальных условий обучения лиц с инвалидностью и ОВЗ</a:t>
          </a:r>
        </a:p>
      </dsp:txBody>
      <dsp:txXfrm rot="10800000">
        <a:off x="0" y="4200735"/>
        <a:ext cx="8212284" cy="503375"/>
      </dsp:txXfrm>
    </dsp:sp>
    <dsp:sp modelId="{E0226205-B848-433A-AA55-42AB6AF57446}">
      <dsp:nvSpPr>
        <dsp:cNvPr id="0" name=""/>
        <dsp:cNvSpPr/>
      </dsp:nvSpPr>
      <dsp:spPr>
        <a:xfrm rot="10800000">
          <a:off x="0" y="3433593"/>
          <a:ext cx="8212284" cy="774697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Исправление образовательными организации выявленных замечаний или обоснование достоверности предоставленных данных</a:t>
          </a:r>
        </a:p>
      </dsp:txBody>
      <dsp:txXfrm rot="10800000">
        <a:off x="0" y="3433593"/>
        <a:ext cx="8212284" cy="503375"/>
      </dsp:txXfrm>
    </dsp:sp>
    <dsp:sp modelId="{14468B36-DA1F-4F99-81C9-BC16740DE20B}">
      <dsp:nvSpPr>
        <dsp:cNvPr id="0" name=""/>
        <dsp:cNvSpPr/>
      </dsp:nvSpPr>
      <dsp:spPr>
        <a:xfrm rot="10800000">
          <a:off x="0" y="2666451"/>
          <a:ext cx="8212284" cy="774697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Консультирование образовательных организаций по вопросам создания специальных условий для получения инклюзивного образования, организации учета обучающихся с инвалидностью и ОВЗ</a:t>
          </a:r>
        </a:p>
      </dsp:txBody>
      <dsp:txXfrm rot="10800000">
        <a:off x="0" y="2666451"/>
        <a:ext cx="8212284" cy="503375"/>
      </dsp:txXfrm>
    </dsp:sp>
    <dsp:sp modelId="{52CAD135-F9D4-451B-AF83-55AC9FD63962}">
      <dsp:nvSpPr>
        <dsp:cNvPr id="0" name=""/>
        <dsp:cNvSpPr/>
      </dsp:nvSpPr>
      <dsp:spPr>
        <a:xfrm rot="10800000">
          <a:off x="0" y="1899309"/>
          <a:ext cx="8212284" cy="774697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Ручная верификация данных по инклюзивному образованию специалистами Челябинского государственного университета, их анализ на их непротиворечивость и достоверность</a:t>
          </a:r>
        </a:p>
      </dsp:txBody>
      <dsp:txXfrm rot="10800000">
        <a:off x="0" y="1899309"/>
        <a:ext cx="8212284" cy="503375"/>
      </dsp:txXfrm>
    </dsp:sp>
    <dsp:sp modelId="{6ECDB9B8-2C16-4BE4-9DEB-285C678DE99A}">
      <dsp:nvSpPr>
        <dsp:cNvPr id="0" name=""/>
        <dsp:cNvSpPr/>
      </dsp:nvSpPr>
      <dsp:spPr>
        <a:xfrm rot="10800000">
          <a:off x="0" y="768168"/>
          <a:ext cx="8212284" cy="1138696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Автоматизированная верификация данных, представленных образовательными организациями, с использованием критериев «нежесткого» логического контроля на внутреннюю согласованность данных об обучающихся, проверка данных на наличие типичных ошибок (17 проверок)</a:t>
          </a:r>
        </a:p>
      </dsp:txBody>
      <dsp:txXfrm rot="10800000">
        <a:off x="0" y="768168"/>
        <a:ext cx="8212284" cy="739890"/>
      </dsp:txXfrm>
    </dsp:sp>
    <dsp:sp modelId="{FABFE071-24F1-46C2-B69D-7254E8A14F9D}">
      <dsp:nvSpPr>
        <dsp:cNvPr id="0" name=""/>
        <dsp:cNvSpPr/>
      </dsp:nvSpPr>
      <dsp:spPr>
        <a:xfrm rot="10800000">
          <a:off x="0" y="0"/>
          <a:ext cx="8212284" cy="774697"/>
        </a:xfrm>
        <a:prstGeom prst="upArrowCallou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Сбор данных в рамках мониторинга качества подготовки кадров, автоматизированная проверка по формулам арифметического и логического контроля</a:t>
          </a:r>
        </a:p>
      </dsp:txBody>
      <dsp:txXfrm rot="10800000">
        <a:off x="0" y="0"/>
        <a:ext cx="8212284" cy="503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B8683-5856-49AF-B07C-3113F96E78F1}" type="datetimeFigureOut">
              <a:rPr lang="ru-RU" smtClean="0"/>
              <a:t>03.11.2018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9921A-2FB7-440C-948A-DCAC69B97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4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Удмуртская и Чувашская республики – замечаний нет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511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15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2016 год – 7% </a:t>
            </a:r>
            <a:r>
              <a:rPr lang="ru-RU" dirty="0" err="1"/>
              <a:t>СЗФО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889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22673 – программы ПО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63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134 программы ПО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4FA80-F9F5-467D-8E45-9A2FB03C9B5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36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Почти все обучаются за счет субсидий на выполнение </a:t>
            </a:r>
            <a:r>
              <a:rPr lang="ru-RU" dirty="0" err="1"/>
              <a:t>ГЗ</a:t>
            </a:r>
            <a:r>
              <a:rPr lang="ru-RU" dirty="0"/>
              <a:t> по программам ПО. До договорам с физическими лицами: 41 – Пермский край, 6 – Пензенская область, 5 – Чувашия, 4 – Саратовская, 3 – Оренбургская, 2 – Татарстан </a:t>
            </a:r>
          </a:p>
          <a:p>
            <a:r>
              <a:rPr lang="ru-RU" dirty="0"/>
              <a:t>Обучение по направлениям службы занятости есть только в Удмуртской республике (8) и Пермском крае (3 чел).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4FA80-F9F5-467D-8E45-9A2FB03C9B5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81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4FA80-F9F5-467D-8E45-9A2FB03C9B5D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36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377 программ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1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13% обучаются по договорам об оказании платных образовательных услуг в </a:t>
            </a:r>
            <a:r>
              <a:rPr lang="ru-RU" dirty="0" err="1"/>
              <a:t>ПФО</a:t>
            </a:r>
            <a:r>
              <a:rPr lang="ru-RU" dirty="0"/>
              <a:t> ( в РФ – 12,9%). В 2016 году – 11%</a:t>
            </a:r>
          </a:p>
          <a:p>
            <a:r>
              <a:rPr lang="ru-RU" dirty="0"/>
              <a:t>Лидеры по доли </a:t>
            </a:r>
            <a:r>
              <a:rPr lang="ru-RU" dirty="0" err="1"/>
              <a:t>ПОО</a:t>
            </a:r>
            <a:r>
              <a:rPr lang="ru-RU" dirty="0"/>
              <a:t>, подведомственных субъектам РФ, обучающих инвалидов – Татарстан, Самарская область, Чувашская республика -  более 78%.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4FA80-F9F5-467D-8E45-9A2FB03C9B5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40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 </a:t>
            </a:r>
            <a:r>
              <a:rPr lang="ru-RU" dirty="0" err="1"/>
              <a:t>ПФО</a:t>
            </a:r>
            <a:r>
              <a:rPr lang="ru-RU" dirty="0"/>
              <a:t> доля принятых на обучение в контингенте обучающихся с инвалидностью и ОВЗ</a:t>
            </a:r>
            <a:r>
              <a:rPr lang="ru-RU" baseline="0" dirty="0"/>
              <a:t> – 34,6%, в РФ – 36,8%,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64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По РФ доля выпускников в контингенте обучающихся с инвалидностью и ОВЗ</a:t>
            </a:r>
            <a:r>
              <a:rPr lang="ru-RU" baseline="0" dirty="0"/>
              <a:t> – 21,4%, по </a:t>
            </a:r>
            <a:r>
              <a:rPr lang="ru-RU" baseline="0" dirty="0" err="1"/>
              <a:t>ПФО</a:t>
            </a:r>
            <a:r>
              <a:rPr lang="ru-RU" baseline="0" dirty="0"/>
              <a:t>– 21,6%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/>
              <a:t>Выпуск 2017 г. - 5322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52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Выпуск 2018 года по РФ 4802 чел (ниже 2017 г. на 10%)</a:t>
            </a:r>
          </a:p>
          <a:p>
            <a:r>
              <a:rPr lang="ru-RU" dirty="0"/>
              <a:t>Выпуск по </a:t>
            </a:r>
            <a:r>
              <a:rPr lang="ru-RU" dirty="0" err="1"/>
              <a:t>ПФО</a:t>
            </a:r>
            <a:r>
              <a:rPr lang="ru-RU" dirty="0"/>
              <a:t> в целом упал на 1%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60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9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РФ в отдельных группах – 10,8%, по индивид. плану – 3,8%, исключительно ДОТ – 140 чел.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709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Лидеры по количеству </a:t>
            </a:r>
            <a:r>
              <a:rPr lang="ru-RU" dirty="0" err="1"/>
              <a:t>АОП</a:t>
            </a:r>
            <a:r>
              <a:rPr lang="ru-RU" dirty="0"/>
              <a:t>: </a:t>
            </a: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«Оренбургский государственный экономический колледж-интернат» Министерства труда и социальной защиты Российской Федерации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</a:t>
            </a:r>
            <a:r>
              <a:rPr lang="ru-RU" dirty="0"/>
              <a:t> </a:t>
            </a:r>
          </a:p>
          <a:p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Набережночелнинский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институт (филиал) "Казанский (Приволжский) федеральный университет"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ru-RU" dirty="0"/>
              <a:t> </a:t>
            </a: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«Саратовский национальный исследовательский государственный университет имени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Н.Г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Чернышевского»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</a:p>
          <a:p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«Башкирский государственный педагогический университет им. М.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Акмуллы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ru-RU" dirty="0"/>
              <a:t> </a:t>
            </a: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Уфимский колледж статистики, информатики и вычислительной техники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ru-RU" dirty="0"/>
              <a:t> </a:t>
            </a: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Энгельсский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политехникум»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ru-RU" dirty="0"/>
              <a:t> </a:t>
            </a: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Ташлинский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политехнический техникум" с. Ташла Оренбургской области</a:t>
            </a:r>
            <a:r>
              <a:rPr lang="ru-RU" dirty="0"/>
              <a:t>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ru-RU" dirty="0"/>
              <a:t> </a:t>
            </a:r>
            <a:endParaRPr lang="ru-RU" b="0" dirty="0"/>
          </a:p>
          <a:p>
            <a:endParaRPr lang="ru-RU" b="1" dirty="0"/>
          </a:p>
          <a:p>
            <a:r>
              <a:rPr lang="ru-RU" b="1" dirty="0"/>
              <a:t>2016 год – доля обучающихся по </a:t>
            </a:r>
            <a:r>
              <a:rPr lang="ru-RU" b="1" dirty="0" err="1"/>
              <a:t>АОП</a:t>
            </a:r>
            <a:r>
              <a:rPr lang="ru-RU" b="1" dirty="0"/>
              <a:t>:</a:t>
            </a: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Удмуртия – 57,3%, Оренбургская область – 50%, Башкортостан – 44%, Пензенская – 37,8%, Кировская область – 34,7%,  Ульяновская область – 26,9%, Самарская – 23,4%, Мордовия – 21,1%, Саратовская – 10,8%, Татарстан – 8,4%, Пермский край – </a:t>
            </a:r>
            <a:r>
              <a:rPr lang="ru-RU" sz="1200" b="1" i="0" u="none" strike="noStrike" kern="120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5,3%,</a:t>
            </a:r>
            <a:r>
              <a:rPr lang="ru-RU" sz="1200" b="0" i="0" u="none" strike="noStrike" kern="120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Чувашия – 4,5%, Нижегородская область – </a:t>
            </a:r>
            <a:r>
              <a:rPr lang="ru-RU" sz="1200" b="1" i="0" u="none" strike="noStrike" kern="120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0,4%</a:t>
            </a: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ru-RU" sz="1400" b="0" i="0" u="none" strike="noStrike" dirty="0"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9921A-2FB7-440C-948A-DCAC69B97F5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36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47B23-A56C-452D-B91A-E77235648C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815FB6-B919-4B29-84B3-C02FCA016A49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7E4E15-15CE-416A-B37B-421DDDE0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ECBE33-55D3-4612-8384-1C9940A9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574303-F246-4186-9DDC-7624BEFAD9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7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58A2CB-29CF-49E3-BEE0-A289A82F81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4E9BB14-18DD-4B87-9662-5126FBAF83AB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2E9136-C3D4-4768-A2FE-324C49F4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A493FD-2ABD-4C82-99DB-F8B31EA7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8326C5B-C1BC-4C18-B86A-7C8320AE67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631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BDEC2-22C7-46C6-9B87-8739C8AB07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6177DE9-BC9E-4EBD-83E3-AFB384C72185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092005-4496-4305-BAA0-87DC910D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CBFEF3-8BA8-4FD3-8B9E-154B0865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44943B1-AA7C-4F8F-B290-7A67DF2E99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455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2CA09F-1FA1-4BF2-94BB-71A0C23902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1BD9AAA-0C7E-4A3D-B36F-42158A63FE7E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750156-82E3-4B4C-B99A-620EF359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4A96D-EA7C-4662-A485-5EFD22C8E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786775C-6B04-428D-985A-8F812A65BE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769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8F16FD-06E2-4727-B962-F125E65521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8488EE-EF81-4A08-899C-EDB113185472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A0ACEB-94AA-48B1-B83C-4E8BD1C84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900965-2C9E-475C-B21A-4A4FB026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07CDB30-63D8-4D3F-B25D-75819EE8A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382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98CDAF-1717-47A8-A4A9-BC4BE54BA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2A464BF-B27A-4818-B362-D06FB87CC3D9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5AD0F4-F756-4597-BBEA-970222BC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215CF2-2655-4709-B5EB-F6BA1744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8425153-5828-4BE1-9E4E-E4A96FDD5C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9003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2B1CD8-2E9E-46C2-AD51-4C2B368B6F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E1D09C-7A23-4B1A-8856-643AF8AC5C79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AEF120-4AD2-49CF-BE86-F4374A52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983FAD-31F4-48FE-B354-A05CB38E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43D0EC1-ED40-4E50-821E-5A7D782D66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285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B462284-CB99-4795-B89D-8E1A5A0D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681D9F2-5F99-4E69-8488-47D047569578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425B5-2598-4C32-913F-7A6618FC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E32A56E-A689-4938-BF0F-138C3A155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12F990A-1927-4423-B3FE-E615A8A5BA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596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E9A7CE8-2515-4835-997A-6960E6429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8E28AA-64DA-4B88-B80A-3EBB0D11BEE4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164443-B1D7-4AA5-A935-C97F6E7F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BAD870-6FC4-47C4-BDC2-C54CE442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B4F59EB-C85A-409C-B0B0-540082C6F3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102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618585-2342-472F-A6AF-9411D1884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13CB75-9A35-4C09-BEB8-F000002613E9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3C17FF-A774-4D1A-BCFC-3BE4931C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637AF3-3E2A-4719-A6FE-FE50CEEB8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D5782CD-3892-4B48-B97A-AAB274050C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990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F49CE3-4CBF-4674-806C-4AC2CAD82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5BA43B4-4E04-4B18-9AF0-5A08960A70F1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A0D486-197C-4463-91B1-289E6E73E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A4680E-3186-47A3-81BE-067C13E9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A0DE8E9-A504-4B05-9AF5-F50B39BC4B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507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11C7E5C-0250-4145-9C28-F98D5A61D9E8}"/>
              </a:ext>
            </a:extLst>
          </p:cNvPr>
          <p:cNvCxnSpPr/>
          <p:nvPr userDrawn="1"/>
        </p:nvCxnSpPr>
        <p:spPr>
          <a:xfrm>
            <a:off x="395288" y="836613"/>
            <a:ext cx="5976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136D4AF-7212-4E9D-BD8F-EF7D27314A52}"/>
              </a:ext>
            </a:extLst>
          </p:cNvPr>
          <p:cNvSpPr/>
          <p:nvPr userDrawn="1"/>
        </p:nvSpPr>
        <p:spPr bwMode="auto">
          <a:xfrm>
            <a:off x="7056438" y="260350"/>
            <a:ext cx="2087562" cy="576263"/>
          </a:xfrm>
          <a:prstGeom prst="rect">
            <a:avLst/>
          </a:prstGeom>
          <a:solidFill>
            <a:srgbClr val="4B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  <p:sp>
        <p:nvSpPr>
          <p:cNvPr id="20" name="Прямоугольный треугольник 19">
            <a:extLst>
              <a:ext uri="{FF2B5EF4-FFF2-40B4-BE49-F238E27FC236}">
                <a16:creationId xmlns:a16="http://schemas.microsoft.com/office/drawing/2014/main" id="{C49120DF-5B29-4CB5-A264-0FC6403245A1}"/>
              </a:ext>
            </a:extLst>
          </p:cNvPr>
          <p:cNvSpPr/>
          <p:nvPr userDrawn="1"/>
        </p:nvSpPr>
        <p:spPr bwMode="auto">
          <a:xfrm flipH="1">
            <a:off x="6624638" y="260350"/>
            <a:ext cx="431800" cy="576263"/>
          </a:xfrm>
          <a:prstGeom prst="rtTriangle">
            <a:avLst/>
          </a:prstGeom>
          <a:solidFill>
            <a:srgbClr val="4B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F7D333E-C70C-4FA9-9055-6AF62DEB35BA}"/>
              </a:ext>
            </a:extLst>
          </p:cNvPr>
          <p:cNvSpPr/>
          <p:nvPr userDrawn="1"/>
        </p:nvSpPr>
        <p:spPr>
          <a:xfrm flipH="1">
            <a:off x="0" y="6669088"/>
            <a:ext cx="5219700" cy="188912"/>
          </a:xfrm>
          <a:prstGeom prst="rect">
            <a:avLst/>
          </a:prstGeom>
          <a:solidFill>
            <a:srgbClr val="4B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  <p:sp>
        <p:nvSpPr>
          <p:cNvPr id="30" name="Прямоугольный треугольник 29">
            <a:extLst>
              <a:ext uri="{FF2B5EF4-FFF2-40B4-BE49-F238E27FC236}">
                <a16:creationId xmlns:a16="http://schemas.microsoft.com/office/drawing/2014/main" id="{D71493FE-2B3F-4856-B187-CDB0F0F74F2B}"/>
              </a:ext>
            </a:extLst>
          </p:cNvPr>
          <p:cNvSpPr/>
          <p:nvPr userDrawn="1"/>
        </p:nvSpPr>
        <p:spPr>
          <a:xfrm>
            <a:off x="5219700" y="6669088"/>
            <a:ext cx="504825" cy="188912"/>
          </a:xfrm>
          <a:prstGeom prst="rtTriangle">
            <a:avLst/>
          </a:prstGeom>
          <a:solidFill>
            <a:srgbClr val="4B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F2CE1FF-5E69-49AA-B116-23429D7CCD0F}"/>
              </a:ext>
            </a:extLst>
          </p:cNvPr>
          <p:cNvSpPr/>
          <p:nvPr userDrawn="1"/>
        </p:nvSpPr>
        <p:spPr>
          <a:xfrm flipH="1">
            <a:off x="2195513" y="6777038"/>
            <a:ext cx="6948487" cy="82550"/>
          </a:xfrm>
          <a:prstGeom prst="rect">
            <a:avLst/>
          </a:prstGeom>
          <a:solidFill>
            <a:srgbClr val="4B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  <p:sp>
        <p:nvSpPr>
          <p:cNvPr id="12" name="Прямоугольный треугольник 11">
            <a:extLst>
              <a:ext uri="{FF2B5EF4-FFF2-40B4-BE49-F238E27FC236}">
                <a16:creationId xmlns:a16="http://schemas.microsoft.com/office/drawing/2014/main" id="{412378B3-A036-476B-94AF-617D8AD27FA1}"/>
              </a:ext>
            </a:extLst>
          </p:cNvPr>
          <p:cNvSpPr/>
          <p:nvPr userDrawn="1"/>
        </p:nvSpPr>
        <p:spPr bwMode="auto">
          <a:xfrm flipH="1">
            <a:off x="6561138" y="188913"/>
            <a:ext cx="431800" cy="576262"/>
          </a:xfrm>
          <a:prstGeom prst="rtTriangle">
            <a:avLst/>
          </a:prstGeom>
          <a:solidFill>
            <a:srgbClr val="850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u="sn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B4B793-D940-4ADA-AAB2-EE96A7828AA9}"/>
              </a:ext>
            </a:extLst>
          </p:cNvPr>
          <p:cNvSpPr/>
          <p:nvPr/>
        </p:nvSpPr>
        <p:spPr>
          <a:xfrm>
            <a:off x="-1588" y="-34925"/>
            <a:ext cx="9144001" cy="667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pic>
        <p:nvPicPr>
          <p:cNvPr id="13315" name="Picture 12" descr="E:\000_2016\002_ФАКУЛЬТЕТЫ\РУНЦИО\000_ФИРМЕННЫЙ_СТИЛЬ\ПРЕЗЕНТАЦИЯ\003\001_ЧелГУ без знака.jpg">
            <a:extLst>
              <a:ext uri="{FF2B5EF4-FFF2-40B4-BE49-F238E27FC236}">
                <a16:creationId xmlns:a16="http://schemas.microsoft.com/office/drawing/2014/main" id="{7BA8CE6F-37CA-4F61-87BA-159610E6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303213"/>
            <a:ext cx="7723187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FDD28CE-3D0F-4CB6-8B84-79DDD5477F74}"/>
              </a:ext>
            </a:extLst>
          </p:cNvPr>
          <p:cNvCxnSpPr/>
          <p:nvPr/>
        </p:nvCxnSpPr>
        <p:spPr>
          <a:xfrm>
            <a:off x="703263" y="4006850"/>
            <a:ext cx="77343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7" name="TextBox 6">
            <a:extLst>
              <a:ext uri="{FF2B5EF4-FFF2-40B4-BE49-F238E27FC236}">
                <a16:creationId xmlns:a16="http://schemas.microsoft.com/office/drawing/2014/main" id="{2752519C-DC0E-455B-BE87-52F4900C2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2374900"/>
            <a:ext cx="9144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500" b="1">
                <a:solidFill>
                  <a:srgbClr val="850F0D"/>
                </a:solidFill>
                <a:latin typeface="Arial Narrow" panose="020B0606020202030204" pitchFamily="34" charset="0"/>
              </a:rPr>
              <a:t>РЕАЛИЗАЦИЯ МЕРОПРИЯТИЙ ПО ОБЕСПЕЧЕНИЮ ДОСТУПНОСТИ СРЕДНЕГО ПРОФЕССИОНАЛЬНОГО ОБРАЗОВАНИЯ И ПРОФЕССИОНАЛЬНОГО ОБУЧЕНИЯ ИНВАЛИДОВ И ЛИЦ С ОГРАНИЧЕННЫМИ ВОЗМОЖНОСТЯМИ ЗДОРОВЬЯ </a:t>
            </a:r>
          </a:p>
        </p:txBody>
      </p:sp>
      <p:sp>
        <p:nvSpPr>
          <p:cNvPr id="13318" name="TextBox 9">
            <a:extLst>
              <a:ext uri="{FF2B5EF4-FFF2-40B4-BE49-F238E27FC236}">
                <a16:creationId xmlns:a16="http://schemas.microsoft.com/office/drawing/2014/main" id="{24200AFB-FB51-4C9D-8ABB-8B8A35722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4375150"/>
            <a:ext cx="8713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Arial Narrow" panose="020B0606020202030204" pitchFamily="34" charset="0"/>
              </a:rPr>
              <a:t>Романенкова </a:t>
            </a:r>
            <a:r>
              <a:rPr lang="en-US" altLang="ru-RU">
                <a:latin typeface="Arial Narrow" panose="020B0606020202030204" pitchFamily="34" charset="0"/>
              </a:rPr>
              <a:t> </a:t>
            </a:r>
            <a:r>
              <a:rPr lang="ru-RU" altLang="ru-RU">
                <a:latin typeface="Arial Narrow" panose="020B0606020202030204" pitchFamily="34" charset="0"/>
              </a:rPr>
              <a:t>Дарья</a:t>
            </a:r>
            <a:r>
              <a:rPr lang="en-US" altLang="ru-RU">
                <a:latin typeface="Arial Narrow" panose="020B0606020202030204" pitchFamily="34" charset="0"/>
              </a:rPr>
              <a:t> </a:t>
            </a:r>
            <a:r>
              <a:rPr lang="ru-RU" altLang="ru-RU">
                <a:latin typeface="Arial Narrow" panose="020B0606020202030204" pitchFamily="34" charset="0"/>
              </a:rPr>
              <a:t> Феликсовна – заместитель начальника Ресурсного учебно-методического центра по обучению инвалидов и лиц с ОВЗ Челябинского государственного университета </a:t>
            </a:r>
          </a:p>
        </p:txBody>
      </p:sp>
      <p:sp>
        <p:nvSpPr>
          <p:cNvPr id="13319" name="TextBox 1">
            <a:extLst>
              <a:ext uri="{FF2B5EF4-FFF2-40B4-BE49-F238E27FC236}">
                <a16:creationId xmlns:a16="http://schemas.microsoft.com/office/drawing/2014/main" id="{B6B4BAA0-7268-4925-B3E2-9F5798D1E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6232525"/>
            <a:ext cx="3600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dirty="0"/>
              <a:t>г. Уфа, 7 ноября 2018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B5FAB5-F2F4-433A-86F6-8D19F37BE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85428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dirty="0"/>
              <a:t>Отнесение обучающихся к категории «лица с ОВЗ» без подтверждающих документов. 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dirty="0"/>
              <a:t>Отнесение обучающихся по программам профессионального обучения к контингенту обучающихся по программам подготовки квалифицированных рабочих, служащих.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dirty="0"/>
              <a:t>Обучение лиц с нарушениями интеллекта, окончивших коррекционные школы VIII вида, по программам подготовки квалифицированных рабочих, служащих.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dirty="0"/>
              <a:t>Неверное отнесение лиц с нарушениями интеллекта (выпускников школ VIII вида) к обучающимся с другими видами нарушений здоровья.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dirty="0"/>
              <a:t>Большое количество детей-инвалидов среди выпускников с инвалидностью.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546FF5F-5133-4952-83A0-125072D08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88640"/>
            <a:ext cx="6214464" cy="758825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ОСНОВНЫЕ ОШИБКИ ЗАПОЛНЕНИЯ МОНИТОРИНГА ИНКЛЮЗИВНОГО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52527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3B73E0C-61D4-4407-BCD4-4B65C452C88A}"/>
              </a:ext>
            </a:extLst>
          </p:cNvPr>
          <p:cNvGrpSpPr/>
          <p:nvPr/>
        </p:nvGrpSpPr>
        <p:grpSpPr>
          <a:xfrm>
            <a:off x="611560" y="260648"/>
            <a:ext cx="7419975" cy="4962525"/>
            <a:chOff x="611560" y="260648"/>
            <a:chExt cx="7419975" cy="4962525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32C97311-2C78-4C99-A9D4-714A96526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560" y="260648"/>
              <a:ext cx="7419975" cy="4962525"/>
            </a:xfrm>
            <a:prstGeom prst="rect">
              <a:avLst/>
            </a:prstGeom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883E1424-48F3-482F-A96B-992A4259EF12}"/>
                </a:ext>
              </a:extLst>
            </p:cNvPr>
            <p:cNvSpPr/>
            <p:nvPr/>
          </p:nvSpPr>
          <p:spPr>
            <a:xfrm>
              <a:off x="4716016" y="836712"/>
              <a:ext cx="3312368" cy="6480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28595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22823-6755-4D52-97FF-DFA9653F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62" y="-1529"/>
            <a:ext cx="6533486" cy="75895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НЕ ЯВЛЯЮТСЯ ДОКУМЕНТАМИ О ПРИЗНАНИИ ОБУЧАЮЩЕГОСЯ ЛИЦОМ С ОВЗ: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B0547D-6018-4B15-8448-F86504FFB1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66019"/>
            <a:ext cx="8229600" cy="3127078"/>
          </a:xfrm>
        </p:spPr>
        <p:txBody>
          <a:bodyPr/>
          <a:lstStyle/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Справка МСЭ об установлении инвалидности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Медицинская справка о состоянии здоровья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Справка врачебных комиссий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Заключение педагога-психолога колледжа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3308AB-1DEC-4ABB-9B90-57BC505010D4}"/>
              </a:ext>
            </a:extLst>
          </p:cNvPr>
          <p:cNvSpPr/>
          <p:nvPr/>
        </p:nvSpPr>
        <p:spPr>
          <a:xfrm>
            <a:off x="1383137" y="4016775"/>
            <a:ext cx="7432504" cy="1323439"/>
          </a:xfrm>
          <a:prstGeom prst="rect">
            <a:avLst/>
          </a:prstGeom>
          <a:solidFill>
            <a:srgbClr val="850F0D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Образовательное законодательство не устанавливает порядок и необходимость установления статуса «обучающийся с ограниченными возможностями здоровья» для лиц, имеющих статус «инвалид» («ребёнок-инвалид»)</a:t>
            </a:r>
          </a:p>
        </p:txBody>
      </p:sp>
      <p:pic>
        <p:nvPicPr>
          <p:cNvPr id="5" name="Picture 4" descr="http://wellnesstut.by/images/stories/vosklitsatelny.png">
            <a:extLst>
              <a:ext uri="{FF2B5EF4-FFF2-40B4-BE49-F238E27FC236}">
                <a16:creationId xmlns:a16="http://schemas.microsoft.com/office/drawing/2014/main" id="{1DEE0592-0772-4F58-A6E4-28A9000BB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2" y="4149080"/>
            <a:ext cx="925937" cy="92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71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65B43A7-C8AE-481F-92A4-5E4354766757}"/>
              </a:ext>
            </a:extLst>
          </p:cNvPr>
          <p:cNvSpPr/>
          <p:nvPr/>
        </p:nvSpPr>
        <p:spPr>
          <a:xfrm>
            <a:off x="157323" y="950476"/>
            <a:ext cx="4572000" cy="2698750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663AB-2CC6-46AB-847B-02A02A7A0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88913"/>
            <a:ext cx="6688138" cy="758825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ПРЕДВАРИТЕЛЬНЫЕ ДАННЫЕ МОНИТОРИНГА КАЧЕСТВА ПОДГОТОВКИ КАДРОВ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7E9D98A-8BFA-4240-9444-115F9FAFBF31}"/>
              </a:ext>
            </a:extLst>
          </p:cNvPr>
          <p:cNvSpPr/>
          <p:nvPr/>
        </p:nvSpPr>
        <p:spPr>
          <a:xfrm>
            <a:off x="144463" y="3719514"/>
            <a:ext cx="4627562" cy="2844799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77" name="TextBox 13">
            <a:extLst>
              <a:ext uri="{FF2B5EF4-FFF2-40B4-BE49-F238E27FC236}">
                <a16:creationId xmlns:a16="http://schemas.microsoft.com/office/drawing/2014/main" id="{B11D2DAD-8078-43CB-9CE9-CEF9C0AFC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788" y="1646912"/>
            <a:ext cx="4343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rgbClr val="4BAB0F"/>
                </a:solidFill>
              </a:rPr>
              <a:t>24875 </a:t>
            </a:r>
            <a:r>
              <a:rPr lang="ru-RU" altLang="ru-RU" sz="1600" dirty="0"/>
              <a:t>– всего про программам СПО</a:t>
            </a:r>
          </a:p>
          <a:p>
            <a:r>
              <a:rPr lang="ru-RU" altLang="ru-RU" sz="1600" b="1" dirty="0">
                <a:solidFill>
                  <a:srgbClr val="4BAB0F"/>
                </a:solidFill>
              </a:rPr>
              <a:t>5651</a:t>
            </a:r>
            <a:r>
              <a:rPr lang="ru-RU" altLang="ru-RU" sz="1400" dirty="0"/>
              <a:t> – программы подготовки квалифицированных рабочих служащих </a:t>
            </a:r>
            <a:r>
              <a:rPr lang="ru-RU" altLang="ru-RU" sz="1400" b="1" dirty="0">
                <a:solidFill>
                  <a:srgbClr val="850F0D"/>
                </a:solidFill>
              </a:rPr>
              <a:t>(</a:t>
            </a:r>
            <a:r>
              <a:rPr lang="ru-RU" altLang="ru-RU" sz="1400" b="1" dirty="0">
                <a:solidFill>
                  <a:srgbClr val="850F0D"/>
                </a:solidFill>
                <a:sym typeface="Symbol" panose="05050102010706020507" pitchFamily="18" charset="2"/>
              </a:rPr>
              <a:t></a:t>
            </a:r>
            <a:r>
              <a:rPr lang="ru-RU" altLang="ru-RU" sz="1400" b="1" dirty="0">
                <a:solidFill>
                  <a:srgbClr val="850F0D"/>
                </a:solidFill>
              </a:rPr>
              <a:t>11%)</a:t>
            </a:r>
          </a:p>
          <a:p>
            <a:r>
              <a:rPr lang="ru-RU" altLang="ru-RU" sz="1600" b="1" dirty="0">
                <a:solidFill>
                  <a:srgbClr val="4BAB0F"/>
                </a:solidFill>
              </a:rPr>
              <a:t>19226</a:t>
            </a:r>
            <a:r>
              <a:rPr lang="ru-RU" altLang="ru-RU" sz="1400" dirty="0"/>
              <a:t> – программы подготовки специалистов среднего звена </a:t>
            </a:r>
            <a:r>
              <a:rPr lang="ru-RU" altLang="ru-RU" sz="1400" b="1" dirty="0">
                <a:solidFill>
                  <a:srgbClr val="850F0D"/>
                </a:solidFill>
              </a:rPr>
              <a:t>(</a:t>
            </a:r>
            <a:r>
              <a:rPr lang="ru-RU" altLang="ru-RU" sz="1400" b="1" dirty="0">
                <a:solidFill>
                  <a:srgbClr val="850F0D"/>
                </a:solidFill>
                <a:sym typeface="Symbol" panose="05050102010706020507" pitchFamily="18" charset="2"/>
              </a:rPr>
              <a:t></a:t>
            </a:r>
            <a:r>
              <a:rPr lang="ru-RU" altLang="ru-RU" sz="1400" b="1" dirty="0">
                <a:solidFill>
                  <a:srgbClr val="850F0D"/>
                </a:solidFill>
              </a:rPr>
              <a:t>14%)</a:t>
            </a:r>
          </a:p>
          <a:p>
            <a:r>
              <a:rPr lang="ru-RU" altLang="ru-RU" sz="1400" dirty="0"/>
              <a:t>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2032DD5-2879-41C5-841C-9086111742B2}"/>
              </a:ext>
            </a:extLst>
          </p:cNvPr>
          <p:cNvSpPr/>
          <p:nvPr/>
        </p:nvSpPr>
        <p:spPr>
          <a:xfrm>
            <a:off x="4771014" y="1283498"/>
            <a:ext cx="4314825" cy="1727200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>
              <a:solidFill>
                <a:srgbClr val="850F0D"/>
              </a:solidFill>
              <a:latin typeface="Arial Narrow" panose="020B0606020202030204" pitchFamily="34" charset="0"/>
            </a:endParaRPr>
          </a:p>
        </p:txBody>
      </p:sp>
      <p:sp>
        <p:nvSpPr>
          <p:cNvPr id="17479" name="Прямоугольник 15">
            <a:extLst>
              <a:ext uri="{FF2B5EF4-FFF2-40B4-BE49-F238E27FC236}">
                <a16:creationId xmlns:a16="http://schemas.microsoft.com/office/drawing/2014/main" id="{FD14183A-6953-492C-A9B1-4B939B9B0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6991" y="1398633"/>
            <a:ext cx="3679825" cy="307975"/>
          </a:xfrm>
          <a:prstGeom prst="rect">
            <a:avLst/>
          </a:prstGeom>
          <a:solidFill>
            <a:srgbClr val="850F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>
                <a:solidFill>
                  <a:schemeClr val="bg1"/>
                </a:solidFill>
                <a:latin typeface="Arial Narrow" panose="020B0606020202030204" pitchFamily="34" charset="0"/>
              </a:rPr>
              <a:t>Количество обучающихся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04E21FF1-35FE-4805-8CB9-D7F2F9979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0942523"/>
              </p:ext>
            </p:extLst>
          </p:nvPr>
        </p:nvGraphicFramePr>
        <p:xfrm>
          <a:off x="5170269" y="4325938"/>
          <a:ext cx="3494306" cy="2073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A44467B0-7196-45F7-9548-3E89AFBE5B26}"/>
              </a:ext>
            </a:extLst>
          </p:cNvPr>
          <p:cNvSpPr txBox="1"/>
          <p:nvPr/>
        </p:nvSpPr>
        <p:spPr>
          <a:xfrm>
            <a:off x="5170269" y="3850475"/>
            <a:ext cx="3600400" cy="546945"/>
          </a:xfrm>
          <a:prstGeom prst="rect">
            <a:avLst/>
          </a:prstGeom>
          <a:solidFill>
            <a:srgbClr val="850F0D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77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Доля образовательных организаций, обучающих лиц с инвалидностью и ОВЗ*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679E0F8-0445-4B92-94C6-A6BDED69D0A9}"/>
              </a:ext>
            </a:extLst>
          </p:cNvPr>
          <p:cNvSpPr/>
          <p:nvPr/>
        </p:nvSpPr>
        <p:spPr>
          <a:xfrm>
            <a:off x="4903788" y="3756184"/>
            <a:ext cx="4095749" cy="2844799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7DDF7DAD-7E31-4C32-95B7-9B231C9E49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870565"/>
              </p:ext>
            </p:extLst>
          </p:nvPr>
        </p:nvGraphicFramePr>
        <p:xfrm>
          <a:off x="176764" y="40449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413" name="TextBox 2">
            <a:extLst>
              <a:ext uri="{FF2B5EF4-FFF2-40B4-BE49-F238E27FC236}">
                <a16:creationId xmlns:a16="http://schemas.microsoft.com/office/drawing/2014/main" id="{1213720C-A1CD-461B-BD28-670A585C0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04" y="3821904"/>
            <a:ext cx="3876675" cy="523875"/>
          </a:xfrm>
          <a:prstGeom prst="rect">
            <a:avLst/>
          </a:prstGeom>
          <a:solidFill>
            <a:srgbClr val="850F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Количество образовательных программ, на которых обучаются инвалиды и лица с ОВЗ</a:t>
            </a: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70672DFA-E8FE-4CD5-94F2-118DE75C88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334881"/>
              </p:ext>
            </p:extLst>
          </p:nvPr>
        </p:nvGraphicFramePr>
        <p:xfrm>
          <a:off x="373331" y="836712"/>
          <a:ext cx="4314825" cy="3287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E65FBE3-7136-4EE8-8C05-1452E1B942B8}"/>
              </a:ext>
            </a:extLst>
          </p:cNvPr>
          <p:cNvSpPr txBox="1"/>
          <p:nvPr/>
        </p:nvSpPr>
        <p:spPr>
          <a:xfrm>
            <a:off x="5292080" y="6237312"/>
            <a:ext cx="3675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Головных организаций – юридических лиц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42823-81B1-4C6F-8683-E02E38838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6209852" cy="1143000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РАСПРЕДЕЛЕНИЕ ОБУЧАЮЩИХСЯ ИНВАЛИДОВ И ОБУЧАЮЩИХСЯ С ОВЗ ПО ФЕДЕРАЛЬНЫМ ОКРУГАМ (СПО)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414C89C5-9527-46A4-B099-6902BD9ABF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490838"/>
              </p:ext>
            </p:extLst>
          </p:nvPr>
        </p:nvGraphicFramePr>
        <p:xfrm>
          <a:off x="539552" y="1484784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381B9FD-79DF-4CDD-BFF6-682B55D3E05E}"/>
              </a:ext>
            </a:extLst>
          </p:cNvPr>
          <p:cNvSpPr/>
          <p:nvPr/>
        </p:nvSpPr>
        <p:spPr>
          <a:xfrm>
            <a:off x="539552" y="2348880"/>
            <a:ext cx="7560840" cy="576064"/>
          </a:xfrm>
          <a:prstGeom prst="roundRect">
            <a:avLst/>
          </a:prstGeom>
          <a:noFill/>
          <a:ln>
            <a:solidFill>
              <a:srgbClr val="850F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306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0192F-B731-4638-BDD4-D89146DCD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490066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ДАННЫЕ ОБ ОБУЧАЮЩИХСЯ ПО ПРОГРАММАМ СПО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155DB5E9-273D-48A2-AD0C-584D688E1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5" y="1394421"/>
            <a:ext cx="3876675" cy="306387"/>
          </a:xfrm>
          <a:prstGeom prst="rect">
            <a:avLst/>
          </a:prstGeom>
          <a:solidFill>
            <a:srgbClr val="850F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Статус обучающихся по программам СПО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70C0B2D-F061-4D9D-B5E5-5860C56034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03024"/>
              </p:ext>
            </p:extLst>
          </p:nvPr>
        </p:nvGraphicFramePr>
        <p:xfrm>
          <a:off x="4156205" y="3220042"/>
          <a:ext cx="5166320" cy="3260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35B3BC49-93A9-4890-B463-52A57295FB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508688"/>
              </p:ext>
            </p:extLst>
          </p:nvPr>
        </p:nvGraphicFramePr>
        <p:xfrm>
          <a:off x="93164" y="1700808"/>
          <a:ext cx="4982891" cy="3260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11">
            <a:extLst>
              <a:ext uri="{FF2B5EF4-FFF2-40B4-BE49-F238E27FC236}">
                <a16:creationId xmlns:a16="http://schemas.microsoft.com/office/drawing/2014/main" id="{08182A1F-CCEC-4C07-A85A-613199E70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325" y="2913655"/>
            <a:ext cx="3876675" cy="306387"/>
          </a:xfrm>
          <a:prstGeom prst="rect">
            <a:avLst/>
          </a:prstGeom>
          <a:solidFill>
            <a:srgbClr val="850F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Группы инвалидности обучающихся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B0C4E91-B262-4C7A-95C5-2DDC8331452D}"/>
              </a:ext>
            </a:extLst>
          </p:cNvPr>
          <p:cNvSpPr/>
          <p:nvPr/>
        </p:nvSpPr>
        <p:spPr>
          <a:xfrm>
            <a:off x="157323" y="1124744"/>
            <a:ext cx="4572000" cy="3837044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C749DBD1-4549-434A-9E9C-ADB7EB9DE83C}"/>
              </a:ext>
            </a:extLst>
          </p:cNvPr>
          <p:cNvSpPr/>
          <p:nvPr/>
        </p:nvSpPr>
        <p:spPr>
          <a:xfrm>
            <a:off x="4793482" y="2646921"/>
            <a:ext cx="4289445" cy="3837044"/>
          </a:xfrm>
          <a:prstGeom prst="roundRect">
            <a:avLst/>
          </a:prstGeom>
          <a:noFill/>
          <a:ln w="9525">
            <a:solidFill>
              <a:srgbClr val="850F0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4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E8201-6E29-4353-B465-1E07FAE93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6696744" cy="1143000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ПРОГРАММЫ, НА КОТОРЫХ ОБУЧАЮТСЯ ЛИЦА С ИНВАЛИДНОСТЬЮ И ОВЗ</a:t>
            </a:r>
            <a:b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FE4DA6-F678-42F9-9FC9-E65980D8E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489327"/>
              </p:ext>
            </p:extLst>
          </p:nvPr>
        </p:nvGraphicFramePr>
        <p:xfrm>
          <a:off x="117061" y="836712"/>
          <a:ext cx="8967028" cy="5898851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9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9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>
                          <a:effectLst/>
                        </a:rPr>
                        <a:t>Код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Программа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Ко-во </a:t>
                      </a:r>
                      <a:r>
                        <a:rPr lang="ru-RU" sz="1500" u="none" strike="noStrike" dirty="0" err="1">
                          <a:effectLst/>
                        </a:rPr>
                        <a:t>обуч-ся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Кол-во ПОО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34.02.01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Сестринское дело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1 512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329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09.02.03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Программирование в компьютерных системах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1 264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301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38.02.01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Экономика и бухгалтерский учет (по отраслям)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1 253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444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2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34.02.02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Медицинский массаж (для обучения лиц с ограниченными возможностями здоровья по зрению)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766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40.02.01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Право и организация социального обеспечения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699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254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09.02.05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Прикладная информатика (по отраслям)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555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172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09.02.04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Информационные системы (по отраслям)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552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200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23.02.03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532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296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89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19.02.10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Технология продукции общественного питания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456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244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357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31.02.01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Лечебное дело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416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191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3298"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09.01.03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Мастер по обработке цифровой информации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732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158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19.01.17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Повар, кондитер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622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305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23.01.03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Автомеханик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339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204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43.01.09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Повар, кондитер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249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144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08.01.08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Мастер отделочных строительных работ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224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97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887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15.01.05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Сварщик (ручной и частично механизированной сварки (наплавки) / Сварщик (электросварочные и газосварочные работы)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180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128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29.01.07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Портной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165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49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09.01.01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Наладчик аппаратного и программного обеспечения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159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39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38.01.02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Продавец, контролер-кассир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147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21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43.01.02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Парикмахер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404040"/>
                          </a:solidFill>
                          <a:effectLst/>
                        </a:rPr>
                        <a:t>144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404040"/>
                          </a:solidFill>
                          <a:effectLst/>
                        </a:rPr>
                        <a:t>99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493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941834"/>
              </p:ext>
            </p:extLst>
          </p:nvPr>
        </p:nvGraphicFramePr>
        <p:xfrm>
          <a:off x="37695" y="818340"/>
          <a:ext cx="9080057" cy="5778621"/>
        </p:xfrm>
        <a:graphic>
          <a:graphicData uri="http://schemas.openxmlformats.org/drawingml/2006/table">
            <a:tbl>
              <a:tblPr firstRow="1" firstCol="1" lastRow="1" bandRow="1">
                <a:tableStyleId>{E8B1032C-EA38-4F05-BA0D-38AFFFC7BED3}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78566828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84670237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757031089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28357965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92593572"/>
                    </a:ext>
                  </a:extLst>
                </a:gridCol>
                <a:gridCol w="1175658">
                  <a:extLst>
                    <a:ext uri="{9D8B030D-6E8A-4147-A177-3AD203B41FA5}">
                      <a16:colId xmlns:a16="http://schemas.microsoft.com/office/drawing/2014/main" val="4088751449"/>
                    </a:ext>
                  </a:extLst>
                </a:gridCol>
                <a:gridCol w="925285">
                  <a:extLst>
                    <a:ext uri="{9D8B030D-6E8A-4147-A177-3AD203B41FA5}">
                      <a16:colId xmlns:a16="http://schemas.microsoft.com/office/drawing/2014/main" val="364056878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85994835"/>
                    </a:ext>
                  </a:extLst>
                </a:gridCol>
              </a:tblGrid>
              <a:tr h="229002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Субъект РФ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/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Всего обучающихся с ОВЗ и инвалидов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 счет бюджетных ассигнований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 algn="ctr" fontAlgn="ctr"/>
                      <a:r>
                        <a:rPr lang="ru-RU" sz="1300" u="none" strike="noStrike" spc="-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 договорам об оказании платных образовательных услуг</a:t>
                      </a:r>
                      <a:endParaRPr lang="ru-RU" sz="1300" b="0" i="0" u="none" strike="noStrike" spc="-100" baseline="0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доля </a:t>
                      </a:r>
                      <a:r>
                        <a:rPr lang="ru-RU" sz="130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ОО</a:t>
                      </a:r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обучающих инвалидов и лиц с ОВЗ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291587"/>
                  </a:ext>
                </a:extLst>
              </a:tr>
              <a:tr h="257612">
                <a:tc vMerge="1"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Федерал. бюджета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бюджет субъекта РФ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местного бюджета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 anchor="ctr"/>
                </a:tc>
                <a:extLst>
                  <a:ext uri="{0D108BD9-81ED-4DB2-BD59-A6C34878D82A}">
                    <a16:rowId xmlns:a16="http://schemas.microsoft.com/office/drawing/2014/main" val="3794983333"/>
                  </a:ext>
                </a:extLst>
              </a:tr>
              <a:tr h="362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6951" marR="6951" marT="6951" marB="41706"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субъект РФ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951" marR="6951" marT="6951" marB="41706"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16403099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Кировская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88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86223897"/>
                  </a:ext>
                </a:extLst>
              </a:tr>
              <a:tr h="262422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Нижегородская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447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76,7%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063261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500" b="0">
                          <a:solidFill>
                            <a:srgbClr val="404040"/>
                          </a:solidFill>
                          <a:effectLst/>
                        </a:rPr>
                        <a:t>Оренбургская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275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198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75,9%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25277801"/>
                  </a:ext>
                </a:extLst>
              </a:tr>
              <a:tr h="91833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77,8%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1308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406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107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268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76,5%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13027457"/>
                  </a:ext>
                </a:extLst>
              </a:tr>
              <a:tr h="263427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Республика Башкортостан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646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583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59,9%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66,7%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37724350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51,6%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54,2%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8266723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Республика Мордовия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135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107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72,4%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0453970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1 003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766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206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73,1%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85,2%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718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642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57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78,9%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18009177"/>
                  </a:ext>
                </a:extLst>
              </a:tr>
              <a:tr h="239755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159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75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773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Удмуртская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274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230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54,9%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1482852"/>
                  </a:ext>
                </a:extLst>
              </a:tr>
              <a:tr h="126041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137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70,2%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73,0%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38392610"/>
                  </a:ext>
                </a:extLst>
              </a:tr>
              <a:tr h="181281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404040"/>
                          </a:solidFill>
                          <a:effectLst/>
                        </a:rPr>
                        <a:t>Чувашская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179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126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84,0%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5822205"/>
                  </a:ext>
                </a:extLst>
              </a:tr>
              <a:tr h="249294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404040"/>
                          </a:solidFill>
                          <a:effectLst/>
                        </a:rPr>
                        <a:t>Итого </a:t>
                      </a:r>
                      <a:r>
                        <a:rPr lang="ru-RU" sz="1600" b="1" dirty="0" err="1">
                          <a:solidFill>
                            <a:srgbClr val="404040"/>
                          </a:solidFill>
                          <a:effectLst/>
                        </a:rPr>
                        <a:t>ПФО</a:t>
                      </a:r>
                      <a:endParaRPr lang="ru-RU" sz="1600" b="1" dirty="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404040"/>
                          </a:solidFill>
                          <a:effectLst/>
                        </a:rPr>
                        <a:t>5 354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404040"/>
                          </a:solidFill>
                          <a:effectLst/>
                        </a:rPr>
                        <a:t>698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404040"/>
                          </a:solidFill>
                          <a:effectLst/>
                        </a:rPr>
                        <a:t>3 957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404040"/>
                          </a:solidFill>
                          <a:effectLst/>
                        </a:rPr>
                        <a:t>697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71,7%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7106291"/>
                  </a:ext>
                </a:extLst>
              </a:tr>
              <a:tr h="259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ИТОГО РФ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24 875</a:t>
                      </a:r>
                      <a:endParaRPr lang="ru-RU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3 758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17 865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3 204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64,1%</a:t>
                      </a: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73,4%</a:t>
                      </a:r>
                    </a:p>
                  </a:txBody>
                  <a:tcPr marL="7620" marR="7620" marT="7620" anchor="b"/>
                </a:tc>
                <a:extLst>
                  <a:ext uri="{0D108BD9-81ED-4DB2-BD59-A6C34878D82A}">
                    <a16:rowId xmlns:a16="http://schemas.microsoft.com/office/drawing/2014/main" val="272714469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ECD4AF-8D7C-4D46-BDFB-3AC560E7025D}"/>
              </a:ext>
            </a:extLst>
          </p:cNvPr>
          <p:cNvSpPr/>
          <p:nvPr/>
        </p:nvSpPr>
        <p:spPr>
          <a:xfrm>
            <a:off x="121911" y="234096"/>
            <a:ext cx="69847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4BAB0F"/>
                </a:solidFill>
              </a:rPr>
              <a:t>МОНИТОРИНГ ИНКЛЮЗИВНОГО ОБРАЗОВАНИЯ (СПО)</a:t>
            </a:r>
          </a:p>
        </p:txBody>
      </p:sp>
    </p:spTree>
    <p:extLst>
      <p:ext uri="{BB962C8B-B14F-4D97-AF65-F5344CB8AC3E}">
        <p14:creationId xmlns:p14="http://schemas.microsoft.com/office/powerpoint/2010/main" val="3225447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71042-DB7B-4196-9472-60C35D6A5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723"/>
            <a:ext cx="6491064" cy="778098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РАСПРЕДЕЛЕНИЕ ОБУЧАЮЩИХСЯ С ОВЗ И ИНВАЛИДОВ ПО ПРОГРАММАМ СПО</a:t>
            </a:r>
            <a:endParaRPr lang="ru-RU" sz="24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20514-1D2C-4CD8-9747-E44E8BA8CA2C}"/>
              </a:ext>
            </a:extLst>
          </p:cNvPr>
          <p:cNvSpPr txBox="1"/>
          <p:nvPr/>
        </p:nvSpPr>
        <p:spPr>
          <a:xfrm>
            <a:off x="6984776" y="1988840"/>
            <a:ext cx="2029300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В </a:t>
            </a:r>
            <a:r>
              <a:rPr lang="ru-RU" b="1" dirty="0" err="1"/>
              <a:t>ПФО</a:t>
            </a:r>
            <a:r>
              <a:rPr lang="ru-RU" b="1" dirty="0"/>
              <a:t> </a:t>
            </a:r>
          </a:p>
          <a:p>
            <a:r>
              <a:rPr lang="ru-RU" b="1" dirty="0">
                <a:solidFill>
                  <a:srgbClr val="C00000"/>
                </a:solidFill>
              </a:rPr>
              <a:t>74,2% </a:t>
            </a:r>
            <a:r>
              <a:rPr lang="ru-RU" dirty="0"/>
              <a:t>ППССЗ</a:t>
            </a:r>
          </a:p>
          <a:p>
            <a:r>
              <a:rPr lang="ru-RU" b="1" dirty="0">
                <a:solidFill>
                  <a:srgbClr val="C00000"/>
                </a:solidFill>
              </a:rPr>
              <a:t>25,8%</a:t>
            </a:r>
            <a:r>
              <a:rPr lang="ru-RU" dirty="0"/>
              <a:t> ППКРС</a:t>
            </a:r>
          </a:p>
          <a:p>
            <a:r>
              <a:rPr lang="ru-RU" b="1" dirty="0"/>
              <a:t>В РФ</a:t>
            </a:r>
          </a:p>
          <a:p>
            <a:r>
              <a:rPr lang="ru-RU" b="1" dirty="0">
                <a:solidFill>
                  <a:srgbClr val="C00000"/>
                </a:solidFill>
              </a:rPr>
              <a:t>77,3% </a:t>
            </a:r>
            <a:r>
              <a:rPr lang="ru-RU" dirty="0"/>
              <a:t>ППССЗ</a:t>
            </a:r>
          </a:p>
          <a:p>
            <a:r>
              <a:rPr lang="ru-RU" b="1" dirty="0">
                <a:solidFill>
                  <a:srgbClr val="C00000"/>
                </a:solidFill>
              </a:rPr>
              <a:t>22,7% </a:t>
            </a:r>
            <a:r>
              <a:rPr lang="ru-RU" dirty="0"/>
              <a:t>ППКРС</a:t>
            </a:r>
          </a:p>
          <a:p>
            <a:endParaRPr lang="ru-RU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B424E073-2D3A-4847-9267-6666C31A68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5333770"/>
              </p:ext>
            </p:extLst>
          </p:nvPr>
        </p:nvGraphicFramePr>
        <p:xfrm>
          <a:off x="136830" y="1116014"/>
          <a:ext cx="6811434" cy="548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9D6ED8F-52C1-4012-8625-F5F3E70828B0}"/>
              </a:ext>
            </a:extLst>
          </p:cNvPr>
          <p:cNvCxnSpPr/>
          <p:nvPr/>
        </p:nvCxnSpPr>
        <p:spPr>
          <a:xfrm>
            <a:off x="5652120" y="1484784"/>
            <a:ext cx="0" cy="46805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80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F22C2-D79C-45A6-BD9B-537AFA54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46" y="25747"/>
            <a:ext cx="6131024" cy="70609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ПРИЕМ ЛИЦ С ИНВАЛИДНОСТЬЮ и ОВЗ НА ПРОГРАММЫ СПО (2017 год)</a:t>
            </a:r>
            <a:endParaRPr lang="ru-RU" sz="24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752FA59-E289-4E52-9700-92F3444C3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009298"/>
              </p:ext>
            </p:extLst>
          </p:nvPr>
        </p:nvGraphicFramePr>
        <p:xfrm>
          <a:off x="6574470" y="1353763"/>
          <a:ext cx="586609" cy="4696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609">
                  <a:extLst>
                    <a:ext uri="{9D8B030D-6E8A-4147-A177-3AD203B41FA5}">
                      <a16:colId xmlns:a16="http://schemas.microsoft.com/office/drawing/2014/main" val="4019781826"/>
                    </a:ext>
                  </a:extLst>
                </a:gridCol>
              </a:tblGrid>
              <a:tr h="4173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44,3%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056325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36,5%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237065"/>
                  </a:ext>
                </a:extLst>
              </a:tr>
              <a:tr h="3270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33,1%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414997"/>
                  </a:ext>
                </a:extLst>
              </a:tr>
              <a:tr h="2840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31,1%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61319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36,0%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188593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30,3%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009553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29,9%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989402"/>
                  </a:ext>
                </a:extLst>
              </a:tr>
              <a:tr h="3011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29,6%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720540"/>
                  </a:ext>
                </a:extLst>
              </a:tr>
              <a:tr h="3429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36,5%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982708"/>
                  </a:ext>
                </a:extLst>
              </a:tr>
              <a:tr h="3429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35,4%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396446"/>
                  </a:ext>
                </a:extLst>
              </a:tr>
              <a:tr h="3429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35,4%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456459"/>
                  </a:ext>
                </a:extLst>
              </a:tr>
              <a:tr h="3429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31,8%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242282"/>
                  </a:ext>
                </a:extLst>
              </a:tr>
              <a:tr h="3116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824115"/>
                  </a:ext>
                </a:extLst>
              </a:tr>
              <a:tr h="3116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91964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035E9C6-3E88-45F4-B0F4-C2E1DD5D73A7}"/>
              </a:ext>
            </a:extLst>
          </p:cNvPr>
          <p:cNvSpPr txBox="1"/>
          <p:nvPr/>
        </p:nvSpPr>
        <p:spPr>
          <a:xfrm>
            <a:off x="6227116" y="6161818"/>
            <a:ext cx="149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Доля принятых в контингенте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6203165-E993-412B-8474-437523CAB9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675990"/>
              </p:ext>
            </p:extLst>
          </p:nvPr>
        </p:nvGraphicFramePr>
        <p:xfrm>
          <a:off x="461164" y="980727"/>
          <a:ext cx="6330928" cy="5592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9657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6D86D2-F6F0-4394-A8A4-84AC02E85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8" y="136525"/>
            <a:ext cx="6286500" cy="758825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МОНИТОРИНГ ИНКЛЮЗИВНОГО СРЕДНЕГО ПРОФЕССИОНАЛЬНОГО ОБРАЗОВАНИЯ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3F94DF7-B024-4C64-8F06-6B2E739FE19B}"/>
              </a:ext>
            </a:extLst>
          </p:cNvPr>
          <p:cNvSpPr/>
          <p:nvPr/>
        </p:nvSpPr>
        <p:spPr>
          <a:xfrm>
            <a:off x="971600" y="1196752"/>
            <a:ext cx="7974482" cy="11160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700" dirty="0"/>
              <a:t>эффективное обеспечение доступности и качества профессионального образования для инвалидов и лиц с ОВЗ, планирование региональных мероприятий по развитию инклюзивного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E9FECF-F65F-4DB5-9A20-2ADD8E9D43AB}"/>
              </a:ext>
            </a:extLst>
          </p:cNvPr>
          <p:cNvSpPr/>
          <p:nvPr/>
        </p:nvSpPr>
        <p:spPr>
          <a:xfrm>
            <a:off x="251520" y="1196752"/>
            <a:ext cx="720080" cy="1116071"/>
          </a:xfrm>
          <a:prstGeom prst="rect">
            <a:avLst/>
          </a:prstGeom>
          <a:solidFill>
            <a:srgbClr val="850F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1600" b="1" dirty="0">
                <a:latin typeface="+mj-lt"/>
              </a:rPr>
              <a:t>ПРОБЛЕМА</a:t>
            </a:r>
            <a:endParaRPr lang="ru-RU" b="1" dirty="0">
              <a:latin typeface="+mj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E55C54-35EB-44A8-BBA6-F132598B87D1}"/>
              </a:ext>
            </a:extLst>
          </p:cNvPr>
          <p:cNvSpPr/>
          <p:nvPr/>
        </p:nvSpPr>
        <p:spPr>
          <a:xfrm>
            <a:off x="988750" y="2434529"/>
            <a:ext cx="7957332" cy="10801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700" dirty="0"/>
              <a:t>получение полной и достоверной информации о контингенте обучающихся с инвалидностью и ОВЗ, условиях доступности профессионального образования, созданных в образовательных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53A823-8F8E-4129-90D0-922771819AFC}"/>
              </a:ext>
            </a:extLst>
          </p:cNvPr>
          <p:cNvSpPr/>
          <p:nvPr/>
        </p:nvSpPr>
        <p:spPr>
          <a:xfrm>
            <a:off x="268670" y="2434529"/>
            <a:ext cx="720080" cy="1080121"/>
          </a:xfrm>
          <a:prstGeom prst="rect">
            <a:avLst/>
          </a:prstGeom>
          <a:solidFill>
            <a:srgbClr val="850F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1600" b="1" dirty="0">
                <a:latin typeface="+mj-lt"/>
              </a:rPr>
              <a:t>ЦЕЛЬ</a:t>
            </a:r>
            <a:endParaRPr lang="ru-RU" b="1" dirty="0"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496026-B2C2-4497-B9F0-3D56BDC77ACB}"/>
              </a:ext>
            </a:extLst>
          </p:cNvPr>
          <p:cNvSpPr/>
          <p:nvPr/>
        </p:nvSpPr>
        <p:spPr>
          <a:xfrm>
            <a:off x="953374" y="3636356"/>
            <a:ext cx="7957332" cy="13887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700" dirty="0"/>
              <a:t>создание информационно-аналитической системы поддержки деятельности профессиональных образовательных организаций в сфере инклюзивного образования, обеспечивающей сбор, верификацию, хранение и аналитическое представление информации о показателях инклюзивного образования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526AA3-0EEE-46FB-99BF-6D7B1D12A8B8}"/>
              </a:ext>
            </a:extLst>
          </p:cNvPr>
          <p:cNvSpPr/>
          <p:nvPr/>
        </p:nvSpPr>
        <p:spPr>
          <a:xfrm>
            <a:off x="233294" y="3636356"/>
            <a:ext cx="720080" cy="1388702"/>
          </a:xfrm>
          <a:prstGeom prst="rect">
            <a:avLst/>
          </a:prstGeom>
          <a:solidFill>
            <a:srgbClr val="850F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1600" b="1" dirty="0">
                <a:latin typeface="+mj-lt"/>
              </a:rPr>
              <a:t>СРЕДСТВО</a:t>
            </a:r>
            <a:endParaRPr lang="ru-RU" b="1" dirty="0">
              <a:latin typeface="+mj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EE8931-3ADD-41D0-B8E2-E59E25126366}"/>
              </a:ext>
            </a:extLst>
          </p:cNvPr>
          <p:cNvSpPr/>
          <p:nvPr/>
        </p:nvSpPr>
        <p:spPr>
          <a:xfrm>
            <a:off x="953374" y="5183419"/>
            <a:ext cx="7957332" cy="12442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700" dirty="0"/>
              <a:t>интеграция мониторинга инклюзивного образования в мониторинг по основным направлениям деятельности образовательной организации, реализующей программы СПО (мониторинг качества подготовки кадров)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51C5315-7C08-4793-8B23-FE3D977EFF3B}"/>
              </a:ext>
            </a:extLst>
          </p:cNvPr>
          <p:cNvSpPr/>
          <p:nvPr/>
        </p:nvSpPr>
        <p:spPr>
          <a:xfrm>
            <a:off x="233294" y="5183419"/>
            <a:ext cx="720080" cy="1221344"/>
          </a:xfrm>
          <a:prstGeom prst="rect">
            <a:avLst/>
          </a:prstGeom>
          <a:solidFill>
            <a:srgbClr val="850F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1500" b="1" dirty="0">
                <a:latin typeface="+mj-lt"/>
              </a:rPr>
              <a:t>ИНСТРУМЕНТ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F22C2-D79C-45A6-BD9B-537AFA54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46" y="25747"/>
            <a:ext cx="6131024" cy="70609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ВЫПУСК ЛИЦ С ОВЗ И ИНВАЛИДОВ ПО ПРОГРАММАМ СПО (2017 год)</a:t>
            </a:r>
            <a:endParaRPr lang="ru-RU" sz="24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F52DE2D-3933-42DF-A535-75FC583B6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122190"/>
              </p:ext>
            </p:extLst>
          </p:nvPr>
        </p:nvGraphicFramePr>
        <p:xfrm>
          <a:off x="6711516" y="1556788"/>
          <a:ext cx="609600" cy="46226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149094997"/>
                    </a:ext>
                  </a:extLst>
                </a:gridCol>
              </a:tblGrid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27,3%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556698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746006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14,1%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60182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630048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05304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32,7%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536777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99963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28,9%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699451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20,3%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010982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22,1%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229575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77736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17,2%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960945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657090"/>
                  </a:ext>
                </a:extLst>
              </a:tr>
              <a:tr h="3301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14,0%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4032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C8D1DE8-C831-44BB-A204-F049A015008E}"/>
              </a:ext>
            </a:extLst>
          </p:cNvPr>
          <p:cNvSpPr txBox="1"/>
          <p:nvPr/>
        </p:nvSpPr>
        <p:spPr>
          <a:xfrm>
            <a:off x="6465674" y="6179462"/>
            <a:ext cx="1710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Доля выпускников в контингенте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41C05E8-DEA0-492B-A727-5E6189B33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729291"/>
              </p:ext>
            </p:extLst>
          </p:nvPr>
        </p:nvGraphicFramePr>
        <p:xfrm>
          <a:off x="443445" y="1124743"/>
          <a:ext cx="6504819" cy="557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7090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F22C2-D79C-45A6-BD9B-537AFA54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46" y="25747"/>
            <a:ext cx="6131024" cy="70609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ВЫПУСК ЛИЦ С ОВЗ И ИНВАЛИДОВ ПО ПРОГРАММАМ СПО (2017 и 2018 год)</a:t>
            </a:r>
            <a:endParaRPr lang="ru-RU" sz="24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BE72FA3-57CA-4D43-87CF-750B3E9FE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331828"/>
              </p:ext>
            </p:extLst>
          </p:nvPr>
        </p:nvGraphicFramePr>
        <p:xfrm>
          <a:off x="0" y="980728"/>
          <a:ext cx="579613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7263503-0CC0-4506-BA80-D322A96BE3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5344993"/>
              </p:ext>
            </p:extLst>
          </p:nvPr>
        </p:nvGraphicFramePr>
        <p:xfrm>
          <a:off x="5652120" y="978476"/>
          <a:ext cx="352839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90659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56729-0F30-4E81-AF37-BF100741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46" y="26472"/>
            <a:ext cx="6369702" cy="634082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ДОЛЯ ВЫПУСКНИКОВ С ИНВАЛИДНОСТЬЮ И ОВЗ 2018 ГОДА, ИМЕЮЩИХ МЕСТО РАБОТЫ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D07E2FE-2B64-4F51-ABCF-AC5F3BD23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835153"/>
              </p:ext>
            </p:extLst>
          </p:nvPr>
        </p:nvGraphicFramePr>
        <p:xfrm>
          <a:off x="683568" y="1148550"/>
          <a:ext cx="6948340" cy="530478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888000">
                  <a:extLst>
                    <a:ext uri="{9D8B030D-6E8A-4147-A177-3AD203B41FA5}">
                      <a16:colId xmlns:a16="http://schemas.microsoft.com/office/drawing/2014/main" val="1836613539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3279572625"/>
                    </a:ext>
                  </a:extLst>
                </a:gridCol>
              </a:tblGrid>
              <a:tr h="3279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Субъект РФ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Имеют место работы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5795139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44251584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31,5%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2942253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Оренбургская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31,6%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4401205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Пензенская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48,5%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87880467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Пермский край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87228327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Башкортостан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57,1%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8472362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Марий Эл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37,5%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28454651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Мордовия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254068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Татарстан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16,4%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77249328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Самарская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21,1%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1818235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Саратовская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82417897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Удмуртская Республика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803635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Ульяновская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66,7%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49229892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Чувашская Республика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24,2%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41180569"/>
                  </a:ext>
                </a:extLst>
              </a:tr>
              <a:tr h="309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30,6%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81459578"/>
                  </a:ext>
                </a:extLst>
              </a:tr>
              <a:tr h="3279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effectLst/>
                          <a:latin typeface="+mn-lt"/>
                        </a:rPr>
                        <a:t>РФ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33,7%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87838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579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398CB-3229-4256-AE46-CA972370F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6632"/>
            <a:ext cx="6131024" cy="114300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ВИДЫ НАРУШЕНИЙ ЗДОРОВЬЯ ОБУЧАЮЩИХСЯ ПО ПРОГРАММАМ СПО</a:t>
            </a:r>
            <a:endParaRPr lang="ru-RU" sz="2400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F10DC8C-0936-4B91-8AE1-BD3A88DB78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4139"/>
              </p:ext>
            </p:extLst>
          </p:nvPr>
        </p:nvGraphicFramePr>
        <p:xfrm>
          <a:off x="539552" y="1124744"/>
          <a:ext cx="842493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0941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F8CAB-A457-4F5B-AC8D-851082155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8"/>
            <a:ext cx="6419056" cy="562074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СТАТУС ОБУЧАЮЩИХСЯ ПО ПРОГРАММАМ СПО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88A2058-B149-4651-8A77-AA3C4B296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077710"/>
              </p:ext>
            </p:extLst>
          </p:nvPr>
        </p:nvGraphicFramePr>
        <p:xfrm>
          <a:off x="323528" y="1124744"/>
          <a:ext cx="842493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7269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789CD-90FB-4868-9035-317A70B3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545" y="4170"/>
            <a:ext cx="6293875" cy="832542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4BAB0F"/>
                </a:solidFill>
                <a:latin typeface="Arial Narrow" panose="020B0606020202030204" pitchFamily="34" charset="0"/>
              </a:rPr>
              <a:t>ОРГАНИЗАЦИЯ ОБУЧЕНИЯ ЛИЦ С ИНВАЛИДНОСТЬЮ И ОВЗ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1639569-1290-4536-B76E-B529809E9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88863"/>
              </p:ext>
            </p:extLst>
          </p:nvPr>
        </p:nvGraphicFramePr>
        <p:xfrm>
          <a:off x="356545" y="1052736"/>
          <a:ext cx="8430909" cy="548082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96000">
                  <a:extLst>
                    <a:ext uri="{9D8B030D-6E8A-4147-A177-3AD203B41FA5}">
                      <a16:colId xmlns:a16="http://schemas.microsoft.com/office/drawing/2014/main" val="3960184371"/>
                    </a:ext>
                  </a:extLst>
                </a:gridCol>
                <a:gridCol w="1488008">
                  <a:extLst>
                    <a:ext uri="{9D8B030D-6E8A-4147-A177-3AD203B41FA5}">
                      <a16:colId xmlns:a16="http://schemas.microsoft.com/office/drawing/2014/main" val="3966842314"/>
                    </a:ext>
                  </a:extLst>
                </a:gridCol>
                <a:gridCol w="1398883">
                  <a:extLst>
                    <a:ext uri="{9D8B030D-6E8A-4147-A177-3AD203B41FA5}">
                      <a16:colId xmlns:a16="http://schemas.microsoft.com/office/drawing/2014/main" val="1453387395"/>
                    </a:ext>
                  </a:extLst>
                </a:gridCol>
                <a:gridCol w="1711209">
                  <a:extLst>
                    <a:ext uri="{9D8B030D-6E8A-4147-A177-3AD203B41FA5}">
                      <a16:colId xmlns:a16="http://schemas.microsoft.com/office/drawing/2014/main" val="1206605474"/>
                    </a:ext>
                  </a:extLst>
                </a:gridCol>
                <a:gridCol w="1636809">
                  <a:extLst>
                    <a:ext uri="{9D8B030D-6E8A-4147-A177-3AD203B41FA5}">
                      <a16:colId xmlns:a16="http://schemas.microsoft.com/office/drawing/2014/main" val="3689665285"/>
                    </a:ext>
                  </a:extLst>
                </a:gridCol>
              </a:tblGrid>
              <a:tr h="6340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Субъект РФ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Всего обучающихся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В отдельных группах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По индивиду-</a:t>
                      </a:r>
                      <a:r>
                        <a:rPr lang="ru-RU" sz="1600" u="none" strike="noStrike" dirty="0" err="1">
                          <a:effectLst/>
                        </a:rPr>
                        <a:t>альному</a:t>
                      </a:r>
                      <a:r>
                        <a:rPr lang="ru-RU" sz="1600" u="none" strike="noStrike" dirty="0">
                          <a:effectLst/>
                        </a:rPr>
                        <a:t> плану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Исключительно с использованием ДОТ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ctr"/>
                </a:tc>
                <a:extLst>
                  <a:ext uri="{0D108BD9-81ED-4DB2-BD59-A6C34878D82A}">
                    <a16:rowId xmlns:a16="http://schemas.microsoft.com/office/drawing/2014/main" val="3414324871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Кировская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88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876034615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Нижегородская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447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458101147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Оренбургская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76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449881999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795351309"/>
                  </a:ext>
                </a:extLst>
              </a:tr>
              <a:tr h="343519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406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88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056947247"/>
                  </a:ext>
                </a:extLst>
              </a:tr>
              <a:tr h="471373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Башкортостан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646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144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339627752"/>
                  </a:ext>
                </a:extLst>
              </a:tr>
              <a:tr h="376036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833574060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Мордовия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135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931343128"/>
                  </a:ext>
                </a:extLst>
              </a:tr>
              <a:tr h="324416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1 003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716716408"/>
                  </a:ext>
                </a:extLst>
              </a:tr>
              <a:tr h="376036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718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174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239772993"/>
                  </a:ext>
                </a:extLst>
              </a:tr>
              <a:tr h="276237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627554830"/>
                  </a:ext>
                </a:extLst>
              </a:tr>
              <a:tr h="324416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Удмуртская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274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177084898"/>
                  </a:ext>
                </a:extLst>
              </a:tr>
              <a:tr h="261874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949620155"/>
                  </a:ext>
                </a:extLst>
              </a:tr>
              <a:tr h="316146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Чувашская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179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21809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221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4958B-F92F-45B4-8E7B-B012D6395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6131024" cy="60960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ОБУЧЕНИЕ ПО АДАПТИРОВАННЫМ ОБРАЗОВАТЕЛЬНЫМ ПРОГРАММАМ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D2A663B-D1B5-45F5-91A1-D81D49008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648784"/>
              </p:ext>
            </p:extLst>
          </p:nvPr>
        </p:nvGraphicFramePr>
        <p:xfrm>
          <a:off x="5580112" y="980728"/>
          <a:ext cx="3419716" cy="5749188"/>
        </p:xfrm>
        <a:graphic>
          <a:graphicData uri="http://schemas.openxmlformats.org/drawingml/2006/table">
            <a:tbl>
              <a:tblPr firstRow="1" lastRow="1" bandRow="1">
                <a:tableStyleId>{E8B1032C-EA38-4F05-BA0D-38AFFFC7BED3}</a:tableStyleId>
              </a:tblPr>
              <a:tblGrid>
                <a:gridCol w="1937839">
                  <a:extLst>
                    <a:ext uri="{9D8B030D-6E8A-4147-A177-3AD203B41FA5}">
                      <a16:colId xmlns:a16="http://schemas.microsoft.com/office/drawing/2014/main" val="3473334616"/>
                    </a:ext>
                  </a:extLst>
                </a:gridCol>
                <a:gridCol w="1481877">
                  <a:extLst>
                    <a:ext uri="{9D8B030D-6E8A-4147-A177-3AD203B41FA5}">
                      <a16:colId xmlns:a16="http://schemas.microsoft.com/office/drawing/2014/main" val="1581340707"/>
                    </a:ext>
                  </a:extLst>
                </a:gridCol>
              </a:tblGrid>
              <a:tr h="405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Субъект РФ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Доля обучаю-</a:t>
                      </a:r>
                      <a:r>
                        <a:rPr lang="ru-RU" sz="1600" u="none" strike="noStrike" dirty="0" err="1">
                          <a:effectLst/>
                        </a:rPr>
                        <a:t>щихся</a:t>
                      </a:r>
                      <a:r>
                        <a:rPr lang="ru-RU" sz="1600" u="none" strike="noStrike" dirty="0">
                          <a:effectLst/>
                        </a:rPr>
                        <a:t> по </a:t>
                      </a:r>
                      <a:r>
                        <a:rPr lang="ru-RU" sz="1600" u="none" strike="noStrike" dirty="0" err="1">
                          <a:effectLst/>
                        </a:rPr>
                        <a:t>АОП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b"/>
                </a:tc>
                <a:extLst>
                  <a:ext uri="{0D108BD9-81ED-4DB2-BD59-A6C34878D82A}">
                    <a16:rowId xmlns:a16="http://schemas.microsoft.com/office/drawing/2014/main" val="4075127645"/>
                  </a:ext>
                </a:extLst>
              </a:tr>
              <a:tr h="206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85151769"/>
                  </a:ext>
                </a:extLst>
              </a:tr>
              <a:tr h="409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37,4%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0538339"/>
                  </a:ext>
                </a:extLst>
              </a:tr>
              <a:tr h="206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Оренбургская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46,0%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5195622"/>
                  </a:ext>
                </a:extLst>
              </a:tr>
              <a:tr h="9221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Пензенская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6341405"/>
                  </a:ext>
                </a:extLst>
              </a:tr>
              <a:tr h="206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Пермский край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36,7%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39615244"/>
                  </a:ext>
                </a:extLst>
              </a:tr>
              <a:tr h="373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Башкортостан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4BAB0F"/>
                          </a:solidFill>
                          <a:effectLst/>
                          <a:latin typeface="Calibri" panose="020F0502020204030204" pitchFamily="34" charset="0"/>
                        </a:rPr>
                        <a:t>35,8%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80576792"/>
                  </a:ext>
                </a:extLst>
              </a:tr>
              <a:tr h="17411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Марий Эл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13830396"/>
                  </a:ext>
                </a:extLst>
              </a:tr>
              <a:tr h="373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Мордовия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8402201"/>
                  </a:ext>
                </a:extLst>
              </a:tr>
              <a:tr h="219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Татарстан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70457543"/>
                  </a:ext>
                </a:extLst>
              </a:tr>
              <a:tr h="25717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Самарская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1742161"/>
                  </a:ext>
                </a:extLst>
              </a:tr>
              <a:tr h="206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Саратовская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58206540"/>
                  </a:ext>
                </a:extLst>
              </a:tr>
              <a:tr h="373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Удмуртская Республика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04960629"/>
                  </a:ext>
                </a:extLst>
              </a:tr>
              <a:tr h="26019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Ульяновская область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40246612"/>
                  </a:ext>
                </a:extLst>
              </a:tr>
              <a:tr h="373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Чувашская Республика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2662960"/>
                  </a:ext>
                </a:extLst>
              </a:tr>
              <a:tr h="206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2330631"/>
                  </a:ext>
                </a:extLst>
              </a:tr>
              <a:tr h="20541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РФ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26,2%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0" marR="6060" marT="6060" marB="0" anchor="ctr"/>
                </a:tc>
                <a:extLst>
                  <a:ext uri="{0D108BD9-81ED-4DB2-BD59-A6C34878D82A}">
                    <a16:rowId xmlns:a16="http://schemas.microsoft.com/office/drawing/2014/main" val="3825990091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6D301C27-94A2-484C-B388-AE6783BE0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136017"/>
              </p:ext>
            </p:extLst>
          </p:nvPr>
        </p:nvGraphicFramePr>
        <p:xfrm>
          <a:off x="144172" y="894552"/>
          <a:ext cx="550794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535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3066B-2BB9-4AF4-83CE-3DDFDF98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" y="27833"/>
            <a:ext cx="6984971" cy="1143000"/>
          </a:xfrm>
        </p:spPr>
        <p:txBody>
          <a:bodyPr/>
          <a:lstStyle/>
          <a:p>
            <a:pPr algn="l"/>
            <a:r>
              <a:rPr lang="ru-RU" sz="1800" b="1" dirty="0">
                <a:solidFill>
                  <a:srgbClr val="4BAB0F"/>
                </a:solidFill>
                <a:latin typeface="Arial Narrow" panose="020B0606020202030204" pitchFamily="34" charset="0"/>
              </a:rPr>
              <a:t>ПОВЫШЕНИЕ КВАЛИФИКАЦИИ (ИЛИ) ПЕРЕПОДГОТОВКА ПЕРСОНАЛА ПО ВОПРОСАМ ПОЛУЧЕНИЯ СРЕДНЕГО ПРОФЕССИОНАЛЬНОГО ОБРАЗОВАНИЯ ИНВАЛИДАМИ И ЛИЦАМИ С ОВЗ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7D3AFC5-0601-49CF-9DD5-9D79E6A045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506372"/>
              </p:ext>
            </p:extLst>
          </p:nvPr>
        </p:nvGraphicFramePr>
        <p:xfrm>
          <a:off x="54756" y="1139048"/>
          <a:ext cx="6336704" cy="545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0A558FC-C281-4C05-A583-CBF69FB70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703618"/>
              </p:ext>
            </p:extLst>
          </p:nvPr>
        </p:nvGraphicFramePr>
        <p:xfrm>
          <a:off x="5231507" y="1171465"/>
          <a:ext cx="3857737" cy="5457834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3301333">
                  <a:extLst>
                    <a:ext uri="{9D8B030D-6E8A-4147-A177-3AD203B41FA5}">
                      <a16:colId xmlns:a16="http://schemas.microsoft.com/office/drawing/2014/main" val="382448253"/>
                    </a:ext>
                  </a:extLst>
                </a:gridCol>
                <a:gridCol w="556404">
                  <a:extLst>
                    <a:ext uri="{9D8B030D-6E8A-4147-A177-3AD203B41FA5}">
                      <a16:colId xmlns:a16="http://schemas.microsoft.com/office/drawing/2014/main" val="2711262293"/>
                    </a:ext>
                  </a:extLst>
                </a:gridCol>
              </a:tblGrid>
              <a:tr h="3698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Организация, подведомственная субъекту РФ</a:t>
                      </a:r>
                    </a:p>
                  </a:txBody>
                  <a:tcPr marL="579" marR="579" marT="5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Кол-во чел.</a:t>
                      </a:r>
                    </a:p>
                  </a:txBody>
                  <a:tcPr marL="579" marR="579" marT="579" marB="0" anchor="b"/>
                </a:tc>
                <a:extLst>
                  <a:ext uri="{0D108BD9-81ED-4DB2-BD59-A6C34878D82A}">
                    <a16:rowId xmlns:a16="http://schemas.microsoft.com/office/drawing/2014/main" val="2075581361"/>
                  </a:ext>
                </a:extLst>
              </a:tr>
              <a:tr h="190609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Глазовский политехнический колледж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25719428"/>
                  </a:ext>
                </a:extLst>
              </a:tr>
              <a:tr h="36989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Педагогический колледж им.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Н.К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Калугина г. Оренбурга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5672420"/>
                  </a:ext>
                </a:extLst>
              </a:tr>
              <a:tr h="36989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Уфимский колледж статистики, информатики и вычислительной техники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БПОО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30582233"/>
                  </a:ext>
                </a:extLst>
              </a:tr>
              <a:tr h="196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Педагогический колледж г. Орска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03417962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Чайковский техникум промышленных технологий и управления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7725225"/>
                  </a:ext>
                </a:extLst>
              </a:tr>
              <a:tr h="16115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Ижевский торгово-экономический техникум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БПОО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8988822"/>
                  </a:ext>
                </a:extLst>
              </a:tr>
              <a:tr h="201920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Нижегородский Губернский колледж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БПОО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98616928"/>
                  </a:ext>
                </a:extLst>
              </a:tr>
              <a:tr h="26801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Стерлитамакский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колледж физической культуры, управления и сервиса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3677357"/>
                  </a:ext>
                </a:extLst>
              </a:tr>
              <a:tr h="255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Башкирский колледж архитектуры, строи-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тельства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и коммунального хозяйства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1982446"/>
                  </a:ext>
                </a:extLst>
              </a:tr>
              <a:tr h="229810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Самарский государственный колледж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БПОО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2037626"/>
                  </a:ext>
                </a:extLst>
              </a:tr>
              <a:tr h="280750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Салаватский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колледж образования и профессиональных технологий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РУМЦ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90067158"/>
                  </a:ext>
                </a:extLst>
              </a:tr>
              <a:tr h="280750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Уржумский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аграрно-технический техникум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42091269"/>
                  </a:ext>
                </a:extLst>
              </a:tr>
              <a:tr h="26801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Пермский базовый медицинский колледж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8443803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Добрянский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гуманитарно-технологический техникум им. П. И. Сюзева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3952354"/>
                  </a:ext>
                </a:extLst>
              </a:tr>
              <a:tr h="21707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Марийский политехнический техникум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БПОО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РУМЦ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7065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552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C31B0-C27F-437F-BD0D-1A043F64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6840760" cy="850106"/>
          </a:xfrm>
        </p:spPr>
        <p:txBody>
          <a:bodyPr/>
          <a:lstStyle/>
          <a:p>
            <a:pPr algn="l"/>
            <a:r>
              <a:rPr lang="ru-RU" sz="1800" b="1" dirty="0">
                <a:solidFill>
                  <a:srgbClr val="4BAB0F"/>
                </a:solidFill>
                <a:latin typeface="Arial Narrow" panose="020B0606020202030204" pitchFamily="34" charset="0"/>
              </a:rPr>
              <a:t>ОБРАЗОВАТЕЛЬНЫЕ ОРГАНИЗАЦИИ, ОБУЧАЮЩИЕ НАИБОЛЬШЕЕ КОЛИЧЕСТВО ИНВАЛИДОВ И ЛИЦ С ОВЗ ПО ПРОГРАММАМ СПО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0F6CC11-0428-4658-875C-FB7198F8E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190662"/>
              </p:ext>
            </p:extLst>
          </p:nvPr>
        </p:nvGraphicFramePr>
        <p:xfrm>
          <a:off x="187775" y="1073542"/>
          <a:ext cx="8830872" cy="5513756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4885744">
                  <a:extLst>
                    <a:ext uri="{9D8B030D-6E8A-4147-A177-3AD203B41FA5}">
                      <a16:colId xmlns:a16="http://schemas.microsoft.com/office/drawing/2014/main" val="992134228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1156618991"/>
                    </a:ext>
                  </a:extLst>
                </a:gridCol>
                <a:gridCol w="1605128">
                  <a:extLst>
                    <a:ext uri="{9D8B030D-6E8A-4147-A177-3AD203B41FA5}">
                      <a16:colId xmlns:a16="http://schemas.microsoft.com/office/drawing/2014/main" val="3967780195"/>
                    </a:ext>
                  </a:extLst>
                </a:gridCol>
              </a:tblGrid>
              <a:tr h="53015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Название ОО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Субъект РФ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Количество обучающихся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extLst>
                  <a:ext uri="{0D108BD9-81ED-4DB2-BD59-A6C34878D82A}">
                    <a16:rowId xmlns:a16="http://schemas.microsoft.com/office/drawing/2014/main" val="2278631937"/>
                  </a:ext>
                </a:extLst>
              </a:tr>
              <a:tr h="515844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Оренбургский государственный экономический колледж-интернат Министерства труда и социальной защиты Российской Федерации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Оренбургская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240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163132160"/>
                  </a:ext>
                </a:extLst>
              </a:tr>
              <a:tr h="301345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Нижнекамский агропромышленный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  <a:effectLst/>
                        </a:rPr>
                        <a:t>192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91217788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Сарапульский колледж для инвалидов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Удмуртская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130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4325472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Нижегородское училище-интернат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Нижегородская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114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39943211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Кунгурский техникум-интернат Министерства труда и социальной защиты Российской Федерации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96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1265532"/>
                  </a:ext>
                </a:extLst>
              </a:tr>
              <a:tr h="365368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Ульяновский фармацевтический колледж Министерства здравоохранения Российской Федерации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96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54049220"/>
                  </a:ext>
                </a:extLst>
              </a:tr>
              <a:tr h="29016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Кинель-Черкасский филиал </a:t>
                      </a:r>
                      <a:r>
                        <a:rPr lang="ru-RU" sz="1300" dirty="0" err="1">
                          <a:solidFill>
                            <a:srgbClr val="404040"/>
                          </a:solidFill>
                          <a:effectLst/>
                        </a:rPr>
                        <a:t>ГБПОУ</a:t>
                      </a:r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 "Тольяттинский медколледж"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solidFill>
                            <a:srgbClr val="404040"/>
                          </a:solidFill>
                          <a:effectLst/>
                        </a:rPr>
                        <a:t>91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550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Уфимский медицинский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Республика Башкортостан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90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14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Самарский государственный колледж (</a:t>
                      </a:r>
                      <a:r>
                        <a:rPr lang="ru-RU" sz="13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70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643741766"/>
                  </a:ext>
                </a:extLst>
              </a:tr>
              <a:tr h="29114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Тольяттинский социально-педагогический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69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356553889"/>
                  </a:ext>
                </a:extLst>
              </a:tr>
              <a:tr h="334530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Пензенский базовый медицинский колледж Министерства здравоохранения Российской Федерации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63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7850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Технологический колледж имени </a:t>
                      </a:r>
                      <a:r>
                        <a:rPr lang="ru-RU" sz="1300" dirty="0" err="1">
                          <a:solidFill>
                            <a:srgbClr val="404040"/>
                          </a:solidFill>
                          <a:effectLst/>
                        </a:rPr>
                        <a:t>Н.Д</a:t>
                      </a:r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. Кузнецова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56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804534179"/>
                  </a:ext>
                </a:extLst>
              </a:tr>
              <a:tr h="29016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Тольяттинский социально-экономический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55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0534829"/>
                  </a:ext>
                </a:extLst>
              </a:tr>
              <a:tr h="29114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Пензенский колледж современных технологий переработки и бизнеса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404040"/>
                          </a:solidFill>
                          <a:effectLst/>
                        </a:rPr>
                        <a:t>50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194119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988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F22C2-D79C-45A6-BD9B-537AFA54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46" y="25747"/>
            <a:ext cx="6131024" cy="70609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ПРОФЕССИОНАЛЬНОЕ ОБУЧЕНИЕ ЛИЦ С ИНВАЛИДНОСТЬЮ И ОВЗ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B12E9949-76A2-4454-82B2-49FE23727A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860406"/>
              </p:ext>
            </p:extLst>
          </p:nvPr>
        </p:nvGraphicFramePr>
        <p:xfrm>
          <a:off x="539552" y="944724"/>
          <a:ext cx="780096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240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7121F55-71A3-484F-9D9C-5D0138193D7C}"/>
              </a:ext>
            </a:extLst>
          </p:cNvPr>
          <p:cNvSpPr/>
          <p:nvPr/>
        </p:nvSpPr>
        <p:spPr>
          <a:xfrm>
            <a:off x="197787" y="3697086"/>
            <a:ext cx="874842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marL="989013">
              <a:buClr>
                <a:srgbClr val="0070C0"/>
              </a:buClr>
              <a:defRPr/>
            </a:pPr>
            <a:r>
              <a:rPr lang="ru-RU" altLang="ru-RU" sz="1600" dirty="0"/>
              <a:t>контингент и выпуск обучающихся с инвалидностью и ОВЗ по программам профессионального обучения по профессиям, видам нарушений здоровья, источникам финансирования</a:t>
            </a:r>
          </a:p>
        </p:txBody>
      </p:sp>
      <p:sp>
        <p:nvSpPr>
          <p:cNvPr id="15363" name="Объект 2">
            <a:extLst>
              <a:ext uri="{FF2B5EF4-FFF2-40B4-BE49-F238E27FC236}">
                <a16:creationId xmlns:a16="http://schemas.microsoft.com/office/drawing/2014/main" id="{E0F19E69-D19E-46C1-8E87-2423A388CDA1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 bwMode="auto">
          <a:xfrm>
            <a:off x="197787" y="5662613"/>
            <a:ext cx="8748426" cy="830997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989013" indent="0"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None/>
              <a:defRPr/>
            </a:pPr>
            <a:r>
              <a:rPr lang="ru-RU" altLang="ru-RU" sz="1600" dirty="0">
                <a:cs typeface="Arial" panose="020B0604020202020204" pitchFamily="34" charset="0"/>
              </a:rPr>
              <a:t>создание безбарьерной архитектурной среды, наличие специальных технических и программных средств для и лиц с различными нарушениями здоровья; расходы образовательной организации на создание доступной среды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F405B45-2CAB-45F0-88DB-CC37A0946455}"/>
              </a:ext>
            </a:extLst>
          </p:cNvPr>
          <p:cNvSpPr/>
          <p:nvPr/>
        </p:nvSpPr>
        <p:spPr>
          <a:xfrm>
            <a:off x="180743" y="4629261"/>
            <a:ext cx="874842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marL="989013">
              <a:buClr>
                <a:srgbClr val="0070C0"/>
              </a:buClr>
              <a:defRPr/>
            </a:pPr>
            <a:r>
              <a:rPr lang="ru-RU" altLang="ru-RU" sz="1600" dirty="0"/>
              <a:t>повышение квалификации и (или) профессиональная переподготовка персонала по вопросам получения СПО инвалидами и лицами с ОВЗ; наличие специалистов сопровождения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CC8F023-4E19-45F9-A249-D1012C266F2B}"/>
              </a:ext>
            </a:extLst>
          </p:cNvPr>
          <p:cNvSpPr/>
          <p:nvPr/>
        </p:nvSpPr>
        <p:spPr>
          <a:xfrm>
            <a:off x="197787" y="2469691"/>
            <a:ext cx="874842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marL="989013">
              <a:defRPr/>
            </a:pPr>
            <a:r>
              <a:rPr lang="ru-RU" sz="1600" dirty="0"/>
              <a:t>наличие статуса «лицо с ОВЗ» и/или инвалидности, группы инвалидности;</a:t>
            </a:r>
          </a:p>
          <a:p>
            <a:pPr marL="989013">
              <a:defRPr/>
            </a:pPr>
            <a:r>
              <a:rPr lang="ru-RU" sz="1600" dirty="0"/>
              <a:t>изменение контингента лиц с инвалидностью и ОВЗ в течение года; количество адаптированных образовательных программ СПО в разрезе видов нарушений здоровья обучающихся; результаты участия в чемпионатах «Абилимпикс»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4E3F62-C078-4668-8906-5E9819BB19C5}"/>
              </a:ext>
            </a:extLst>
          </p:cNvPr>
          <p:cNvSpPr txBox="1"/>
          <p:nvPr/>
        </p:nvSpPr>
        <p:spPr>
          <a:xfrm>
            <a:off x="197787" y="1030048"/>
            <a:ext cx="8748426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marL="989013">
              <a:defRPr/>
            </a:pPr>
            <a:r>
              <a:rPr lang="ru-RU" sz="1600" dirty="0"/>
              <a:t>прием, контингент и выпуск </a:t>
            </a:r>
            <a:r>
              <a:rPr lang="ru-RU" altLang="ru-RU" sz="1600" dirty="0"/>
              <a:t>студентов с инвалидностью и ОВЗ по специальностям, профессиям СПО с указанием источников финансирования, видов нарушений здоровья с выделением студентов этой категории, обучающихся в отдельных группах, по индивидуальному учебному плану, по адаптированным образовательным программам, с использованием дистанционных образовательных технологий</a:t>
            </a:r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338A2-1B14-4C09-B588-041368348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8534400" cy="7588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ДАННЫЕ МОНИТОРИНГА ИНКЛЮЗИВНОГО ОБРАЗОВАНИЯ </a:t>
            </a:r>
          </a:p>
        </p:txBody>
      </p:sp>
      <p:pic>
        <p:nvPicPr>
          <p:cNvPr id="15378" name="Рисунок 3" descr="Человек в кресле-коляске">
            <a:extLst>
              <a:ext uri="{FF2B5EF4-FFF2-40B4-BE49-F238E27FC236}">
                <a16:creationId xmlns:a16="http://schemas.microsoft.com/office/drawing/2014/main" id="{B6D7096A-D575-4814-B1A9-F36380FB5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25511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Рисунок 5" descr="Суд">
            <a:extLst>
              <a:ext uri="{FF2B5EF4-FFF2-40B4-BE49-F238E27FC236}">
                <a16:creationId xmlns:a16="http://schemas.microsoft.com/office/drawing/2014/main" id="{DAF4C12D-8BC1-4C3A-9BA8-DC7A48583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55880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0" name="Рисунок 7" descr="Группа">
            <a:extLst>
              <a:ext uri="{FF2B5EF4-FFF2-40B4-BE49-F238E27FC236}">
                <a16:creationId xmlns:a16="http://schemas.microsoft.com/office/drawing/2014/main" id="{E71024D5-6C6E-498B-B7B1-3E5D8C996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1779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1" name="Рисунок 9" descr="Учитель">
            <a:extLst>
              <a:ext uri="{FF2B5EF4-FFF2-40B4-BE49-F238E27FC236}">
                <a16:creationId xmlns:a16="http://schemas.microsoft.com/office/drawing/2014/main" id="{2CE6C2B4-9347-4189-9ACF-01C899B38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45720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Рисунок 13" descr="Краска">
            <a:extLst>
              <a:ext uri="{FF2B5EF4-FFF2-40B4-BE49-F238E27FC236}">
                <a16:creationId xmlns:a16="http://schemas.microsoft.com/office/drawing/2014/main" id="{0B613014-465C-42B4-9BBA-157177446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362585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5F551-ECC0-44CA-9DC9-B34A732D6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29" y="141164"/>
            <a:ext cx="6347048" cy="634082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ВИДЫ НАРУШЕНИЙ ЗДОРОВЬЯ ОБУЧАЮЩИХСЯ ПО ПРОГРАММАМ ПРОФЕССИОНАЛЬНОГО ОБУЧЕНИЯ (РФ)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13C5034-E2C8-4DE6-ABCC-7C082FD87D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450832"/>
              </p:ext>
            </p:extLst>
          </p:nvPr>
        </p:nvGraphicFramePr>
        <p:xfrm>
          <a:off x="323528" y="1556792"/>
          <a:ext cx="8496944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0111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497497"/>
              </p:ext>
            </p:extLst>
          </p:nvPr>
        </p:nvGraphicFramePr>
        <p:xfrm>
          <a:off x="356174" y="836712"/>
          <a:ext cx="8208000" cy="5897880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11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6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Код программы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Программма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Ко-во обучающихся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Кол-во ПОО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19727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Штукатур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3 192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166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16675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Повар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2 380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114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19601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Швея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2 354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132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13450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Маляр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2 139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121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18880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Столяр строительный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1 334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73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12680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Каменщик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811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38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18103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Садовник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678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16671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Плотник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617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35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1613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16199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Оператор электронно-вычислительных и вычислительных машин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551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16909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Портной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533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38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18511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Слесарь по ремонту автомобилей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494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1613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18545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Слесарь по ремонту сельскохозяйственных машин и оборудования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492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16185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Оператор швейного оборудования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442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15220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Облицовщик-плиточник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410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18466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Слесарь механосборочных работ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>
                          <a:solidFill>
                            <a:srgbClr val="404040"/>
                          </a:solidFill>
                          <a:effectLst/>
                        </a:rPr>
                        <a:t>402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solidFill>
                            <a:srgbClr val="404040"/>
                          </a:solidFill>
                          <a:effectLst/>
                        </a:rPr>
                        <a:t>20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C3D7B5-CA30-4245-A4A9-289A8E3AF5BC}"/>
              </a:ext>
            </a:extLst>
          </p:cNvPr>
          <p:cNvSpPr/>
          <p:nvPr/>
        </p:nvSpPr>
        <p:spPr>
          <a:xfrm>
            <a:off x="395536" y="0"/>
            <a:ext cx="6840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/>
            <a:r>
              <a:rPr lang="ru-RU" b="1" dirty="0">
                <a:solidFill>
                  <a:srgbClr val="4BAB0F"/>
                </a:solidFill>
                <a:latin typeface="Arial Narrow" panose="020B0606020202030204" pitchFamily="34" charset="0"/>
              </a:rPr>
              <a:t>ПРОГРАММЫ ПРОФЕССИОНАЛЬНОГО ОБУЧЕНИЯ, НА КОТОРЫХ ОБУЧАЮТСЯ ИНВАЛИДЫ И ЛИЦА С ОВЗ (РФ)</a:t>
            </a:r>
            <a:endParaRPr lang="ru-RU" sz="2000" b="1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811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14A2A3C-985D-4FDC-A6FC-7A4D66D79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253971"/>
              </p:ext>
            </p:extLst>
          </p:nvPr>
        </p:nvGraphicFramePr>
        <p:xfrm>
          <a:off x="245993" y="845403"/>
          <a:ext cx="8763192" cy="5719136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509569307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1712566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725258690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1124691093"/>
                    </a:ext>
                  </a:extLst>
                </a:gridCol>
                <a:gridCol w="1106781">
                  <a:extLst>
                    <a:ext uri="{9D8B030D-6E8A-4147-A177-3AD203B41FA5}">
                      <a16:colId xmlns:a16="http://schemas.microsoft.com/office/drawing/2014/main" val="615864552"/>
                    </a:ext>
                  </a:extLst>
                </a:gridCol>
                <a:gridCol w="888411">
                  <a:extLst>
                    <a:ext uri="{9D8B030D-6E8A-4147-A177-3AD203B41FA5}">
                      <a16:colId xmlns:a16="http://schemas.microsoft.com/office/drawing/2014/main" val="4220196754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78670861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499752769"/>
                    </a:ext>
                  </a:extLst>
                </a:gridCol>
              </a:tblGrid>
              <a:tr h="8689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Субъект РФ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нарушения зрения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нарушения слуха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нарушения опорно-двигательного аппарата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нарушения интеллекта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</a:rPr>
                        <a:t>другие виды нарушений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</a:rPr>
                        <a:t>сложные дефекты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итого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840463449"/>
                  </a:ext>
                </a:extLst>
              </a:tr>
              <a:tr h="204242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Кировская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471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484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029662297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Нижегородская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518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563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896090961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Оренбургская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355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382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155267618"/>
                  </a:ext>
                </a:extLst>
              </a:tr>
              <a:tr h="204242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94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55445335"/>
                  </a:ext>
                </a:extLst>
              </a:tr>
              <a:tr h="204242">
                <a:tc>
                  <a:txBody>
                    <a:bodyPr/>
                    <a:lstStyle/>
                    <a:p>
                      <a:pPr algn="l"/>
                      <a:r>
                        <a:rPr lang="ru-RU" sz="15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1 090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91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1 263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038020113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Республика Башкортостан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111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35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147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073612432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416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498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803830976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Республика Мордовия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362462988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247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79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346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984309026"/>
                  </a:ext>
                </a:extLst>
              </a:tr>
              <a:tr h="204242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190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285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93686002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448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454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138980481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Удмуртская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147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242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246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14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264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083955796"/>
                  </a:ext>
                </a:extLst>
              </a:tr>
              <a:tr h="3630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rgbClr val="404040"/>
                          </a:solidFill>
                          <a:effectLst/>
                        </a:rPr>
                        <a:t>Чувашская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179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189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A8357FA-F00F-4F5A-9FC1-16D14786BB02}"/>
              </a:ext>
            </a:extLst>
          </p:cNvPr>
          <p:cNvSpPr/>
          <p:nvPr/>
        </p:nvSpPr>
        <p:spPr>
          <a:xfrm>
            <a:off x="245992" y="19928"/>
            <a:ext cx="62702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4BAB0F"/>
                </a:solidFill>
                <a:latin typeface="Arial Narrow" panose="020B0606020202030204" pitchFamily="34" charset="0"/>
              </a:rPr>
              <a:t>ВИДЫ НАРУШЕНИЙ ЗДОРОВЬЯ ОБУЧАЮЩИХСЯ ПО ПРОГРАММАМ ПРОФЕССИОНАЛЬНОГО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290971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C31B0-C27F-437F-BD0D-1A043F64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08" y="0"/>
            <a:ext cx="6840760" cy="850106"/>
          </a:xfrm>
        </p:spPr>
        <p:txBody>
          <a:bodyPr/>
          <a:lstStyle/>
          <a:p>
            <a:pPr algn="l"/>
            <a:r>
              <a:rPr lang="ru-RU" sz="1800" b="1" dirty="0">
                <a:solidFill>
                  <a:srgbClr val="4BAB0F"/>
                </a:solidFill>
                <a:latin typeface="Arial Narrow" panose="020B0606020202030204" pitchFamily="34" charset="0"/>
              </a:rPr>
              <a:t>ОБРАЗОВАТЕЛЬНЫЕ ОРГАНИЗАЦИИ, ОБУЧАЮЩИЕ НАИБОЛЬШЕЕ КОЛИЧЕСТВО ИНВАЛИДОВ И ЛИЦ С ОВЗ ПО ПРОГРАММАМ ПРОФЕССИОНАЛЬНОГО ОБУЧЕНИЯ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0F6CC11-0428-4658-875C-FB7198F8E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633145"/>
              </p:ext>
            </p:extLst>
          </p:nvPr>
        </p:nvGraphicFramePr>
        <p:xfrm>
          <a:off x="156564" y="1052736"/>
          <a:ext cx="8830872" cy="5499932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4885744">
                  <a:extLst>
                    <a:ext uri="{9D8B030D-6E8A-4147-A177-3AD203B41FA5}">
                      <a16:colId xmlns:a16="http://schemas.microsoft.com/office/drawing/2014/main" val="992134228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1156618991"/>
                    </a:ext>
                  </a:extLst>
                </a:gridCol>
                <a:gridCol w="1605128">
                  <a:extLst>
                    <a:ext uri="{9D8B030D-6E8A-4147-A177-3AD203B41FA5}">
                      <a16:colId xmlns:a16="http://schemas.microsoft.com/office/drawing/2014/main" val="3967780195"/>
                    </a:ext>
                  </a:extLst>
                </a:gridCol>
              </a:tblGrid>
              <a:tr h="501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u="none" strike="noStrike" dirty="0">
                          <a:effectLst/>
                        </a:rPr>
                        <a:t>Название ОО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u="none" strike="noStrike" dirty="0">
                          <a:effectLst/>
                        </a:rPr>
                        <a:t>Субъект РФ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u="none" strike="noStrike" dirty="0">
                          <a:effectLst/>
                        </a:rPr>
                        <a:t>Количество обучающихся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3" marR="913" marT="913" marB="5475" anchor="b"/>
                </a:tc>
                <a:extLst>
                  <a:ext uri="{0D108BD9-81ED-4DB2-BD59-A6C34878D82A}">
                    <a16:rowId xmlns:a16="http://schemas.microsoft.com/office/drawing/2014/main" val="2278631937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Строительно-промышленный 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222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163132160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Кировский многопрофильный 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Кировская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179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388584396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Пермский техникум промышленных и информационных технологий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164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592960617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Вольский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 строительный лицей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144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180657496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Чебоксарский экономико-технологический колледж (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РУМЦ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Чувашская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142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585323782"/>
                  </a:ext>
                </a:extLst>
              </a:tr>
              <a:tr h="25722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Марийский политехнический техникум (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РУМЦ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132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399432111"/>
                  </a:ext>
                </a:extLst>
              </a:tr>
              <a:tr h="265838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Кунгурский центр образования №1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117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1265532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Березниковский строительный 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116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54049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Димитровградский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 технический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115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60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Бугульминский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 строительно-технический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107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Технологический колледж имени 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Н.Д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. Кузнецова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643741766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Саратовский техникум строительных технологий и сферы обслуживания (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356553889"/>
                  </a:ext>
                </a:extLst>
              </a:tr>
              <a:tr h="2752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Чайковский индустриальный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190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Казанский строительный колледж (</a:t>
                      </a:r>
                      <a:r>
                        <a:rPr lang="ru-RU" sz="1600" dirty="0" err="1">
                          <a:solidFill>
                            <a:srgbClr val="404040"/>
                          </a:solidFill>
                          <a:effectLst/>
                        </a:rPr>
                        <a:t>РУМЦ</a:t>
                      </a:r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804534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976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C79F9-9C3B-40F6-92A7-F3529B3AC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6698"/>
            <a:ext cx="5987008" cy="634082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РАСХОДЫ ОРГАНИЗАЦИЙ НА СОЗДАНИЕ ДОСТУПНОЙ СРЕДЫ (ТЫС. РУБ.)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498C875-F16D-46E2-A80F-CC55E9558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918659"/>
              </p:ext>
            </p:extLst>
          </p:nvPr>
        </p:nvGraphicFramePr>
        <p:xfrm>
          <a:off x="215516" y="1129134"/>
          <a:ext cx="3096000" cy="5250180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168395154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9041383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Субъект РФ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Расходы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04328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Кировская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6 796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9529352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Нижегородская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12 268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0967482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Оренбургская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4 521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1321134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Пензенская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171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7197907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Пермский край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11 344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057190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Башкортостан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3 276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6387554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Республика Марий Эл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6 741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1479950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Мордовия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1 970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421924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Республика Татарстан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5 832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02847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4 046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9468432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Саратовская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4 688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9929765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Удмуртская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1 369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3402739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Ульяновская область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6 827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439674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404040"/>
                          </a:solidFill>
                          <a:effectLst/>
                        </a:rPr>
                        <a:t>Чувашская Республика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rgbClr val="404040"/>
                          </a:solidFill>
                          <a:effectLst/>
                        </a:rPr>
                        <a:t>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94381988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E7D47BB-367C-4CB5-B7A1-C5BF4FA9A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353207"/>
              </p:ext>
            </p:extLst>
          </p:nvPr>
        </p:nvGraphicFramePr>
        <p:xfrm>
          <a:off x="3780412" y="1129134"/>
          <a:ext cx="5148072" cy="4871337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4500000">
                  <a:extLst>
                    <a:ext uri="{9D8B030D-6E8A-4147-A177-3AD203B41FA5}">
                      <a16:colId xmlns:a16="http://schemas.microsoft.com/office/drawing/2014/main" val="97760978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58040752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Наименование организации (учредитель – субъект РФ)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Расходы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805783086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Марийский политехнический техникум (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РУМЦ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6 111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78556793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Лысьвенский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 политехнический колледж (Пермский край)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6 083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70367367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Оренбургский автотранспортный колледж имени заслуженного учителя Российской Федерации 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В.Н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. 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Бевзюка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1 565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220209991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Кунгурский многопрофильный 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1 439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382285141"/>
                  </a:ext>
                </a:extLst>
              </a:tr>
              <a:tr h="268970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Гуманитарно-технический техникум г. Оренбурга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1 246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123597195"/>
                  </a:ext>
                </a:extLst>
              </a:tr>
              <a:tr h="268970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Самарский государственный колледж (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1 191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27786847"/>
                  </a:ext>
                </a:extLst>
              </a:tr>
              <a:tr h="26897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Энгельсский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 политехникум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921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762653231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Техникум транспорта г. Орска имени Героя России 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С.А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. 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Солнечникова</a:t>
                      </a:r>
                      <a:endParaRPr lang="ru-RU" sz="1400" dirty="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873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838864972"/>
                  </a:ext>
                </a:extLst>
              </a:tr>
              <a:tr h="268036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Ижевский торгово-экономический техникум (</a:t>
                      </a:r>
                      <a:r>
                        <a:rPr lang="ru-RU" sz="1400" dirty="0" err="1">
                          <a:solidFill>
                            <a:srgbClr val="404040"/>
                          </a:solidFill>
                          <a:effectLst/>
                        </a:rPr>
                        <a:t>БПОО</a:t>
                      </a:r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)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854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890948214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Саратовское областное училище (техникум) олимпийского резерва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819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4200343515"/>
                  </a:ext>
                </a:extLst>
              </a:tr>
              <a:tr h="293360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Пермский химико-технологический техникум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653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996605580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Художественное училище (техникум) г. Перми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solidFill>
                            <a:srgbClr val="404040"/>
                          </a:solidFill>
                          <a:effectLst/>
                        </a:rPr>
                        <a:t>263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2467745946"/>
                  </a:ext>
                </a:extLst>
              </a:tr>
              <a:tr h="14345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Пермский машиностроительный колледж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solidFill>
                            <a:srgbClr val="404040"/>
                          </a:solidFill>
                          <a:effectLst/>
                        </a:rPr>
                        <a:t>221</a:t>
                      </a: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3247091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055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23374D60-DE06-4FA9-A1D8-BD99F2C5D9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8288" y="53975"/>
            <a:ext cx="6491287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altLang="ru-RU" sz="1600" b="1">
                <a:solidFill>
                  <a:srgbClr val="4BAB0F"/>
                </a:solidFill>
                <a:latin typeface="Arial Narrow" panose="020B0606020202030204" pitchFamily="34" charset="0"/>
              </a:rPr>
              <a:t>ИСПОЛЬЗОВАНИЕ РЕЗУЛЬТАТОВ МОНИТОРИНГА ИНКЛЮЗИВНОГО ОБРАЗОВАНИЯ ДЛЯ ПОВЫШЕНИЯ ДОСТУПНОСТИ ПРОФЕССИОНАЛЬНОГО ОБРАЗОВАНИЯ ЛИЦ С ИНВАЛИДНОСТЬЮ И ОВЗ</a:t>
            </a:r>
          </a:p>
        </p:txBody>
      </p:sp>
      <p:sp>
        <p:nvSpPr>
          <p:cNvPr id="4" name="Прямоугольник: один усеченный угол 3">
            <a:extLst>
              <a:ext uri="{FF2B5EF4-FFF2-40B4-BE49-F238E27FC236}">
                <a16:creationId xmlns:a16="http://schemas.microsoft.com/office/drawing/2014/main" id="{5E7BD89B-07CB-49AB-86CA-072EFBB856CD}"/>
              </a:ext>
            </a:extLst>
          </p:cNvPr>
          <p:cNvSpPr/>
          <p:nvPr/>
        </p:nvSpPr>
        <p:spPr>
          <a:xfrm>
            <a:off x="416908" y="1097621"/>
            <a:ext cx="8136904" cy="688340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Профориентационная работа с детьми-инвалидами, детьми с ОВЗ, их родителями (законными представителями)</a:t>
            </a:r>
          </a:p>
        </p:txBody>
      </p:sp>
      <p:sp>
        <p:nvSpPr>
          <p:cNvPr id="5" name="Прямоугольник: один усеченный угол 4">
            <a:extLst>
              <a:ext uri="{FF2B5EF4-FFF2-40B4-BE49-F238E27FC236}">
                <a16:creationId xmlns:a16="http://schemas.microsoft.com/office/drawing/2014/main" id="{32EAEC62-C646-4DB2-B296-164D77242DFB}"/>
              </a:ext>
            </a:extLst>
          </p:cNvPr>
          <p:cNvSpPr/>
          <p:nvPr/>
        </p:nvSpPr>
        <p:spPr>
          <a:xfrm>
            <a:off x="416908" y="1966727"/>
            <a:ext cx="8136904" cy="708691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Выявление системных проблем в региональных системах инклюзивного профессионального образования </a:t>
            </a:r>
          </a:p>
        </p:txBody>
      </p:sp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A192FF59-94B8-4802-82C4-CD335FC2DCCB}"/>
              </a:ext>
            </a:extLst>
          </p:cNvPr>
          <p:cNvSpPr/>
          <p:nvPr/>
        </p:nvSpPr>
        <p:spPr>
          <a:xfrm>
            <a:off x="416908" y="3748737"/>
            <a:ext cx="8136904" cy="942023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Выявление и систематизация основных ошибок, допускаемых образовательными организациями при учете обучающихся с инвалидностью и ОВЗ и организации для них специальных условий инклюзивного обучения</a:t>
            </a:r>
          </a:p>
        </p:txBody>
      </p:sp>
      <p:sp>
        <p:nvSpPr>
          <p:cNvPr id="7" name="Прямоугольник: один усеченный угол 6">
            <a:extLst>
              <a:ext uri="{FF2B5EF4-FFF2-40B4-BE49-F238E27FC236}">
                <a16:creationId xmlns:a16="http://schemas.microsoft.com/office/drawing/2014/main" id="{9E9FEC79-F645-4D84-B9C7-6574DD34E9E5}"/>
              </a:ext>
            </a:extLst>
          </p:cNvPr>
          <p:cNvSpPr/>
          <p:nvPr/>
        </p:nvSpPr>
        <p:spPr>
          <a:xfrm>
            <a:off x="416908" y="4872548"/>
            <a:ext cx="8136904" cy="708691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Планирование мероприятий по развитию инклюзивного профессионального образования в субъектах РФ</a:t>
            </a:r>
          </a:p>
        </p:txBody>
      </p:sp>
      <p:sp>
        <p:nvSpPr>
          <p:cNvPr id="8" name="Прямоугольник: один усеченный угол 7">
            <a:extLst>
              <a:ext uri="{FF2B5EF4-FFF2-40B4-BE49-F238E27FC236}">
                <a16:creationId xmlns:a16="http://schemas.microsoft.com/office/drawing/2014/main" id="{92EA06D7-A55E-4FF8-BA99-CA66DB19DD1D}"/>
              </a:ext>
            </a:extLst>
          </p:cNvPr>
          <p:cNvSpPr/>
          <p:nvPr/>
        </p:nvSpPr>
        <p:spPr>
          <a:xfrm>
            <a:off x="403224" y="5774443"/>
            <a:ext cx="8151424" cy="653979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Определение эффективных форм и методов работы, рациональное определение  точек развития инклюзивного СПО в субъектах РФ </a:t>
            </a:r>
          </a:p>
        </p:txBody>
      </p: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19BCEBA2-0E8C-4127-8125-71450BEE9431}"/>
              </a:ext>
            </a:extLst>
          </p:cNvPr>
          <p:cNvSpPr/>
          <p:nvPr/>
        </p:nvSpPr>
        <p:spPr>
          <a:xfrm>
            <a:off x="410254" y="2858258"/>
            <a:ext cx="8136904" cy="708691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Планирование приема лиц с инвалидностью и ОВЗ по профессиям и специальностям, востребованным в экономике региона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5FA22D03-5A8A-486E-9469-4189398E9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188913"/>
            <a:ext cx="6551612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altLang="ru-RU" sz="1900" b="1">
                <a:solidFill>
                  <a:srgbClr val="4BAB0F"/>
                </a:solidFill>
                <a:latin typeface="Arial Narrow" panose="020B0606020202030204" pitchFamily="34" charset="0"/>
              </a:rPr>
              <a:t>ПОРТАЛ ИНФОРМАЦИОННОЙ И МЕТОДИЧЕСКОЙ ПОДДЕРЖКИ СРЕДНЕГО ПРОФЕССИОНАЛЬНОГО ОБРАЗОВАНИЯ </a:t>
            </a:r>
            <a:br>
              <a:rPr lang="ru-RU" altLang="ru-RU" sz="1900" b="1">
                <a:solidFill>
                  <a:srgbClr val="4BAB0F"/>
                </a:solidFill>
                <a:latin typeface="Arial Narrow" panose="020B0606020202030204" pitchFamily="34" charset="0"/>
              </a:rPr>
            </a:br>
            <a:r>
              <a:rPr lang="ru-RU" altLang="ru-RU" sz="1900" b="1">
                <a:solidFill>
                  <a:srgbClr val="850F0D"/>
                </a:solidFill>
                <a:latin typeface="Arial Narrow" panose="020B0606020202030204" pitchFamily="34" charset="0"/>
              </a:rPr>
              <a:t>spo.wil.ru </a:t>
            </a:r>
          </a:p>
        </p:txBody>
      </p:sp>
      <p:pic>
        <p:nvPicPr>
          <p:cNvPr id="19459" name="Рисунок 3">
            <a:extLst>
              <a:ext uri="{FF2B5EF4-FFF2-40B4-BE49-F238E27FC236}">
                <a16:creationId xmlns:a16="http://schemas.microsoft.com/office/drawing/2014/main" id="{9D0605D0-ED38-4BEA-ACDE-03B40495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8" y="1184275"/>
            <a:ext cx="5283200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D3CB3B-0E87-4AA1-ABD8-9AD20334BF7C}"/>
              </a:ext>
            </a:extLst>
          </p:cNvPr>
          <p:cNvSpPr/>
          <p:nvPr/>
        </p:nvSpPr>
        <p:spPr>
          <a:xfrm>
            <a:off x="104775" y="1184275"/>
            <a:ext cx="3489325" cy="639763"/>
          </a:xfrm>
          <a:prstGeom prst="rect">
            <a:avLst/>
          </a:prstGeom>
          <a:solidFill>
            <a:srgbClr val="850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Абитуриенты и их родители (информационная поддержка)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CFC909-8030-43F6-AFB4-CFD1A33F278A}"/>
              </a:ext>
            </a:extLst>
          </p:cNvPr>
          <p:cNvSpPr txBox="1"/>
          <p:nvPr/>
        </p:nvSpPr>
        <p:spPr>
          <a:xfrm>
            <a:off x="0" y="1989138"/>
            <a:ext cx="3594100" cy="2584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ru-RU" sz="1600" dirty="0"/>
              <a:t>Выбор образовательной организации для обучения по условиям (интеграция с базой данных мониторинга инклюзивного СПО)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ru-RU" sz="1600" dirty="0"/>
              <a:t>Выбор образовательной программы по условиям (интеграция с базой данных мониторинга инклюзивного СПО)</a:t>
            </a:r>
          </a:p>
          <a:p>
            <a:pPr eaLnBrk="1" hangingPunct="1">
              <a:defRPr/>
            </a:pP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194E0C-C2AC-4980-9468-BA06C47C1438}"/>
              </a:ext>
            </a:extLst>
          </p:cNvPr>
          <p:cNvSpPr/>
          <p:nvPr/>
        </p:nvSpPr>
        <p:spPr>
          <a:xfrm>
            <a:off x="127000" y="4419600"/>
            <a:ext cx="3489325" cy="639763"/>
          </a:xfrm>
          <a:prstGeom prst="rect">
            <a:avLst/>
          </a:prstGeom>
          <a:solidFill>
            <a:srgbClr val="850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Образовательные организации (методическая поддержка)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4A74517-5D12-45B4-AD12-85D51FDCAA6F}"/>
              </a:ext>
            </a:extLst>
          </p:cNvPr>
          <p:cNvSpPr/>
          <p:nvPr/>
        </p:nvSpPr>
        <p:spPr>
          <a:xfrm>
            <a:off x="123825" y="5081588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1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Нормативные материалы</a:t>
            </a:r>
          </a:p>
          <a:p>
            <a:pPr marL="342900" indent="-342900" algn="just" eaLnBrk="1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материалы </a:t>
            </a:r>
          </a:p>
          <a:p>
            <a:pPr marL="342900" indent="-342900" algn="just" eaLnBrk="1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marL="342900" indent="-342900" algn="just" eaLnBrk="1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</a:t>
            </a:r>
          </a:p>
          <a:p>
            <a:pPr marL="342900" indent="-342900" algn="just" eaLnBrk="1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Полезные ссылки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368446-E4E1-41CB-BFCA-EDD890770B31}"/>
              </a:ext>
            </a:extLst>
          </p:cNvPr>
          <p:cNvSpPr/>
          <p:nvPr/>
        </p:nvSpPr>
        <p:spPr>
          <a:xfrm>
            <a:off x="4265613" y="6278563"/>
            <a:ext cx="4830762" cy="358775"/>
          </a:xfrm>
          <a:prstGeom prst="rect">
            <a:avLst/>
          </a:prstGeom>
          <a:solidFill>
            <a:srgbClr val="850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Портал ежедневно посещают 60-70 человек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6388960" cy="75895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Рекомендации по учету трудоустройства выпускников с инвалидностью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9030" y="1268760"/>
            <a:ext cx="8503920" cy="4951476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Вести списки выпускников с инвалидностью с актуальными контактными данными.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Поддерживать связь с выпускниками (по телефону, электронной почте, через </a:t>
            </a:r>
            <a:r>
              <a:rPr lang="ru-RU" sz="2900" dirty="0" err="1"/>
              <a:t>соцсети</a:t>
            </a:r>
            <a:r>
              <a:rPr lang="ru-RU" sz="2900" dirty="0"/>
              <a:t> и пр.).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Фиксировать место работы и должность, ее соответствие полученной профессии, специальности, уровень оплаты труда.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Фиксировать момент трудоустройства (3 месяца после завершения обучения, 6 месяцев, более 6 месяцев).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Фиксировать организацию, оказавшую содействие в трудоустройстве (ПОО, орган занятости населения, некоммерческая организация и пр.).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Вести учет выпускников с инвалидностью, продолживших получение профессионального образования на следующем уровне.</a:t>
            </a:r>
          </a:p>
          <a:p>
            <a:pPr marL="514350" indent="-514350">
              <a:buClr>
                <a:srgbClr val="850F0D"/>
              </a:buClr>
              <a:buFont typeface="+mj-lt"/>
              <a:buAutoNum type="arabicPeriod"/>
            </a:pPr>
            <a:r>
              <a:rPr lang="ru-RU" sz="2900" dirty="0"/>
              <a:t>Фиксировать причину </a:t>
            </a:r>
            <a:r>
              <a:rPr lang="ru-RU" sz="2900" dirty="0" err="1"/>
              <a:t>нетрудоустройста</a:t>
            </a:r>
            <a:r>
              <a:rPr lang="ru-RU" sz="2900" dirty="0"/>
              <a:t> (стоят на учете в службе занятости, не трудоустраивались по состоянию здоровья, не трудоустраивались по личным обстоятельствам, в декретном отпуске, отпуске по уходу за ребенком, не могут найти подходящую работу, не трудоустроены по другим причинам).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1368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2A9D7D-49BF-42B5-8A94-9050E07F5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492" y="908721"/>
            <a:ext cx="8218488" cy="4464496"/>
          </a:xfrm>
        </p:spPr>
        <p:txBody>
          <a:bodyPr rtlCol="0">
            <a:noAutofit/>
          </a:bodyPr>
          <a:lstStyle/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Механизмы анализа образовательных потребностей инвалидов в получении СПО и профессионального обучения в субъекте РФ.</a:t>
            </a:r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Профориентация инвалидов и лиц с ОВЗ на программы СПО и профессионального обучения в субъекте РФ.</a:t>
            </a:r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Выделение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КЦП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для приема на программы СПО инвалидов и лиц с ОВЗ (опыт субъектов РФ)</a:t>
            </a:r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инклюзивного СПО: использование результатов. </a:t>
            </a:r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Реализация мероприятий по трудоустройству выпускников из числа инвалидов и лиц с ОВЗ. Эффективные механизмы трудоустройства выпускников.</a:t>
            </a:r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buFont typeface="+mj-lt"/>
              <a:buAutoNum type="arabicPeriod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Лучшие практики создания условий для обучения инвалидов и лиц с ОВЗ в профессиональных образовательных организациях.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Clr>
                <a:srgbClr val="850F0D"/>
              </a:buClr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FE7DF2-637A-4A91-8E1D-6537AADF070F}"/>
              </a:ext>
            </a:extLst>
          </p:cNvPr>
          <p:cNvSpPr/>
          <p:nvPr/>
        </p:nvSpPr>
        <p:spPr>
          <a:xfrm>
            <a:off x="467544" y="180459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4BAB0F"/>
                </a:solidFill>
                <a:latin typeface="Arial Narrow" panose="020B0606020202030204" pitchFamily="34" charset="0"/>
              </a:rPr>
              <a:t>ВОПРОСЫ ДЛЯ ОБСУЖДЕНИЯ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698D9F4-6583-4B57-8752-005FC664CABD}"/>
              </a:ext>
            </a:extLst>
          </p:cNvPr>
          <p:cNvSpPr/>
          <p:nvPr/>
        </p:nvSpPr>
        <p:spPr>
          <a:xfrm>
            <a:off x="313492" y="5390337"/>
            <a:ext cx="88305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если студент отказывается предоставлять документы о программе инклюзивного образования, а справку об инвалидности предоставил только для получения социальной стипендии, какую проводить работу по разработке адаптированной образовательной программы, если студент отказывается от инклюзии.											</a:t>
            </a:r>
          </a:p>
        </p:txBody>
      </p:sp>
    </p:spTree>
    <p:extLst>
      <p:ext uri="{BB962C8B-B14F-4D97-AF65-F5344CB8AC3E}">
        <p14:creationId xmlns:p14="http://schemas.microsoft.com/office/powerpoint/2010/main" val="20882297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FC699E-5537-496E-BCCD-720D276BA433}"/>
              </a:ext>
            </a:extLst>
          </p:cNvPr>
          <p:cNvSpPr/>
          <p:nvPr/>
        </p:nvSpPr>
        <p:spPr>
          <a:xfrm>
            <a:off x="179512" y="116632"/>
            <a:ext cx="8964488" cy="645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62FC887-11B9-4473-BE80-89590E729CDC}"/>
              </a:ext>
            </a:extLst>
          </p:cNvPr>
          <p:cNvCxnSpPr/>
          <p:nvPr/>
        </p:nvCxnSpPr>
        <p:spPr>
          <a:xfrm>
            <a:off x="704850" y="3500438"/>
            <a:ext cx="77343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4" name="TextBox 6">
            <a:extLst>
              <a:ext uri="{FF2B5EF4-FFF2-40B4-BE49-F238E27FC236}">
                <a16:creationId xmlns:a16="http://schemas.microsoft.com/office/drawing/2014/main" id="{792EF05F-BBC6-4C29-BF98-2D78CE3D2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3702050"/>
            <a:ext cx="77343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000" b="1">
                <a:solidFill>
                  <a:srgbClr val="850F0D"/>
                </a:solidFill>
                <a:latin typeface="Arial Narrow" panose="020B0606020202030204" pitchFamily="34" charset="0"/>
              </a:rPr>
              <a:t>СПАСИБО ЗА ВНИМАНИЕ!</a:t>
            </a:r>
          </a:p>
        </p:txBody>
      </p:sp>
      <p:sp>
        <p:nvSpPr>
          <p:cNvPr id="20485" name="TextBox 9">
            <a:extLst>
              <a:ext uri="{FF2B5EF4-FFF2-40B4-BE49-F238E27FC236}">
                <a16:creationId xmlns:a16="http://schemas.microsoft.com/office/drawing/2014/main" id="{53685D34-E07D-4EFF-82F9-C49D310B0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588000"/>
            <a:ext cx="7734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Arial" panose="020B0604020202020204" pitchFamily="34" charset="0"/>
              </a:rPr>
              <a:t>Россия, 454001, г. Челябинск, ул. Братьев Кашириных, 129</a:t>
            </a:r>
          </a:p>
        </p:txBody>
      </p:sp>
      <p:sp>
        <p:nvSpPr>
          <p:cNvPr id="20486" name="TextBox 10">
            <a:extLst>
              <a:ext uri="{FF2B5EF4-FFF2-40B4-BE49-F238E27FC236}">
                <a16:creationId xmlns:a16="http://schemas.microsoft.com/office/drawing/2014/main" id="{B741B559-2127-4099-88C0-CE1AF0A22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64038"/>
            <a:ext cx="77343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300" b="1">
                <a:solidFill>
                  <a:srgbClr val="850F0D"/>
                </a:solidFill>
                <a:latin typeface="Arial Narrow" panose="020B0606020202030204" pitchFamily="34" charset="0"/>
              </a:rPr>
              <a:t>+7 351 799-71-55</a:t>
            </a:r>
          </a:p>
        </p:txBody>
      </p:sp>
      <p:sp>
        <p:nvSpPr>
          <p:cNvPr id="20487" name="TextBox 1">
            <a:extLst>
              <a:ext uri="{FF2B5EF4-FFF2-40B4-BE49-F238E27FC236}">
                <a16:creationId xmlns:a16="http://schemas.microsoft.com/office/drawing/2014/main" id="{121EBFB8-27C8-4E8C-99CF-A73AF2292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5033963"/>
            <a:ext cx="31353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000" b="1" dirty="0">
                <a:solidFill>
                  <a:srgbClr val="850F0D"/>
                </a:solidFill>
                <a:latin typeface="Arial Narrow" panose="020B0606020202030204" pitchFamily="34" charset="0"/>
              </a:rPr>
              <a:t>invspo@gmail.com</a:t>
            </a:r>
            <a:endParaRPr lang="ru-RU" altLang="ru-RU" sz="3000" b="1" dirty="0">
              <a:solidFill>
                <a:srgbClr val="850F0D"/>
              </a:solidFill>
              <a:latin typeface="Arial Narrow" panose="020B0606020202030204" pitchFamily="34" charset="0"/>
            </a:endParaRPr>
          </a:p>
        </p:txBody>
      </p:sp>
      <p:sp>
        <p:nvSpPr>
          <p:cNvPr id="20488" name="TextBox 12">
            <a:extLst>
              <a:ext uri="{FF2B5EF4-FFF2-40B4-BE49-F238E27FC236}">
                <a16:creationId xmlns:a16="http://schemas.microsoft.com/office/drawing/2014/main" id="{F043EE51-D76D-4683-B7BA-306431B97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9929" y="5010944"/>
            <a:ext cx="2663204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000" b="1" dirty="0">
                <a:solidFill>
                  <a:srgbClr val="850F0D"/>
                </a:solidFill>
                <a:latin typeface="Arial Narrow" panose="020B0606020202030204" pitchFamily="34" charset="0"/>
              </a:rPr>
              <a:t>spo.wil.ru</a:t>
            </a:r>
            <a:endParaRPr lang="ru-RU" altLang="ru-RU" sz="3000" b="1" dirty="0">
              <a:solidFill>
                <a:srgbClr val="850F0D"/>
              </a:solidFill>
              <a:latin typeface="Arial Narrow" panose="020B0606020202030204" pitchFamily="34" charset="0"/>
            </a:endParaRPr>
          </a:p>
        </p:txBody>
      </p:sp>
      <p:pic>
        <p:nvPicPr>
          <p:cNvPr id="20489" name="Picture 3">
            <a:extLst>
              <a:ext uri="{FF2B5EF4-FFF2-40B4-BE49-F238E27FC236}">
                <a16:creationId xmlns:a16="http://schemas.microsoft.com/office/drawing/2014/main" id="{2E494CE7-1C49-4914-A325-F92A545B9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5159375"/>
            <a:ext cx="28733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4">
            <a:extLst>
              <a:ext uri="{FF2B5EF4-FFF2-40B4-BE49-F238E27FC236}">
                <a16:creationId xmlns:a16="http://schemas.microsoft.com/office/drawing/2014/main" id="{B96E224E-50E9-418B-AFF1-CB1469AA0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767" y="5184775"/>
            <a:ext cx="250825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Рисунок 1">
            <a:extLst>
              <a:ext uri="{FF2B5EF4-FFF2-40B4-BE49-F238E27FC236}">
                <a16:creationId xmlns:a16="http://schemas.microsoft.com/office/drawing/2014/main" id="{37A1D2DD-5D25-4449-B596-13F9C606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08138"/>
            <a:ext cx="3794125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29DA4-DF2B-42FB-BB11-B7BFD2A0D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6275040" cy="634082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  <a:t>ПОКАЗАТЕЛИ ИНКЛЮЗИВНОГО ПО КРИТЕРИЮ «СОЦИАЛЬНАЯ ОТВЕТСТВЕННОСТЬ»</a:t>
            </a:r>
            <a:br>
              <a:rPr lang="ru-RU" sz="2400" b="1" dirty="0">
                <a:solidFill>
                  <a:srgbClr val="4BAB0F"/>
                </a:solidFill>
                <a:latin typeface="Arial Narrow" panose="020B0606020202030204" pitchFamily="34" charset="0"/>
              </a:rPr>
            </a:br>
            <a:endParaRPr lang="ru-RU" b="1" dirty="0">
              <a:solidFill>
                <a:srgbClr val="4BAB0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BB8DCB-E2DE-43F4-89CF-421B9DB91A00}"/>
              </a:ext>
            </a:extLst>
          </p:cNvPr>
          <p:cNvSpPr/>
          <p:nvPr/>
        </p:nvSpPr>
        <p:spPr>
          <a:xfrm>
            <a:off x="971600" y="1268760"/>
            <a:ext cx="74888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ru-RU" dirty="0"/>
              <a:t>удельный вес численности инвалидов и лиц с ОВЗ, обучающихся по программам СПО по очной форме обучения, в общей численности студентов, обучающихся по программам СПО по очной форме обучения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F73D18-54C5-4828-902D-2D45C792290F}"/>
              </a:ext>
            </a:extLst>
          </p:cNvPr>
          <p:cNvSpPr/>
          <p:nvPr/>
        </p:nvSpPr>
        <p:spPr>
          <a:xfrm>
            <a:off x="971600" y="2720613"/>
            <a:ext cx="74888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ru-RU" dirty="0"/>
              <a:t>удельный вес численности студентов, обучающихся по адаптированным программам, в общей численности инвалидов и лиц с ОВЗ, обучающихся по программам СПО по очной форме обучения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1E4AAE-ADE7-48B7-84D4-A64151558B34}"/>
              </a:ext>
            </a:extLst>
          </p:cNvPr>
          <p:cNvSpPr/>
          <p:nvPr/>
        </p:nvSpPr>
        <p:spPr>
          <a:xfrm>
            <a:off x="971600" y="4111912"/>
            <a:ext cx="748883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850F0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ru-RU" dirty="0"/>
              <a:t>удельный вес численности педагогических работников, прошедших в предыдущем учебном году повышение квалификации и (или) профессиональную переподготовку по вопросам получения СПО инвалидами и лицами с ОВЗ, в общей численности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271871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36D07-F82F-42C7-ACE0-2E8F2D41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38" y="188913"/>
            <a:ext cx="620395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  <a:ea typeface="+mn-ea"/>
                <a:cs typeface="Arial" charset="0"/>
              </a:rPr>
              <a:t>ТЕХНОЛОГИЯ РАБОТЫ С ДАННЫМИ МОНИТОРИНГА ИНКЛЮЗИВНОГО ОБРАЗОВАНИЯ</a:t>
            </a: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786E059A-E55D-4AD6-94DC-B715252233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858" y="1124744"/>
          <a:ext cx="821228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FC01A-E8F3-426D-B2D5-C190357F7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6632"/>
            <a:ext cx="6203032" cy="864096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ЗАМЕЧАНИЯ К ДАННЫМ ПО КРИТЕРИЯМ "НЕЖЁСТКОГО" КОНТРОЛЯ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07B198D-198D-4914-B747-DF83C2D85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868742"/>
              </p:ext>
            </p:extLst>
          </p:nvPr>
        </p:nvGraphicFramePr>
        <p:xfrm>
          <a:off x="151874" y="855589"/>
          <a:ext cx="8840251" cy="5899555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557352">
                  <a:extLst>
                    <a:ext uri="{9D8B030D-6E8A-4147-A177-3AD203B41FA5}">
                      <a16:colId xmlns:a16="http://schemas.microsoft.com/office/drawing/2014/main" val="474336089"/>
                    </a:ext>
                  </a:extLst>
                </a:gridCol>
                <a:gridCol w="4887228">
                  <a:extLst>
                    <a:ext uri="{9D8B030D-6E8A-4147-A177-3AD203B41FA5}">
                      <a16:colId xmlns:a16="http://schemas.microsoft.com/office/drawing/2014/main" val="1090392757"/>
                    </a:ext>
                  </a:extLst>
                </a:gridCol>
                <a:gridCol w="1301145">
                  <a:extLst>
                    <a:ext uri="{9D8B030D-6E8A-4147-A177-3AD203B41FA5}">
                      <a16:colId xmlns:a16="http://schemas.microsoft.com/office/drawing/2014/main" val="850051059"/>
                    </a:ext>
                  </a:extLst>
                </a:gridCol>
                <a:gridCol w="1047263">
                  <a:extLst>
                    <a:ext uri="{9D8B030D-6E8A-4147-A177-3AD203B41FA5}">
                      <a16:colId xmlns:a16="http://schemas.microsoft.com/office/drawing/2014/main" val="569965971"/>
                    </a:ext>
                  </a:extLst>
                </a:gridCol>
                <a:gridCol w="1047263">
                  <a:extLst>
                    <a:ext uri="{9D8B030D-6E8A-4147-A177-3AD203B41FA5}">
                      <a16:colId xmlns:a16="http://schemas.microsoft.com/office/drawing/2014/main" val="3186718661"/>
                    </a:ext>
                  </a:extLst>
                </a:gridCol>
              </a:tblGrid>
              <a:tr h="29231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Критерий контроля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Анализируемые данные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Выявлено у организаций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256287052"/>
                  </a:ext>
                </a:extLst>
              </a:tr>
              <a:tr h="17482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начало верификации</a:t>
                      </a: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02.11.2018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4002385137"/>
                  </a:ext>
                </a:extLst>
              </a:tr>
              <a:tr h="17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Несоответствие численности инвалидов и их распределения по группам инвалидности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раздел 2.2.9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1963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522515154"/>
                  </a:ext>
                </a:extLst>
              </a:tr>
              <a:tr h="17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Несоответствие планируемого выпуска инвалидов, детей-инвалидов по </a:t>
                      </a:r>
                      <a:r>
                        <a:rPr lang="ru-RU" sz="1500" dirty="0" err="1">
                          <a:effectLst/>
                        </a:rPr>
                        <a:t>ППССЗ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разделы 2.2.3.1, 2.2.9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684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808345395"/>
                  </a:ext>
                </a:extLst>
              </a:tr>
              <a:tr h="17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Несоответствие планируемого выпуска инвалидов, детей-инвалидов по </a:t>
                      </a:r>
                      <a:r>
                        <a:rPr lang="ru-RU" sz="1500" dirty="0" err="1">
                          <a:effectLst/>
                        </a:rPr>
                        <a:t>ППКРС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разделы 2.2.3.1, 2.2.9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2056064035"/>
                  </a:ext>
                </a:extLst>
              </a:tr>
              <a:tr h="17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Выбытие студентов с ОВЗ и инвалидов превышает численность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2.2.9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397663377"/>
                  </a:ext>
                </a:extLst>
              </a:tr>
              <a:tr h="292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Численность студентов, у которых снята группа инвалидности, превышает численность студентов с инвалидностью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2.2.9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2544359988"/>
                  </a:ext>
                </a:extLst>
              </a:tr>
              <a:tr h="23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Источники финансирования программ профессионального обучения для лиц с ОВЗ и инвалидов (контингент)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2.4.1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1056855172"/>
                  </a:ext>
                </a:extLst>
              </a:tr>
              <a:tr h="23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Источники финансирования программ профессионального обучения для лиц с ОВЗ и инвалидов (выпуск)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2.4.2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1963747737"/>
                  </a:ext>
                </a:extLst>
              </a:tr>
              <a:tr h="23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D09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Обучение инвалидов и лиц с ОВЗ исключительно с использованием дистанционных технологий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2.2.2.1 гр.22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2721264403"/>
                  </a:ext>
                </a:extLst>
              </a:tr>
              <a:tr h="23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D10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Численность участников Национального чемпионата "Абилимпикс"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раздел 2.2.9 гр. 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3866996677"/>
                  </a:ext>
                </a:extLst>
              </a:tr>
              <a:tr h="23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Несоответствие численности участников Национального чемпионата "Абилимпикс"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раздел 2.2.9 гр. 20, раздел 2.2.10 справка 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341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3760269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972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07B198D-198D-4914-B747-DF83C2D85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229087"/>
              </p:ext>
            </p:extLst>
          </p:nvPr>
        </p:nvGraphicFramePr>
        <p:xfrm>
          <a:off x="169874" y="1015525"/>
          <a:ext cx="8804251" cy="5551256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563169">
                  <a:extLst>
                    <a:ext uri="{9D8B030D-6E8A-4147-A177-3AD203B41FA5}">
                      <a16:colId xmlns:a16="http://schemas.microsoft.com/office/drawing/2014/main" val="474336089"/>
                    </a:ext>
                  </a:extLst>
                </a:gridCol>
                <a:gridCol w="5130635">
                  <a:extLst>
                    <a:ext uri="{9D8B030D-6E8A-4147-A177-3AD203B41FA5}">
                      <a16:colId xmlns:a16="http://schemas.microsoft.com/office/drawing/2014/main" val="1090392757"/>
                    </a:ext>
                  </a:extLst>
                </a:gridCol>
                <a:gridCol w="1186459">
                  <a:extLst>
                    <a:ext uri="{9D8B030D-6E8A-4147-A177-3AD203B41FA5}">
                      <a16:colId xmlns:a16="http://schemas.microsoft.com/office/drawing/2014/main" val="850051059"/>
                    </a:ext>
                  </a:extLst>
                </a:gridCol>
                <a:gridCol w="961994">
                  <a:extLst>
                    <a:ext uri="{9D8B030D-6E8A-4147-A177-3AD203B41FA5}">
                      <a16:colId xmlns:a16="http://schemas.microsoft.com/office/drawing/2014/main" val="569965971"/>
                    </a:ext>
                  </a:extLst>
                </a:gridCol>
                <a:gridCol w="961994">
                  <a:extLst>
                    <a:ext uri="{9D8B030D-6E8A-4147-A177-3AD203B41FA5}">
                      <a16:colId xmlns:a16="http://schemas.microsoft.com/office/drawing/2014/main" val="3567387135"/>
                    </a:ext>
                  </a:extLst>
                </a:gridCol>
              </a:tblGrid>
              <a:tr h="29231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Критерий контроля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Анализируемые данные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Выявлено у организаций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256287052"/>
                  </a:ext>
                </a:extLst>
              </a:tr>
              <a:tr h="174338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начало верификации</a:t>
                      </a: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02.11.2018</a:t>
                      </a:r>
                    </a:p>
                  </a:txBody>
                  <a:tcPr marL="24807" marR="24807" marT="0" marB="0"/>
                </a:tc>
                <a:extLst>
                  <a:ext uri="{0D108BD9-81ED-4DB2-BD59-A6C34878D82A}">
                    <a16:rowId xmlns:a16="http://schemas.microsoft.com/office/drawing/2014/main" val="1738630292"/>
                  </a:ext>
                </a:extLst>
              </a:tr>
              <a:tr h="292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Численность участников Национального чемпионата "Абилимпикс" из числа победителей и призеров регионального этапа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раздел 2.2.10 справка 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2234093931"/>
                  </a:ext>
                </a:extLst>
              </a:tr>
              <a:tr h="17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Несоответвиие</a:t>
                      </a:r>
                      <a:r>
                        <a:rPr lang="ru-RU" sz="1600" dirty="0">
                          <a:effectLst/>
                        </a:rPr>
                        <a:t> контингента и планируемого выпуска инвалидов и лиц с ОВЗ по </a:t>
                      </a:r>
                      <a:r>
                        <a:rPr lang="ru-RU" sz="1600" dirty="0" err="1">
                          <a:effectLst/>
                        </a:rPr>
                        <a:t>ППССЗ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раздел 2.2.3.1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3031943900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Несоответвиие</a:t>
                      </a:r>
                      <a:r>
                        <a:rPr lang="ru-RU" sz="1600" dirty="0">
                          <a:effectLst/>
                        </a:rPr>
                        <a:t> контингента и планируемого выпуска инвалидов и лиц с ОВЗ по </a:t>
                      </a:r>
                      <a:r>
                        <a:rPr lang="ru-RU" sz="1600" dirty="0" err="1">
                          <a:effectLst/>
                        </a:rPr>
                        <a:t>ППКРС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раздел 2.2.3.1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969423578"/>
                  </a:ext>
                </a:extLst>
              </a:tr>
              <a:tr h="230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указано количество инвалидов и лиц с ОВЗ, завершивших обучение по программам СПО, относительно численности принятых на обучение инвалидов и лиц с ОВЗ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раздел 2.2.3.1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820 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2006683896"/>
                  </a:ext>
                </a:extLst>
              </a:tr>
              <a:tr h="206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Несоответствие количества инвалидов и лиц с ОВЗ, завершивших обучение по программам СПО, относительно численности принятых на обучение инвалидов и лиц с ОВЗ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раздел 2.2.3.1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147 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1396302996"/>
                  </a:ext>
                </a:extLst>
              </a:tr>
              <a:tr h="315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D18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Наличие специалистов, работающих с лицами с ОВЗ и инвалидностью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раздел 3.1.1 справка 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636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4008860167"/>
                  </a:ext>
                </a:extLst>
              </a:tr>
              <a:tr h="315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Абитуриенты из числа инвалидов и лиц с ОВЗ</a:t>
                      </a: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раздел 2.2.1.1</a:t>
                      </a:r>
                    </a:p>
                  </a:txBody>
                  <a:tcPr marL="24807" marR="24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24807" marR="248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807" marR="24807" marT="0" marB="0" anchor="ctr"/>
                </a:tc>
                <a:extLst>
                  <a:ext uri="{0D108BD9-81ED-4DB2-BD59-A6C34878D82A}">
                    <a16:rowId xmlns:a16="http://schemas.microsoft.com/office/drawing/2014/main" val="465241947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C3BCC9-238D-4483-88A6-9710DD953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6632"/>
            <a:ext cx="6203032" cy="864096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ЗАМЕЧАНИЯ К ДАННЫМ ПО КРИТЕРИЯМ "НЕЖЁСТКОГО" КОНТРОЛЯ - 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3227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6BB3F-1BE4-4B7B-B50D-2A08A5CC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44016"/>
            <a:ext cx="6131024" cy="634081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rgbClr val="4BAB0F"/>
                </a:solidFill>
                <a:latin typeface="Arial Narrow" panose="020B0606020202030204" pitchFamily="34" charset="0"/>
              </a:rPr>
              <a:t>ЗАМЕЧАНИЯ К ДАННЫМ ПО КРИТЕРИЯМ "НЕЖЁСТКОГО" КОНТРОЛЯ</a:t>
            </a:r>
            <a:endParaRPr lang="ru-RU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8AB0B3-066D-4BB0-B289-5ADB96654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005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3FA35BD-CD96-4B06-B3B0-31A52D688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232516"/>
              </p:ext>
            </p:extLst>
          </p:nvPr>
        </p:nvGraphicFramePr>
        <p:xfrm>
          <a:off x="189814" y="1019732"/>
          <a:ext cx="8764372" cy="5637959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3204000">
                  <a:extLst>
                    <a:ext uri="{9D8B030D-6E8A-4147-A177-3AD203B41FA5}">
                      <a16:colId xmlns:a16="http://schemas.microsoft.com/office/drawing/2014/main" val="3173661334"/>
                    </a:ext>
                  </a:extLst>
                </a:gridCol>
                <a:gridCol w="308693">
                  <a:extLst>
                    <a:ext uri="{9D8B030D-6E8A-4147-A177-3AD203B41FA5}">
                      <a16:colId xmlns:a16="http://schemas.microsoft.com/office/drawing/2014/main" val="1095703848"/>
                    </a:ext>
                  </a:extLst>
                </a:gridCol>
                <a:gridCol w="399588">
                  <a:extLst>
                    <a:ext uri="{9D8B030D-6E8A-4147-A177-3AD203B41FA5}">
                      <a16:colId xmlns:a16="http://schemas.microsoft.com/office/drawing/2014/main" val="3773376813"/>
                    </a:ext>
                  </a:extLst>
                </a:gridCol>
                <a:gridCol w="342504">
                  <a:extLst>
                    <a:ext uri="{9D8B030D-6E8A-4147-A177-3AD203B41FA5}">
                      <a16:colId xmlns:a16="http://schemas.microsoft.com/office/drawing/2014/main" val="871778285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1670843394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694130033"/>
                    </a:ext>
                  </a:extLst>
                </a:gridCol>
                <a:gridCol w="456622">
                  <a:extLst>
                    <a:ext uri="{9D8B030D-6E8A-4147-A177-3AD203B41FA5}">
                      <a16:colId xmlns:a16="http://schemas.microsoft.com/office/drawing/2014/main" val="3912009774"/>
                    </a:ext>
                  </a:extLst>
                </a:gridCol>
                <a:gridCol w="513757">
                  <a:extLst>
                    <a:ext uri="{9D8B030D-6E8A-4147-A177-3AD203B41FA5}">
                      <a16:colId xmlns:a16="http://schemas.microsoft.com/office/drawing/2014/main" val="2086036274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215235085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4193711514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3346807172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1660222720"/>
                    </a:ext>
                  </a:extLst>
                </a:gridCol>
                <a:gridCol w="456672">
                  <a:extLst>
                    <a:ext uri="{9D8B030D-6E8A-4147-A177-3AD203B41FA5}">
                      <a16:colId xmlns:a16="http://schemas.microsoft.com/office/drawing/2014/main" val="2287188798"/>
                    </a:ext>
                  </a:extLst>
                </a:gridCol>
                <a:gridCol w="342504">
                  <a:extLst>
                    <a:ext uri="{9D8B030D-6E8A-4147-A177-3AD203B41FA5}">
                      <a16:colId xmlns:a16="http://schemas.microsoft.com/office/drawing/2014/main" val="692184876"/>
                    </a:ext>
                  </a:extLst>
                </a:gridCol>
              </a:tblGrid>
              <a:tr h="1309799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Оренбургская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Пензенская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Пермский край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Башкортостан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Марий Эл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Мордовия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Республика Татарстан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Самарская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Саратовская область</a:t>
                      </a:r>
                    </a:p>
                  </a:txBody>
                  <a:tcPr marL="7620" marR="7620" marT="762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Ульяновская область</a:t>
                      </a:r>
                    </a:p>
                  </a:txBody>
                  <a:tcPr marL="7620" marR="7620" marT="7620" marB="0" vert="vert270" anchor="ctr"/>
                </a:tc>
                <a:extLst>
                  <a:ext uri="{0D108BD9-81ED-4DB2-BD59-A6C34878D82A}">
                    <a16:rowId xmlns:a16="http://schemas.microsoft.com/office/drawing/2014/main" val="25420656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D01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Ручная верификация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69408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D02 Распределение по группам инвалидности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3945439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D03/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D04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Несоответствие планируемого выпуска инвалидов, детей-инвалидов по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ППССЗ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ППКРС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5693456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349501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D06 Численность студентов, у которых снята группа инвалидности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347460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D11 Численность участников Национального чемпионата "Абилимпикс"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76366871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D14/D15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Несоответвиие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контингента и планируемого выпуска инвалидов и лиц с ОВЗ по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ППССЗ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ППКРС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336983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1524642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D16-D17Количество инвалидов и лиц с ОВЗ, завершивших обучение по программам СПО, относительно численности принятых на обучение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53394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244399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D18 Наличие специалистов, работающих с лицами с ОВЗ и инвалидностью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18538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70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0F340-2E96-4C1C-AC83-51BA1FB47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4BAB0F"/>
                </a:solidFill>
                <a:latin typeface="Arial Narrow" panose="020B0606020202030204" pitchFamily="34" charset="0"/>
              </a:rPr>
              <a:t>РУЧНАЯ ВЕРИФИКАЦИЯ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6488B-6C51-40EB-89DB-C85FC992D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1556792"/>
            <a:ext cx="8568952" cy="4525963"/>
          </a:xfrm>
        </p:spPr>
        <p:txBody>
          <a:bodyPr/>
          <a:lstStyle/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Статус лиц с ОВЗ и инвалидов (значительное количество лиц с ОВЗ без инвалидности)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Контингент инвалидов и лиц с ОВЗ, обучающихся по программам СПО (обучение на программе СПО значительного числа лиц с другими видами нарушений здоровья)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Виды нарушений здоровья (неверно отнесены выпускники школ </a:t>
            </a:r>
            <a:r>
              <a:rPr lang="en-US" sz="2000" dirty="0"/>
              <a:t>VIII </a:t>
            </a:r>
            <a:r>
              <a:rPr lang="ru-RU" sz="2000" dirty="0"/>
              <a:t>вида по видам нарушений здоровья)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Контингент инвалидов и лиц с ОВЗ, обучающихся по программам профессионального обучения (осваивают профессию в рамках стандарта СПО)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Источник финансирования обучающихся по программам профессионального обучения</a:t>
            </a:r>
          </a:p>
          <a:p>
            <a:pPr>
              <a:buClr>
                <a:srgbClr val="850F0D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Продолжительность обучения инвалидов и лиц с ОВЗ по </a:t>
            </a:r>
            <a:r>
              <a:rPr lang="ru-RU" sz="2000" dirty="0" err="1"/>
              <a:t>ППКРС</a:t>
            </a:r>
            <a:r>
              <a:rPr lang="ru-RU" sz="2000" dirty="0"/>
              <a:t> (1 год - косвенный признак того, что это профобучение)</a:t>
            </a:r>
          </a:p>
          <a:p>
            <a:pPr marL="0" indent="0">
              <a:buClr>
                <a:srgbClr val="850F0D"/>
              </a:buClr>
              <a:buNone/>
            </a:pPr>
            <a:r>
              <a:rPr lang="ru-RU" sz="2000" i="1" dirty="0"/>
              <a:t>на 02.11.2018 – 131 организация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CBA977-3438-472F-9E34-DB891244156F}"/>
              </a:ext>
            </a:extLst>
          </p:cNvPr>
          <p:cNvSpPr txBox="1"/>
          <p:nvPr/>
        </p:nvSpPr>
        <p:spPr>
          <a:xfrm>
            <a:off x="378377" y="1124744"/>
            <a:ext cx="8387246" cy="369332"/>
          </a:xfrm>
          <a:prstGeom prst="rect">
            <a:avLst/>
          </a:prstGeom>
          <a:solidFill>
            <a:srgbClr val="850F0D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285 организаций получили замечания по достоверности предоставленных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3497836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4121</Words>
  <Application>Microsoft Office PowerPoint</Application>
  <PresentationFormat>Экран (4:3)</PresentationFormat>
  <Paragraphs>1226</Paragraphs>
  <Slides>39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Arial Narrow</vt:lpstr>
      <vt:lpstr>Calibri</vt:lpstr>
      <vt:lpstr>Symbol</vt:lpstr>
      <vt:lpstr>Times New Roman</vt:lpstr>
      <vt:lpstr>Wingdings</vt:lpstr>
      <vt:lpstr>Тема Office</vt:lpstr>
      <vt:lpstr>Презентация PowerPoint</vt:lpstr>
      <vt:lpstr>МОНИТОРИНГ ИНКЛЮЗИВНОГО СРЕДНЕГО ПРОФЕССИОНАЛЬНОГО ОБРАЗОВАНИЯ</vt:lpstr>
      <vt:lpstr>ДАННЫЕ МОНИТОРИНГА ИНКЛЮЗИВНОГО ОБРАЗОВАНИЯ </vt:lpstr>
      <vt:lpstr>ПОКАЗАТЕЛИ ИНКЛЮЗИВНОГО ПО КРИТЕРИЮ «СОЦИАЛЬНАЯ ОТВЕТСТВЕННОСТЬ» </vt:lpstr>
      <vt:lpstr>ТЕХНОЛОГИЯ РАБОТЫ С ДАННЫМИ МОНИТОРИНГА ИНКЛЮЗИВНОГО ОБРАЗОВАНИЯ</vt:lpstr>
      <vt:lpstr>ЗАМЕЧАНИЯ К ДАННЫМ ПО КРИТЕРИЯМ "НЕЖЁСТКОГО" КОНТРОЛЯ </vt:lpstr>
      <vt:lpstr>ЗАМЕЧАНИЯ К ДАННЫМ ПО КРИТЕРИЯМ "НЕЖЁСТКОГО" КОНТРОЛЯ - продолжение</vt:lpstr>
      <vt:lpstr>ЗАМЕЧАНИЯ К ДАННЫМ ПО КРИТЕРИЯМ "НЕЖЁСТКОГО" КОНТРОЛЯ</vt:lpstr>
      <vt:lpstr>РУЧНАЯ ВЕРИФИКАЦИЯ ДАННЫХ</vt:lpstr>
      <vt:lpstr>ОСНОВНЫЕ ОШИБКИ ЗАПОЛНЕНИЯ МОНИТОРИНГА ИНКЛЮЗИВНОГО ОБРАЗОВАНИЯ</vt:lpstr>
      <vt:lpstr>Презентация PowerPoint</vt:lpstr>
      <vt:lpstr>НЕ ЯВЛЯЮТСЯ ДОКУМЕНТАМИ О ПРИЗНАНИИ ОБУЧАЮЩЕГОСЯ ЛИЦОМ С ОВЗ:</vt:lpstr>
      <vt:lpstr>ПРЕДВАРИТЕЛЬНЫЕ ДАННЫЕ МОНИТОРИНГА КАЧЕСТВА ПОДГОТОВКИ КАДРОВ</vt:lpstr>
      <vt:lpstr>РАСПРЕДЕЛЕНИЕ ОБУЧАЮЩИХСЯ ИНВАЛИДОВ И ОБУЧАЮЩИХСЯ С ОВЗ ПО ФЕДЕРАЛЬНЫМ ОКРУГАМ (СПО)</vt:lpstr>
      <vt:lpstr>ДАННЫЕ ОБ ОБУЧАЮЩИХСЯ ПО ПРОГРАММАМ СПО</vt:lpstr>
      <vt:lpstr>ОБРАЗОВАТЕЛЬНЫЕ ПРОГРАММЫ, НА КОТОРЫХ ОБУЧАЮТСЯ ЛИЦА С ИНВАЛИДНОСТЬЮ И ОВЗ </vt:lpstr>
      <vt:lpstr>Презентация PowerPoint</vt:lpstr>
      <vt:lpstr>РАСПРЕДЕЛЕНИЕ ОБУЧАЮЩИХСЯ С ОВЗ И ИНВАЛИДОВ ПО ПРОГРАММАМ СПО</vt:lpstr>
      <vt:lpstr>ПРИЕМ ЛИЦ С ИНВАЛИДНОСТЬЮ и ОВЗ НА ПРОГРАММЫ СПО (2017 год)</vt:lpstr>
      <vt:lpstr>ВЫПУСК ЛИЦ С ОВЗ И ИНВАЛИДОВ ПО ПРОГРАММАМ СПО (2017 год)</vt:lpstr>
      <vt:lpstr>ВЫПУСК ЛИЦ С ОВЗ И ИНВАЛИДОВ ПО ПРОГРАММАМ СПО (2017 и 2018 год)</vt:lpstr>
      <vt:lpstr>ДОЛЯ ВЫПУСКНИКОВ С ИНВАЛИДНОСТЬЮ И ОВЗ 2018 ГОДА, ИМЕЮЩИХ МЕСТО РАБОТЫ</vt:lpstr>
      <vt:lpstr>ВИДЫ НАРУШЕНИЙ ЗДОРОВЬЯ ОБУЧАЮЩИХСЯ ПО ПРОГРАММАМ СПО</vt:lpstr>
      <vt:lpstr>СТАТУС ОБУЧАЮЩИХСЯ ПО ПРОГРАММАМ СПО</vt:lpstr>
      <vt:lpstr>ОРГАНИЗАЦИЯ ОБУЧЕНИЯ ЛИЦ С ИНВАЛИДНОСТЬЮ И ОВЗ</vt:lpstr>
      <vt:lpstr>ОБУЧЕНИЕ ПО АДАПТИРОВАННЫМ ОБРАЗОВАТЕЛЬНЫМ ПРОГРАММАМ</vt:lpstr>
      <vt:lpstr>ПОВЫШЕНИЕ КВАЛИФИКАЦИИ (ИЛИ) ПЕРЕПОДГОТОВКА ПЕРСОНАЛА ПО ВОПРОСАМ ПОЛУЧЕНИЯ СРЕДНЕГО ПРОФЕССИОНАЛЬНОГО ОБРАЗОВАНИЯ ИНВАЛИДАМИ И ЛИЦАМИ С ОВЗ</vt:lpstr>
      <vt:lpstr>ОБРАЗОВАТЕЛЬНЫЕ ОРГАНИЗАЦИИ, ОБУЧАЮЩИЕ НАИБОЛЬШЕЕ КОЛИЧЕСТВО ИНВАЛИДОВ И ЛИЦ С ОВЗ ПО ПРОГРАММАМ СПО</vt:lpstr>
      <vt:lpstr>ПРОФЕССИОНАЛЬНОЕ ОБУЧЕНИЕ ЛИЦ С ИНВАЛИДНОСТЬЮ И ОВЗ</vt:lpstr>
      <vt:lpstr>ВИДЫ НАРУШЕНИЙ ЗДОРОВЬЯ ОБУЧАЮЩИХСЯ ПО ПРОГРАММАМ ПРОФЕССИОНАЛЬНОГО ОБУЧЕНИЯ (РФ)</vt:lpstr>
      <vt:lpstr>Презентация PowerPoint</vt:lpstr>
      <vt:lpstr>Презентация PowerPoint</vt:lpstr>
      <vt:lpstr>ОБРАЗОВАТЕЛЬНЫЕ ОРГАНИЗАЦИИ, ОБУЧАЮЩИЕ НАИБОЛЬШЕЕ КОЛИЧЕСТВО ИНВАЛИДОВ И ЛИЦ С ОВЗ ПО ПРОГРАММАМ ПРОФЕССИОНАЛЬНОГО ОБУЧЕНИЯ</vt:lpstr>
      <vt:lpstr>РАСХОДЫ ОРГАНИЗАЦИЙ НА СОЗДАНИЕ ДОСТУПНОЙ СРЕДЫ (ТЫС. РУБ.)</vt:lpstr>
      <vt:lpstr>ИСПОЛЬЗОВАНИЕ РЕЗУЛЬТАТОВ МОНИТОРИНГА ИНКЛЮЗИВНОГО ОБРАЗОВАНИЯ ДЛЯ ПОВЫШЕНИЯ ДОСТУПНОСТИ ПРОФЕССИОНАЛЬНОГО ОБРАЗОВАНИЯ ЛИЦ С ИНВАЛИДНОСТЬЮ И ОВЗ</vt:lpstr>
      <vt:lpstr>ПОРТАЛ ИНФОРМАЦИОННОЙ И МЕТОДИЧЕСКОЙ ПОДДЕРЖКИ СРЕДНЕГО ПРОФЕССИОНАЛЬНОГО ОБРАЗОВАНИЯ  spo.wil.ru </vt:lpstr>
      <vt:lpstr>Рекомендации по учету трудоустройства выпускников с инвалидностью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Darya</cp:lastModifiedBy>
  <cp:revision>277</cp:revision>
  <dcterms:created xsi:type="dcterms:W3CDTF">2018-10-03T06:12:21Z</dcterms:created>
  <dcterms:modified xsi:type="dcterms:W3CDTF">2018-11-03T18:19:16Z</dcterms:modified>
</cp:coreProperties>
</file>